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9"/>
  </p:notesMasterIdLst>
  <p:sldIdLst>
    <p:sldId id="434" r:id="rId2"/>
    <p:sldId id="438" r:id="rId3"/>
    <p:sldId id="465" r:id="rId4"/>
    <p:sldId id="774" r:id="rId5"/>
    <p:sldId id="775" r:id="rId6"/>
    <p:sldId id="466" r:id="rId7"/>
    <p:sldId id="776" r:id="rId8"/>
    <p:sldId id="467" r:id="rId9"/>
    <p:sldId id="777" r:id="rId10"/>
    <p:sldId id="528" r:id="rId11"/>
    <p:sldId id="461" r:id="rId12"/>
    <p:sldId id="468" r:id="rId13"/>
    <p:sldId id="481" r:id="rId14"/>
    <p:sldId id="778" r:id="rId15"/>
    <p:sldId id="541" r:id="rId16"/>
    <p:sldId id="542" r:id="rId17"/>
    <p:sldId id="543" r:id="rId18"/>
    <p:sldId id="545" r:id="rId19"/>
    <p:sldId id="469" r:id="rId20"/>
    <p:sldId id="779" r:id="rId21"/>
    <p:sldId id="780" r:id="rId22"/>
    <p:sldId id="532" r:id="rId23"/>
    <p:sldId id="781" r:id="rId24"/>
    <p:sldId id="783" r:id="rId25"/>
    <p:sldId id="784" r:id="rId26"/>
    <p:sldId id="785" r:id="rId27"/>
    <p:sldId id="782" r:id="rId28"/>
    <p:sldId id="471" r:id="rId29"/>
    <p:sldId id="473" r:id="rId30"/>
    <p:sldId id="474" r:id="rId31"/>
    <p:sldId id="475" r:id="rId32"/>
    <p:sldId id="786" r:id="rId33"/>
    <p:sldId id="547" r:id="rId34"/>
    <p:sldId id="546" r:id="rId35"/>
    <p:sldId id="787" r:id="rId36"/>
    <p:sldId id="548" r:id="rId37"/>
    <p:sldId id="549" r:id="rId38"/>
    <p:sldId id="788" r:id="rId39"/>
    <p:sldId id="550" r:id="rId40"/>
    <p:sldId id="551" r:id="rId41"/>
    <p:sldId id="789" r:id="rId42"/>
    <p:sldId id="552" r:id="rId43"/>
    <p:sldId id="553" r:id="rId44"/>
    <p:sldId id="476" r:id="rId45"/>
    <p:sldId id="719" r:id="rId46"/>
    <p:sldId id="720" r:id="rId47"/>
    <p:sldId id="790" r:id="rId48"/>
    <p:sldId id="721" r:id="rId49"/>
    <p:sldId id="725" r:id="rId50"/>
    <p:sldId id="722" r:id="rId51"/>
    <p:sldId id="723" r:id="rId52"/>
    <p:sldId id="724" r:id="rId53"/>
    <p:sldId id="726" r:id="rId54"/>
    <p:sldId id="555" r:id="rId55"/>
    <p:sldId id="556" r:id="rId56"/>
    <p:sldId id="558" r:id="rId57"/>
    <p:sldId id="559" r:id="rId58"/>
    <p:sldId id="791" r:id="rId59"/>
    <p:sldId id="560" r:id="rId60"/>
    <p:sldId id="792" r:id="rId61"/>
    <p:sldId id="561" r:id="rId62"/>
    <p:sldId id="562" r:id="rId63"/>
    <p:sldId id="793" r:id="rId64"/>
    <p:sldId id="563" r:id="rId65"/>
    <p:sldId id="564" r:id="rId66"/>
    <p:sldId id="565" r:id="rId67"/>
    <p:sldId id="566" r:id="rId68"/>
    <p:sldId id="568" r:id="rId69"/>
    <p:sldId id="569" r:id="rId70"/>
    <p:sldId id="554" r:id="rId71"/>
    <p:sldId id="571" r:id="rId72"/>
    <p:sldId id="572" r:id="rId73"/>
    <p:sldId id="573" r:id="rId74"/>
    <p:sldId id="574" r:id="rId75"/>
    <p:sldId id="576" r:id="rId76"/>
    <p:sldId id="570" r:id="rId77"/>
    <p:sldId id="578" r:id="rId78"/>
    <p:sldId id="580" r:id="rId79"/>
    <p:sldId id="581" r:id="rId80"/>
    <p:sldId id="582" r:id="rId81"/>
    <p:sldId id="795" r:id="rId82"/>
    <p:sldId id="669" r:id="rId83"/>
    <p:sldId id="488" r:id="rId84"/>
    <p:sldId id="796" r:id="rId85"/>
    <p:sldId id="489" r:id="rId86"/>
    <p:sldId id="584" r:id="rId87"/>
    <p:sldId id="585" r:id="rId88"/>
    <p:sldId id="797" r:id="rId89"/>
    <p:sldId id="586" r:id="rId90"/>
    <p:sldId id="480" r:id="rId91"/>
    <p:sldId id="587" r:id="rId92"/>
    <p:sldId id="799" r:id="rId93"/>
    <p:sldId id="491" r:id="rId94"/>
    <p:sldId id="802" r:id="rId95"/>
    <p:sldId id="803" r:id="rId96"/>
    <p:sldId id="495" r:id="rId97"/>
    <p:sldId id="804" r:id="rId98"/>
    <p:sldId id="589" r:id="rId99"/>
    <p:sldId id="805" r:id="rId100"/>
    <p:sldId id="594" r:id="rId101"/>
    <p:sldId id="806" r:id="rId102"/>
    <p:sldId id="592" r:id="rId103"/>
    <p:sldId id="591" r:id="rId104"/>
    <p:sldId id="595" r:id="rId105"/>
    <p:sldId id="800" r:id="rId106"/>
    <p:sldId id="801" r:id="rId107"/>
    <p:sldId id="807" r:id="rId108"/>
    <p:sldId id="593" r:id="rId109"/>
    <p:sldId id="794" r:id="rId110"/>
    <p:sldId id="808" r:id="rId111"/>
    <p:sldId id="809" r:id="rId112"/>
    <p:sldId id="485" r:id="rId113"/>
    <p:sldId id="486" r:id="rId114"/>
    <p:sldId id="596" r:id="rId115"/>
    <p:sldId id="811" r:id="rId116"/>
    <p:sldId id="810" r:id="rId117"/>
    <p:sldId id="496" r:id="rId118"/>
    <p:sldId id="537" r:id="rId119"/>
    <p:sldId id="538" r:id="rId120"/>
    <p:sldId id="539" r:id="rId121"/>
    <p:sldId id="498" r:id="rId122"/>
    <p:sldId id="813" r:id="rId123"/>
    <p:sldId id="812" r:id="rId124"/>
    <p:sldId id="577" r:id="rId125"/>
    <p:sldId id="597" r:id="rId126"/>
    <p:sldId id="600" r:id="rId127"/>
    <p:sldId id="601" r:id="rId128"/>
    <p:sldId id="814" r:id="rId129"/>
    <p:sldId id="602" r:id="rId130"/>
    <p:sldId id="815" r:id="rId131"/>
    <p:sldId id="610" r:id="rId132"/>
    <p:sldId id="816" r:id="rId133"/>
    <p:sldId id="817" r:id="rId134"/>
    <p:sldId id="604" r:id="rId135"/>
    <p:sldId id="606" r:id="rId136"/>
    <p:sldId id="605" r:id="rId137"/>
    <p:sldId id="607" r:id="rId138"/>
    <p:sldId id="818" r:id="rId139"/>
    <p:sldId id="608" r:id="rId140"/>
    <p:sldId id="609" r:id="rId141"/>
    <p:sldId id="819" r:id="rId142"/>
    <p:sldId id="599" r:id="rId143"/>
    <p:sldId id="477" r:id="rId144"/>
    <p:sldId id="820" r:id="rId145"/>
    <p:sldId id="478" r:id="rId146"/>
    <p:sldId id="645" r:id="rId147"/>
    <p:sldId id="649" r:id="rId148"/>
    <p:sldId id="650" r:id="rId149"/>
    <p:sldId id="821" r:id="rId150"/>
    <p:sldId id="652" r:id="rId151"/>
    <p:sldId id="524" r:id="rId152"/>
    <p:sldId id="822" r:id="rId153"/>
    <p:sldId id="525" r:id="rId154"/>
    <p:sldId id="526" r:id="rId155"/>
    <p:sldId id="823" r:id="rId156"/>
    <p:sldId id="653" r:id="rId157"/>
    <p:sldId id="654" r:id="rId158"/>
    <p:sldId id="655" r:id="rId159"/>
    <p:sldId id="824" r:id="rId160"/>
    <p:sldId id="656" r:id="rId161"/>
    <p:sldId id="657" r:id="rId162"/>
    <p:sldId id="658" r:id="rId163"/>
    <p:sldId id="659" r:id="rId164"/>
    <p:sldId id="825" r:id="rId165"/>
    <p:sldId id="660" r:id="rId166"/>
    <p:sldId id="826" r:id="rId167"/>
    <p:sldId id="827" r:id="rId168"/>
    <p:sldId id="661" r:id="rId169"/>
    <p:sldId id="828" r:id="rId170"/>
    <p:sldId id="829" r:id="rId171"/>
    <p:sldId id="662" r:id="rId172"/>
    <p:sldId id="831" r:id="rId173"/>
    <p:sldId id="663" r:id="rId174"/>
    <p:sldId id="664" r:id="rId175"/>
    <p:sldId id="682" r:id="rId176"/>
    <p:sldId id="683" r:id="rId177"/>
    <p:sldId id="684" r:id="rId178"/>
    <p:sldId id="685" r:id="rId179"/>
    <p:sldId id="681" r:id="rId180"/>
    <p:sldId id="688" r:id="rId181"/>
    <p:sldId id="833" r:id="rId182"/>
    <p:sldId id="830" r:id="rId183"/>
    <p:sldId id="834" r:id="rId184"/>
    <p:sldId id="666" r:id="rId185"/>
    <p:sldId id="832" r:id="rId186"/>
    <p:sldId id="668" r:id="rId187"/>
    <p:sldId id="667" r:id="rId18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ailaptrinh@gmail.com" initials="g" lastIdx="1" clrIdx="0">
    <p:extLst>
      <p:ext uri="{19B8F6BF-5375-455C-9EA6-DF929625EA0E}">
        <p15:presenceInfo xmlns:p15="http://schemas.microsoft.com/office/powerpoint/2012/main" userId="662b261006c6ab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00"/>
    <a:srgbClr val="FFFF00"/>
    <a:srgbClr val="F117D7"/>
    <a:srgbClr val="8500FF"/>
    <a:srgbClr val="96ABEE"/>
    <a:srgbClr val="9999FF"/>
    <a:srgbClr val="4895EF"/>
    <a:srgbClr val="FD7FF7"/>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7" autoAdjust="0"/>
    <p:restoredTop sz="94660"/>
  </p:normalViewPr>
  <p:slideViewPr>
    <p:cSldViewPr snapToGrid="0" showGuides="1">
      <p:cViewPr varScale="1">
        <p:scale>
          <a:sx n="69" d="100"/>
          <a:sy n="69" d="100"/>
        </p:scale>
        <p:origin x="642" y="72"/>
      </p:cViewPr>
      <p:guideLst/>
    </p:cSldViewPr>
  </p:slideViewPr>
  <p:notesTextViewPr>
    <p:cViewPr>
      <p:scale>
        <a:sx n="1" d="1"/>
        <a:sy n="1" d="1"/>
      </p:scale>
      <p:origin x="0" y="0"/>
    </p:cViewPr>
  </p:notesTextViewPr>
  <p:sorterViewPr>
    <p:cViewPr>
      <p:scale>
        <a:sx n="100" d="100"/>
        <a:sy n="100" d="100"/>
      </p:scale>
      <p:origin x="0" y="-16335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19209-16F8-4EAC-BE38-58ADFE5FE6F7}" type="datetimeFigureOut">
              <a:rPr lang="vi-VN" smtClean="0"/>
              <a:t>26/05/2024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2D26E-0646-4525-A0A6-94BD07CA8C5E}" type="slidenum">
              <a:rPr lang="vi-VN" smtClean="0"/>
              <a:t>‹#›</a:t>
            </a:fld>
            <a:endParaRPr lang="vi-VN"/>
          </a:p>
        </p:txBody>
      </p:sp>
    </p:spTree>
    <p:extLst>
      <p:ext uri="{BB962C8B-B14F-4D97-AF65-F5344CB8AC3E}">
        <p14:creationId xmlns:p14="http://schemas.microsoft.com/office/powerpoint/2010/main" val="68488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a:t>
            </a:fld>
            <a:endParaRPr lang="en-US"/>
          </a:p>
        </p:txBody>
      </p:sp>
    </p:spTree>
    <p:extLst>
      <p:ext uri="{BB962C8B-B14F-4D97-AF65-F5344CB8AC3E}">
        <p14:creationId xmlns:p14="http://schemas.microsoft.com/office/powerpoint/2010/main" val="1278757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a:t>
            </a:fld>
            <a:endParaRPr lang="en-US"/>
          </a:p>
        </p:txBody>
      </p:sp>
    </p:spTree>
    <p:extLst>
      <p:ext uri="{BB962C8B-B14F-4D97-AF65-F5344CB8AC3E}">
        <p14:creationId xmlns:p14="http://schemas.microsoft.com/office/powerpoint/2010/main" val="226541649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141</a:t>
            </a:fld>
            <a:endParaRPr lang="en-US"/>
          </a:p>
        </p:txBody>
      </p:sp>
    </p:spTree>
    <p:extLst>
      <p:ext uri="{BB962C8B-B14F-4D97-AF65-F5344CB8AC3E}">
        <p14:creationId xmlns:p14="http://schemas.microsoft.com/office/powerpoint/2010/main" val="16285670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143</a:t>
            </a:fld>
            <a:endParaRPr lang="en-US"/>
          </a:p>
        </p:txBody>
      </p:sp>
    </p:spTree>
    <p:extLst>
      <p:ext uri="{BB962C8B-B14F-4D97-AF65-F5344CB8AC3E}">
        <p14:creationId xmlns:p14="http://schemas.microsoft.com/office/powerpoint/2010/main" val="1473291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144</a:t>
            </a:fld>
            <a:endParaRPr lang="en-US"/>
          </a:p>
        </p:txBody>
      </p:sp>
    </p:spTree>
    <p:extLst>
      <p:ext uri="{BB962C8B-B14F-4D97-AF65-F5344CB8AC3E}">
        <p14:creationId xmlns:p14="http://schemas.microsoft.com/office/powerpoint/2010/main" val="980268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145</a:t>
            </a:fld>
            <a:endParaRPr lang="en-US"/>
          </a:p>
        </p:txBody>
      </p:sp>
    </p:spTree>
    <p:extLst>
      <p:ext uri="{BB962C8B-B14F-4D97-AF65-F5344CB8AC3E}">
        <p14:creationId xmlns:p14="http://schemas.microsoft.com/office/powerpoint/2010/main" val="27564461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147</a:t>
            </a:fld>
            <a:endParaRPr lang="en-US"/>
          </a:p>
        </p:txBody>
      </p:sp>
    </p:spTree>
    <p:extLst>
      <p:ext uri="{BB962C8B-B14F-4D97-AF65-F5344CB8AC3E}">
        <p14:creationId xmlns:p14="http://schemas.microsoft.com/office/powerpoint/2010/main" val="14499127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148</a:t>
            </a:fld>
            <a:endParaRPr lang="en-US"/>
          </a:p>
        </p:txBody>
      </p:sp>
    </p:spTree>
    <p:extLst>
      <p:ext uri="{BB962C8B-B14F-4D97-AF65-F5344CB8AC3E}">
        <p14:creationId xmlns:p14="http://schemas.microsoft.com/office/powerpoint/2010/main" val="39024257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150</a:t>
            </a:fld>
            <a:endParaRPr lang="en-US"/>
          </a:p>
        </p:txBody>
      </p:sp>
    </p:spTree>
    <p:extLst>
      <p:ext uri="{BB962C8B-B14F-4D97-AF65-F5344CB8AC3E}">
        <p14:creationId xmlns:p14="http://schemas.microsoft.com/office/powerpoint/2010/main" val="14570984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151</a:t>
            </a:fld>
            <a:endParaRPr lang="en-US"/>
          </a:p>
        </p:txBody>
      </p:sp>
    </p:spTree>
    <p:extLst>
      <p:ext uri="{BB962C8B-B14F-4D97-AF65-F5344CB8AC3E}">
        <p14:creationId xmlns:p14="http://schemas.microsoft.com/office/powerpoint/2010/main" val="22548749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153</a:t>
            </a:fld>
            <a:endParaRPr lang="en-US"/>
          </a:p>
        </p:txBody>
      </p:sp>
    </p:spTree>
    <p:extLst>
      <p:ext uri="{BB962C8B-B14F-4D97-AF65-F5344CB8AC3E}">
        <p14:creationId xmlns:p14="http://schemas.microsoft.com/office/powerpoint/2010/main" val="13213629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154</a:t>
            </a:fld>
            <a:endParaRPr lang="en-US"/>
          </a:p>
        </p:txBody>
      </p:sp>
    </p:spTree>
    <p:extLst>
      <p:ext uri="{BB962C8B-B14F-4D97-AF65-F5344CB8AC3E}">
        <p14:creationId xmlns:p14="http://schemas.microsoft.com/office/powerpoint/2010/main" val="3723025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a:t>
            </a:fld>
            <a:endParaRPr lang="en-US"/>
          </a:p>
        </p:txBody>
      </p:sp>
    </p:spTree>
    <p:extLst>
      <p:ext uri="{BB962C8B-B14F-4D97-AF65-F5344CB8AC3E}">
        <p14:creationId xmlns:p14="http://schemas.microsoft.com/office/powerpoint/2010/main" val="17594234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156</a:t>
            </a:fld>
            <a:endParaRPr lang="en-US"/>
          </a:p>
        </p:txBody>
      </p:sp>
    </p:spTree>
    <p:extLst>
      <p:ext uri="{BB962C8B-B14F-4D97-AF65-F5344CB8AC3E}">
        <p14:creationId xmlns:p14="http://schemas.microsoft.com/office/powerpoint/2010/main" val="415380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157</a:t>
            </a:fld>
            <a:endParaRPr lang="en-US"/>
          </a:p>
        </p:txBody>
      </p:sp>
    </p:spTree>
    <p:extLst>
      <p:ext uri="{BB962C8B-B14F-4D97-AF65-F5344CB8AC3E}">
        <p14:creationId xmlns:p14="http://schemas.microsoft.com/office/powerpoint/2010/main" val="33098094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158</a:t>
            </a:fld>
            <a:endParaRPr lang="en-US"/>
          </a:p>
        </p:txBody>
      </p:sp>
    </p:spTree>
    <p:extLst>
      <p:ext uri="{BB962C8B-B14F-4D97-AF65-F5344CB8AC3E}">
        <p14:creationId xmlns:p14="http://schemas.microsoft.com/office/powerpoint/2010/main" val="18062757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F2D26E-0646-4525-A0A6-94BD07CA8C5E}" type="slidenum">
              <a:rPr lang="vi-VN" smtClean="0"/>
              <a:t>159</a:t>
            </a:fld>
            <a:endParaRPr lang="vi-VN"/>
          </a:p>
        </p:txBody>
      </p:sp>
    </p:spTree>
    <p:extLst>
      <p:ext uri="{BB962C8B-B14F-4D97-AF65-F5344CB8AC3E}">
        <p14:creationId xmlns:p14="http://schemas.microsoft.com/office/powerpoint/2010/main" val="15709557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160</a:t>
            </a:fld>
            <a:endParaRPr lang="en-US"/>
          </a:p>
        </p:txBody>
      </p:sp>
    </p:spTree>
    <p:extLst>
      <p:ext uri="{BB962C8B-B14F-4D97-AF65-F5344CB8AC3E}">
        <p14:creationId xmlns:p14="http://schemas.microsoft.com/office/powerpoint/2010/main" val="11778185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161</a:t>
            </a:fld>
            <a:endParaRPr lang="en-US"/>
          </a:p>
        </p:txBody>
      </p:sp>
    </p:spTree>
    <p:extLst>
      <p:ext uri="{BB962C8B-B14F-4D97-AF65-F5344CB8AC3E}">
        <p14:creationId xmlns:p14="http://schemas.microsoft.com/office/powerpoint/2010/main" val="409582682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162</a:t>
            </a:fld>
            <a:endParaRPr lang="en-US"/>
          </a:p>
        </p:txBody>
      </p:sp>
    </p:spTree>
    <p:extLst>
      <p:ext uri="{BB962C8B-B14F-4D97-AF65-F5344CB8AC3E}">
        <p14:creationId xmlns:p14="http://schemas.microsoft.com/office/powerpoint/2010/main" val="144498793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163</a:t>
            </a:fld>
            <a:endParaRPr lang="en-US"/>
          </a:p>
        </p:txBody>
      </p:sp>
    </p:spTree>
    <p:extLst>
      <p:ext uri="{BB962C8B-B14F-4D97-AF65-F5344CB8AC3E}">
        <p14:creationId xmlns:p14="http://schemas.microsoft.com/office/powerpoint/2010/main" val="36918159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165</a:t>
            </a:fld>
            <a:endParaRPr lang="en-US"/>
          </a:p>
        </p:txBody>
      </p:sp>
    </p:spTree>
    <p:extLst>
      <p:ext uri="{BB962C8B-B14F-4D97-AF65-F5344CB8AC3E}">
        <p14:creationId xmlns:p14="http://schemas.microsoft.com/office/powerpoint/2010/main" val="18175589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166</a:t>
            </a:fld>
            <a:endParaRPr lang="en-US"/>
          </a:p>
        </p:txBody>
      </p:sp>
    </p:spTree>
    <p:extLst>
      <p:ext uri="{BB962C8B-B14F-4D97-AF65-F5344CB8AC3E}">
        <p14:creationId xmlns:p14="http://schemas.microsoft.com/office/powerpoint/2010/main" val="415383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a:t>
            </a:fld>
            <a:endParaRPr lang="en-US"/>
          </a:p>
        </p:txBody>
      </p:sp>
    </p:spTree>
    <p:extLst>
      <p:ext uri="{BB962C8B-B14F-4D97-AF65-F5344CB8AC3E}">
        <p14:creationId xmlns:p14="http://schemas.microsoft.com/office/powerpoint/2010/main" val="23715985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168</a:t>
            </a:fld>
            <a:endParaRPr lang="en-US"/>
          </a:p>
        </p:txBody>
      </p:sp>
    </p:spTree>
    <p:extLst>
      <p:ext uri="{BB962C8B-B14F-4D97-AF65-F5344CB8AC3E}">
        <p14:creationId xmlns:p14="http://schemas.microsoft.com/office/powerpoint/2010/main" val="20267177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169</a:t>
            </a:fld>
            <a:endParaRPr lang="en-US"/>
          </a:p>
        </p:txBody>
      </p:sp>
    </p:spTree>
    <p:extLst>
      <p:ext uri="{BB962C8B-B14F-4D97-AF65-F5344CB8AC3E}">
        <p14:creationId xmlns:p14="http://schemas.microsoft.com/office/powerpoint/2010/main" val="425146119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170</a:t>
            </a:fld>
            <a:endParaRPr lang="en-US"/>
          </a:p>
        </p:txBody>
      </p:sp>
    </p:spTree>
    <p:extLst>
      <p:ext uri="{BB962C8B-B14F-4D97-AF65-F5344CB8AC3E}">
        <p14:creationId xmlns:p14="http://schemas.microsoft.com/office/powerpoint/2010/main" val="32845033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171</a:t>
            </a:fld>
            <a:endParaRPr lang="en-US"/>
          </a:p>
        </p:txBody>
      </p:sp>
    </p:spTree>
    <p:extLst>
      <p:ext uri="{BB962C8B-B14F-4D97-AF65-F5344CB8AC3E}">
        <p14:creationId xmlns:p14="http://schemas.microsoft.com/office/powerpoint/2010/main" val="38557648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173</a:t>
            </a:fld>
            <a:endParaRPr lang="en-US"/>
          </a:p>
        </p:txBody>
      </p:sp>
    </p:spTree>
    <p:extLst>
      <p:ext uri="{BB962C8B-B14F-4D97-AF65-F5344CB8AC3E}">
        <p14:creationId xmlns:p14="http://schemas.microsoft.com/office/powerpoint/2010/main" val="30784607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174</a:t>
            </a:fld>
            <a:endParaRPr lang="en-US"/>
          </a:p>
        </p:txBody>
      </p:sp>
    </p:spTree>
    <p:extLst>
      <p:ext uri="{BB962C8B-B14F-4D97-AF65-F5344CB8AC3E}">
        <p14:creationId xmlns:p14="http://schemas.microsoft.com/office/powerpoint/2010/main" val="10943757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175</a:t>
            </a:fld>
            <a:endParaRPr lang="en-US"/>
          </a:p>
        </p:txBody>
      </p:sp>
    </p:spTree>
    <p:extLst>
      <p:ext uri="{BB962C8B-B14F-4D97-AF65-F5344CB8AC3E}">
        <p14:creationId xmlns:p14="http://schemas.microsoft.com/office/powerpoint/2010/main" val="34833076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176</a:t>
            </a:fld>
            <a:endParaRPr lang="en-US"/>
          </a:p>
        </p:txBody>
      </p:sp>
    </p:spTree>
    <p:extLst>
      <p:ext uri="{BB962C8B-B14F-4D97-AF65-F5344CB8AC3E}">
        <p14:creationId xmlns:p14="http://schemas.microsoft.com/office/powerpoint/2010/main" val="1903857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177</a:t>
            </a:fld>
            <a:endParaRPr lang="en-US"/>
          </a:p>
        </p:txBody>
      </p:sp>
    </p:spTree>
    <p:extLst>
      <p:ext uri="{BB962C8B-B14F-4D97-AF65-F5344CB8AC3E}">
        <p14:creationId xmlns:p14="http://schemas.microsoft.com/office/powerpoint/2010/main" val="3441306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178</a:t>
            </a:fld>
            <a:endParaRPr lang="en-US"/>
          </a:p>
        </p:txBody>
      </p:sp>
    </p:spTree>
    <p:extLst>
      <p:ext uri="{BB962C8B-B14F-4D97-AF65-F5344CB8AC3E}">
        <p14:creationId xmlns:p14="http://schemas.microsoft.com/office/powerpoint/2010/main" val="638664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20</a:t>
            </a:fld>
            <a:endParaRPr lang="en-US"/>
          </a:p>
        </p:txBody>
      </p:sp>
    </p:spTree>
    <p:extLst>
      <p:ext uri="{BB962C8B-B14F-4D97-AF65-F5344CB8AC3E}">
        <p14:creationId xmlns:p14="http://schemas.microsoft.com/office/powerpoint/2010/main" val="25142571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180</a:t>
            </a:fld>
            <a:endParaRPr lang="en-US"/>
          </a:p>
        </p:txBody>
      </p:sp>
    </p:spTree>
    <p:extLst>
      <p:ext uri="{BB962C8B-B14F-4D97-AF65-F5344CB8AC3E}">
        <p14:creationId xmlns:p14="http://schemas.microsoft.com/office/powerpoint/2010/main" val="354389182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181</a:t>
            </a:fld>
            <a:endParaRPr lang="en-US"/>
          </a:p>
        </p:txBody>
      </p:sp>
    </p:spTree>
    <p:extLst>
      <p:ext uri="{BB962C8B-B14F-4D97-AF65-F5344CB8AC3E}">
        <p14:creationId xmlns:p14="http://schemas.microsoft.com/office/powerpoint/2010/main" val="8744543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183</a:t>
            </a:fld>
            <a:endParaRPr lang="en-US"/>
          </a:p>
        </p:txBody>
      </p:sp>
    </p:spTree>
    <p:extLst>
      <p:ext uri="{BB962C8B-B14F-4D97-AF65-F5344CB8AC3E}">
        <p14:creationId xmlns:p14="http://schemas.microsoft.com/office/powerpoint/2010/main" val="38111816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184</a:t>
            </a:fld>
            <a:endParaRPr lang="en-US"/>
          </a:p>
        </p:txBody>
      </p:sp>
    </p:spTree>
    <p:extLst>
      <p:ext uri="{BB962C8B-B14F-4D97-AF65-F5344CB8AC3E}">
        <p14:creationId xmlns:p14="http://schemas.microsoft.com/office/powerpoint/2010/main" val="18607806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186</a:t>
            </a:fld>
            <a:endParaRPr lang="en-US"/>
          </a:p>
        </p:txBody>
      </p:sp>
    </p:spTree>
    <p:extLst>
      <p:ext uri="{BB962C8B-B14F-4D97-AF65-F5344CB8AC3E}">
        <p14:creationId xmlns:p14="http://schemas.microsoft.com/office/powerpoint/2010/main" val="7492930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187</a:t>
            </a:fld>
            <a:endParaRPr lang="en-US"/>
          </a:p>
        </p:txBody>
      </p:sp>
    </p:spTree>
    <p:extLst>
      <p:ext uri="{BB962C8B-B14F-4D97-AF65-F5344CB8AC3E}">
        <p14:creationId xmlns:p14="http://schemas.microsoft.com/office/powerpoint/2010/main" val="1690653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22</a:t>
            </a:fld>
            <a:endParaRPr lang="en-US"/>
          </a:p>
        </p:txBody>
      </p:sp>
    </p:spTree>
    <p:extLst>
      <p:ext uri="{BB962C8B-B14F-4D97-AF65-F5344CB8AC3E}">
        <p14:creationId xmlns:p14="http://schemas.microsoft.com/office/powerpoint/2010/main" val="10975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24</a:t>
            </a:fld>
            <a:endParaRPr lang="en-US"/>
          </a:p>
        </p:txBody>
      </p:sp>
    </p:spTree>
    <p:extLst>
      <p:ext uri="{BB962C8B-B14F-4D97-AF65-F5344CB8AC3E}">
        <p14:creationId xmlns:p14="http://schemas.microsoft.com/office/powerpoint/2010/main" val="728252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25</a:t>
            </a:fld>
            <a:endParaRPr lang="en-US"/>
          </a:p>
        </p:txBody>
      </p:sp>
    </p:spTree>
    <p:extLst>
      <p:ext uri="{BB962C8B-B14F-4D97-AF65-F5344CB8AC3E}">
        <p14:creationId xmlns:p14="http://schemas.microsoft.com/office/powerpoint/2010/main" val="2929275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26</a:t>
            </a:fld>
            <a:endParaRPr lang="en-US"/>
          </a:p>
        </p:txBody>
      </p:sp>
    </p:spTree>
    <p:extLst>
      <p:ext uri="{BB962C8B-B14F-4D97-AF65-F5344CB8AC3E}">
        <p14:creationId xmlns:p14="http://schemas.microsoft.com/office/powerpoint/2010/main" val="918515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28</a:t>
            </a:fld>
            <a:endParaRPr lang="en-US"/>
          </a:p>
        </p:txBody>
      </p:sp>
    </p:spTree>
    <p:extLst>
      <p:ext uri="{BB962C8B-B14F-4D97-AF65-F5344CB8AC3E}">
        <p14:creationId xmlns:p14="http://schemas.microsoft.com/office/powerpoint/2010/main" val="1385222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29</a:t>
            </a:fld>
            <a:endParaRPr lang="en-US"/>
          </a:p>
        </p:txBody>
      </p:sp>
    </p:spTree>
    <p:extLst>
      <p:ext uri="{BB962C8B-B14F-4D97-AF65-F5344CB8AC3E}">
        <p14:creationId xmlns:p14="http://schemas.microsoft.com/office/powerpoint/2010/main" val="361497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a:t>
            </a:fld>
            <a:endParaRPr lang="en-US"/>
          </a:p>
        </p:txBody>
      </p:sp>
    </p:spTree>
    <p:extLst>
      <p:ext uri="{BB962C8B-B14F-4D97-AF65-F5344CB8AC3E}">
        <p14:creationId xmlns:p14="http://schemas.microsoft.com/office/powerpoint/2010/main" val="315494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30</a:t>
            </a:fld>
            <a:endParaRPr lang="en-US"/>
          </a:p>
        </p:txBody>
      </p:sp>
    </p:spTree>
    <p:extLst>
      <p:ext uri="{BB962C8B-B14F-4D97-AF65-F5344CB8AC3E}">
        <p14:creationId xmlns:p14="http://schemas.microsoft.com/office/powerpoint/2010/main" val="673718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31</a:t>
            </a:fld>
            <a:endParaRPr lang="en-US"/>
          </a:p>
        </p:txBody>
      </p:sp>
    </p:spTree>
    <p:extLst>
      <p:ext uri="{BB962C8B-B14F-4D97-AF65-F5344CB8AC3E}">
        <p14:creationId xmlns:p14="http://schemas.microsoft.com/office/powerpoint/2010/main" val="691731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33</a:t>
            </a:fld>
            <a:endParaRPr lang="en-US"/>
          </a:p>
        </p:txBody>
      </p:sp>
    </p:spTree>
    <p:extLst>
      <p:ext uri="{BB962C8B-B14F-4D97-AF65-F5344CB8AC3E}">
        <p14:creationId xmlns:p14="http://schemas.microsoft.com/office/powerpoint/2010/main" val="1434420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34</a:t>
            </a:fld>
            <a:endParaRPr lang="en-US"/>
          </a:p>
        </p:txBody>
      </p:sp>
    </p:spTree>
    <p:extLst>
      <p:ext uri="{BB962C8B-B14F-4D97-AF65-F5344CB8AC3E}">
        <p14:creationId xmlns:p14="http://schemas.microsoft.com/office/powerpoint/2010/main" val="3527398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36</a:t>
            </a:fld>
            <a:endParaRPr lang="en-US"/>
          </a:p>
        </p:txBody>
      </p:sp>
    </p:spTree>
    <p:extLst>
      <p:ext uri="{BB962C8B-B14F-4D97-AF65-F5344CB8AC3E}">
        <p14:creationId xmlns:p14="http://schemas.microsoft.com/office/powerpoint/2010/main" val="1769582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37</a:t>
            </a:fld>
            <a:endParaRPr lang="en-US"/>
          </a:p>
        </p:txBody>
      </p:sp>
    </p:spTree>
    <p:extLst>
      <p:ext uri="{BB962C8B-B14F-4D97-AF65-F5344CB8AC3E}">
        <p14:creationId xmlns:p14="http://schemas.microsoft.com/office/powerpoint/2010/main" val="344033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39</a:t>
            </a:fld>
            <a:endParaRPr lang="en-US"/>
          </a:p>
        </p:txBody>
      </p:sp>
    </p:spTree>
    <p:extLst>
      <p:ext uri="{BB962C8B-B14F-4D97-AF65-F5344CB8AC3E}">
        <p14:creationId xmlns:p14="http://schemas.microsoft.com/office/powerpoint/2010/main" val="2853416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40</a:t>
            </a:fld>
            <a:endParaRPr lang="en-US"/>
          </a:p>
        </p:txBody>
      </p:sp>
    </p:spTree>
    <p:extLst>
      <p:ext uri="{BB962C8B-B14F-4D97-AF65-F5344CB8AC3E}">
        <p14:creationId xmlns:p14="http://schemas.microsoft.com/office/powerpoint/2010/main" val="80992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42</a:t>
            </a:fld>
            <a:endParaRPr lang="en-US"/>
          </a:p>
        </p:txBody>
      </p:sp>
    </p:spTree>
    <p:extLst>
      <p:ext uri="{BB962C8B-B14F-4D97-AF65-F5344CB8AC3E}">
        <p14:creationId xmlns:p14="http://schemas.microsoft.com/office/powerpoint/2010/main" val="3298907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43</a:t>
            </a:fld>
            <a:endParaRPr lang="en-US"/>
          </a:p>
        </p:txBody>
      </p:sp>
    </p:spTree>
    <p:extLst>
      <p:ext uri="{BB962C8B-B14F-4D97-AF65-F5344CB8AC3E}">
        <p14:creationId xmlns:p14="http://schemas.microsoft.com/office/powerpoint/2010/main" val="13757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a:t>
            </a:fld>
            <a:endParaRPr lang="en-US"/>
          </a:p>
        </p:txBody>
      </p:sp>
    </p:spTree>
    <p:extLst>
      <p:ext uri="{BB962C8B-B14F-4D97-AF65-F5344CB8AC3E}">
        <p14:creationId xmlns:p14="http://schemas.microsoft.com/office/powerpoint/2010/main" val="161422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45</a:t>
            </a:fld>
            <a:endParaRPr lang="en-US"/>
          </a:p>
        </p:txBody>
      </p:sp>
    </p:spTree>
    <p:extLst>
      <p:ext uri="{BB962C8B-B14F-4D97-AF65-F5344CB8AC3E}">
        <p14:creationId xmlns:p14="http://schemas.microsoft.com/office/powerpoint/2010/main" val="3955071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46</a:t>
            </a:fld>
            <a:endParaRPr lang="en-US"/>
          </a:p>
        </p:txBody>
      </p:sp>
    </p:spTree>
    <p:extLst>
      <p:ext uri="{BB962C8B-B14F-4D97-AF65-F5344CB8AC3E}">
        <p14:creationId xmlns:p14="http://schemas.microsoft.com/office/powerpoint/2010/main" val="120884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48</a:t>
            </a:fld>
            <a:endParaRPr lang="en-US"/>
          </a:p>
        </p:txBody>
      </p:sp>
    </p:spTree>
    <p:extLst>
      <p:ext uri="{BB962C8B-B14F-4D97-AF65-F5344CB8AC3E}">
        <p14:creationId xmlns:p14="http://schemas.microsoft.com/office/powerpoint/2010/main" val="3739561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49</a:t>
            </a:fld>
            <a:endParaRPr lang="en-US"/>
          </a:p>
        </p:txBody>
      </p:sp>
    </p:spTree>
    <p:extLst>
      <p:ext uri="{BB962C8B-B14F-4D97-AF65-F5344CB8AC3E}">
        <p14:creationId xmlns:p14="http://schemas.microsoft.com/office/powerpoint/2010/main" val="3179988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50</a:t>
            </a:fld>
            <a:endParaRPr lang="en-US"/>
          </a:p>
        </p:txBody>
      </p:sp>
    </p:spTree>
    <p:extLst>
      <p:ext uri="{BB962C8B-B14F-4D97-AF65-F5344CB8AC3E}">
        <p14:creationId xmlns:p14="http://schemas.microsoft.com/office/powerpoint/2010/main" val="2380027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51</a:t>
            </a:fld>
            <a:endParaRPr lang="en-US"/>
          </a:p>
        </p:txBody>
      </p:sp>
    </p:spTree>
    <p:extLst>
      <p:ext uri="{BB962C8B-B14F-4D97-AF65-F5344CB8AC3E}">
        <p14:creationId xmlns:p14="http://schemas.microsoft.com/office/powerpoint/2010/main" val="2949542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52</a:t>
            </a:fld>
            <a:endParaRPr lang="en-US"/>
          </a:p>
        </p:txBody>
      </p:sp>
    </p:spTree>
    <p:extLst>
      <p:ext uri="{BB962C8B-B14F-4D97-AF65-F5344CB8AC3E}">
        <p14:creationId xmlns:p14="http://schemas.microsoft.com/office/powerpoint/2010/main" val="1715366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54</a:t>
            </a:fld>
            <a:endParaRPr lang="en-US"/>
          </a:p>
        </p:txBody>
      </p:sp>
    </p:spTree>
    <p:extLst>
      <p:ext uri="{BB962C8B-B14F-4D97-AF65-F5344CB8AC3E}">
        <p14:creationId xmlns:p14="http://schemas.microsoft.com/office/powerpoint/2010/main" val="2803444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55</a:t>
            </a:fld>
            <a:endParaRPr lang="en-US"/>
          </a:p>
        </p:txBody>
      </p:sp>
    </p:spTree>
    <p:extLst>
      <p:ext uri="{BB962C8B-B14F-4D97-AF65-F5344CB8AC3E}">
        <p14:creationId xmlns:p14="http://schemas.microsoft.com/office/powerpoint/2010/main" val="1048960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56</a:t>
            </a:fld>
            <a:endParaRPr lang="en-US"/>
          </a:p>
        </p:txBody>
      </p:sp>
    </p:spTree>
    <p:extLst>
      <p:ext uri="{BB962C8B-B14F-4D97-AF65-F5344CB8AC3E}">
        <p14:creationId xmlns:p14="http://schemas.microsoft.com/office/powerpoint/2010/main" val="60760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a:t>
            </a:fld>
            <a:endParaRPr lang="en-US"/>
          </a:p>
        </p:txBody>
      </p:sp>
    </p:spTree>
    <p:extLst>
      <p:ext uri="{BB962C8B-B14F-4D97-AF65-F5344CB8AC3E}">
        <p14:creationId xmlns:p14="http://schemas.microsoft.com/office/powerpoint/2010/main" val="412792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57</a:t>
            </a:fld>
            <a:endParaRPr lang="en-US"/>
          </a:p>
        </p:txBody>
      </p:sp>
    </p:spTree>
    <p:extLst>
      <p:ext uri="{BB962C8B-B14F-4D97-AF65-F5344CB8AC3E}">
        <p14:creationId xmlns:p14="http://schemas.microsoft.com/office/powerpoint/2010/main" val="1366741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59</a:t>
            </a:fld>
            <a:endParaRPr lang="en-US"/>
          </a:p>
        </p:txBody>
      </p:sp>
    </p:spTree>
    <p:extLst>
      <p:ext uri="{BB962C8B-B14F-4D97-AF65-F5344CB8AC3E}">
        <p14:creationId xmlns:p14="http://schemas.microsoft.com/office/powerpoint/2010/main" val="3334448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61</a:t>
            </a:fld>
            <a:endParaRPr lang="en-US"/>
          </a:p>
        </p:txBody>
      </p:sp>
    </p:spTree>
    <p:extLst>
      <p:ext uri="{BB962C8B-B14F-4D97-AF65-F5344CB8AC3E}">
        <p14:creationId xmlns:p14="http://schemas.microsoft.com/office/powerpoint/2010/main" val="2442564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62</a:t>
            </a:fld>
            <a:endParaRPr lang="en-US"/>
          </a:p>
        </p:txBody>
      </p:sp>
    </p:spTree>
    <p:extLst>
      <p:ext uri="{BB962C8B-B14F-4D97-AF65-F5344CB8AC3E}">
        <p14:creationId xmlns:p14="http://schemas.microsoft.com/office/powerpoint/2010/main" val="254787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64</a:t>
            </a:fld>
            <a:endParaRPr lang="en-US"/>
          </a:p>
        </p:txBody>
      </p:sp>
    </p:spTree>
    <p:extLst>
      <p:ext uri="{BB962C8B-B14F-4D97-AF65-F5344CB8AC3E}">
        <p14:creationId xmlns:p14="http://schemas.microsoft.com/office/powerpoint/2010/main" val="3945214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65</a:t>
            </a:fld>
            <a:endParaRPr lang="en-US"/>
          </a:p>
        </p:txBody>
      </p:sp>
    </p:spTree>
    <p:extLst>
      <p:ext uri="{BB962C8B-B14F-4D97-AF65-F5344CB8AC3E}">
        <p14:creationId xmlns:p14="http://schemas.microsoft.com/office/powerpoint/2010/main" val="2275891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66</a:t>
            </a:fld>
            <a:endParaRPr lang="en-US"/>
          </a:p>
        </p:txBody>
      </p:sp>
    </p:spTree>
    <p:extLst>
      <p:ext uri="{BB962C8B-B14F-4D97-AF65-F5344CB8AC3E}">
        <p14:creationId xmlns:p14="http://schemas.microsoft.com/office/powerpoint/2010/main" val="791619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67</a:t>
            </a:fld>
            <a:endParaRPr lang="en-US"/>
          </a:p>
        </p:txBody>
      </p:sp>
    </p:spTree>
    <p:extLst>
      <p:ext uri="{BB962C8B-B14F-4D97-AF65-F5344CB8AC3E}">
        <p14:creationId xmlns:p14="http://schemas.microsoft.com/office/powerpoint/2010/main" val="1078844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68</a:t>
            </a:fld>
            <a:endParaRPr lang="en-US"/>
          </a:p>
        </p:txBody>
      </p:sp>
    </p:spTree>
    <p:extLst>
      <p:ext uri="{BB962C8B-B14F-4D97-AF65-F5344CB8AC3E}">
        <p14:creationId xmlns:p14="http://schemas.microsoft.com/office/powerpoint/2010/main" val="2896948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69</a:t>
            </a:fld>
            <a:endParaRPr lang="en-US"/>
          </a:p>
        </p:txBody>
      </p:sp>
    </p:spTree>
    <p:extLst>
      <p:ext uri="{BB962C8B-B14F-4D97-AF65-F5344CB8AC3E}">
        <p14:creationId xmlns:p14="http://schemas.microsoft.com/office/powerpoint/2010/main" val="115268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a:t>
            </a:fld>
            <a:endParaRPr lang="en-US"/>
          </a:p>
        </p:txBody>
      </p:sp>
    </p:spTree>
    <p:extLst>
      <p:ext uri="{BB962C8B-B14F-4D97-AF65-F5344CB8AC3E}">
        <p14:creationId xmlns:p14="http://schemas.microsoft.com/office/powerpoint/2010/main" val="3131241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71</a:t>
            </a:fld>
            <a:endParaRPr lang="en-US"/>
          </a:p>
        </p:txBody>
      </p:sp>
    </p:spTree>
    <p:extLst>
      <p:ext uri="{BB962C8B-B14F-4D97-AF65-F5344CB8AC3E}">
        <p14:creationId xmlns:p14="http://schemas.microsoft.com/office/powerpoint/2010/main" val="2108261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72</a:t>
            </a:fld>
            <a:endParaRPr lang="en-US"/>
          </a:p>
        </p:txBody>
      </p:sp>
    </p:spTree>
    <p:extLst>
      <p:ext uri="{BB962C8B-B14F-4D97-AF65-F5344CB8AC3E}">
        <p14:creationId xmlns:p14="http://schemas.microsoft.com/office/powerpoint/2010/main" val="173066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73</a:t>
            </a:fld>
            <a:endParaRPr lang="en-US"/>
          </a:p>
        </p:txBody>
      </p:sp>
    </p:spTree>
    <p:extLst>
      <p:ext uri="{BB962C8B-B14F-4D97-AF65-F5344CB8AC3E}">
        <p14:creationId xmlns:p14="http://schemas.microsoft.com/office/powerpoint/2010/main" val="11044145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74</a:t>
            </a:fld>
            <a:endParaRPr lang="en-US"/>
          </a:p>
        </p:txBody>
      </p:sp>
    </p:spTree>
    <p:extLst>
      <p:ext uri="{BB962C8B-B14F-4D97-AF65-F5344CB8AC3E}">
        <p14:creationId xmlns:p14="http://schemas.microsoft.com/office/powerpoint/2010/main" val="3667724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75</a:t>
            </a:fld>
            <a:endParaRPr lang="en-US"/>
          </a:p>
        </p:txBody>
      </p:sp>
    </p:spTree>
    <p:extLst>
      <p:ext uri="{BB962C8B-B14F-4D97-AF65-F5344CB8AC3E}">
        <p14:creationId xmlns:p14="http://schemas.microsoft.com/office/powerpoint/2010/main" val="202624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77</a:t>
            </a:fld>
            <a:endParaRPr lang="en-US"/>
          </a:p>
        </p:txBody>
      </p:sp>
    </p:spTree>
    <p:extLst>
      <p:ext uri="{BB962C8B-B14F-4D97-AF65-F5344CB8AC3E}">
        <p14:creationId xmlns:p14="http://schemas.microsoft.com/office/powerpoint/2010/main" val="628176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78</a:t>
            </a:fld>
            <a:endParaRPr lang="en-US"/>
          </a:p>
        </p:txBody>
      </p:sp>
    </p:spTree>
    <p:extLst>
      <p:ext uri="{BB962C8B-B14F-4D97-AF65-F5344CB8AC3E}">
        <p14:creationId xmlns:p14="http://schemas.microsoft.com/office/powerpoint/2010/main" val="447799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79</a:t>
            </a:fld>
            <a:endParaRPr lang="en-US"/>
          </a:p>
        </p:txBody>
      </p:sp>
    </p:spTree>
    <p:extLst>
      <p:ext uri="{BB962C8B-B14F-4D97-AF65-F5344CB8AC3E}">
        <p14:creationId xmlns:p14="http://schemas.microsoft.com/office/powerpoint/2010/main" val="1028308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81</a:t>
            </a:fld>
            <a:endParaRPr lang="en-US"/>
          </a:p>
        </p:txBody>
      </p:sp>
    </p:spTree>
    <p:extLst>
      <p:ext uri="{BB962C8B-B14F-4D97-AF65-F5344CB8AC3E}">
        <p14:creationId xmlns:p14="http://schemas.microsoft.com/office/powerpoint/2010/main" val="937390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83</a:t>
            </a:fld>
            <a:endParaRPr lang="en-US"/>
          </a:p>
        </p:txBody>
      </p:sp>
    </p:spTree>
    <p:extLst>
      <p:ext uri="{BB962C8B-B14F-4D97-AF65-F5344CB8AC3E}">
        <p14:creationId xmlns:p14="http://schemas.microsoft.com/office/powerpoint/2010/main" val="1544055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a:t>
            </a:fld>
            <a:endParaRPr lang="en-US"/>
          </a:p>
        </p:txBody>
      </p:sp>
    </p:spTree>
    <p:extLst>
      <p:ext uri="{BB962C8B-B14F-4D97-AF65-F5344CB8AC3E}">
        <p14:creationId xmlns:p14="http://schemas.microsoft.com/office/powerpoint/2010/main" val="3875979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84</a:t>
            </a:fld>
            <a:endParaRPr lang="en-US"/>
          </a:p>
        </p:txBody>
      </p:sp>
    </p:spTree>
    <p:extLst>
      <p:ext uri="{BB962C8B-B14F-4D97-AF65-F5344CB8AC3E}">
        <p14:creationId xmlns:p14="http://schemas.microsoft.com/office/powerpoint/2010/main" val="1768576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85</a:t>
            </a:fld>
            <a:endParaRPr lang="en-US"/>
          </a:p>
        </p:txBody>
      </p:sp>
    </p:spTree>
    <p:extLst>
      <p:ext uri="{BB962C8B-B14F-4D97-AF65-F5344CB8AC3E}">
        <p14:creationId xmlns:p14="http://schemas.microsoft.com/office/powerpoint/2010/main" val="26855386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86</a:t>
            </a:fld>
            <a:endParaRPr lang="en-US"/>
          </a:p>
        </p:txBody>
      </p:sp>
    </p:spTree>
    <p:extLst>
      <p:ext uri="{BB962C8B-B14F-4D97-AF65-F5344CB8AC3E}">
        <p14:creationId xmlns:p14="http://schemas.microsoft.com/office/powerpoint/2010/main" val="2100249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87</a:t>
            </a:fld>
            <a:endParaRPr lang="en-US"/>
          </a:p>
        </p:txBody>
      </p:sp>
    </p:spTree>
    <p:extLst>
      <p:ext uri="{BB962C8B-B14F-4D97-AF65-F5344CB8AC3E}">
        <p14:creationId xmlns:p14="http://schemas.microsoft.com/office/powerpoint/2010/main" val="2545732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89</a:t>
            </a:fld>
            <a:endParaRPr lang="en-US"/>
          </a:p>
        </p:txBody>
      </p:sp>
    </p:spTree>
    <p:extLst>
      <p:ext uri="{BB962C8B-B14F-4D97-AF65-F5344CB8AC3E}">
        <p14:creationId xmlns:p14="http://schemas.microsoft.com/office/powerpoint/2010/main" val="8682669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90</a:t>
            </a:fld>
            <a:endParaRPr lang="en-US"/>
          </a:p>
        </p:txBody>
      </p:sp>
    </p:spTree>
    <p:extLst>
      <p:ext uri="{BB962C8B-B14F-4D97-AF65-F5344CB8AC3E}">
        <p14:creationId xmlns:p14="http://schemas.microsoft.com/office/powerpoint/2010/main" val="2206346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91</a:t>
            </a:fld>
            <a:endParaRPr lang="en-US"/>
          </a:p>
        </p:txBody>
      </p:sp>
    </p:spTree>
    <p:extLst>
      <p:ext uri="{BB962C8B-B14F-4D97-AF65-F5344CB8AC3E}">
        <p14:creationId xmlns:p14="http://schemas.microsoft.com/office/powerpoint/2010/main" val="42949165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93</a:t>
            </a:fld>
            <a:endParaRPr lang="en-US"/>
          </a:p>
        </p:txBody>
      </p:sp>
    </p:spTree>
    <p:extLst>
      <p:ext uri="{BB962C8B-B14F-4D97-AF65-F5344CB8AC3E}">
        <p14:creationId xmlns:p14="http://schemas.microsoft.com/office/powerpoint/2010/main" val="12628017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94</a:t>
            </a:fld>
            <a:endParaRPr lang="en-US"/>
          </a:p>
        </p:txBody>
      </p:sp>
    </p:spTree>
    <p:extLst>
      <p:ext uri="{BB962C8B-B14F-4D97-AF65-F5344CB8AC3E}">
        <p14:creationId xmlns:p14="http://schemas.microsoft.com/office/powerpoint/2010/main" val="3335316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96</a:t>
            </a:fld>
            <a:endParaRPr lang="en-US"/>
          </a:p>
        </p:txBody>
      </p:sp>
    </p:spTree>
    <p:extLst>
      <p:ext uri="{BB962C8B-B14F-4D97-AF65-F5344CB8AC3E}">
        <p14:creationId xmlns:p14="http://schemas.microsoft.com/office/powerpoint/2010/main" val="240904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a:t>
            </a:fld>
            <a:endParaRPr lang="en-US"/>
          </a:p>
        </p:txBody>
      </p:sp>
    </p:spTree>
    <p:extLst>
      <p:ext uri="{BB962C8B-B14F-4D97-AF65-F5344CB8AC3E}">
        <p14:creationId xmlns:p14="http://schemas.microsoft.com/office/powerpoint/2010/main" val="39695301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98</a:t>
            </a:fld>
            <a:endParaRPr lang="en-US"/>
          </a:p>
        </p:txBody>
      </p:sp>
    </p:spTree>
    <p:extLst>
      <p:ext uri="{BB962C8B-B14F-4D97-AF65-F5344CB8AC3E}">
        <p14:creationId xmlns:p14="http://schemas.microsoft.com/office/powerpoint/2010/main" val="33394973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100</a:t>
            </a:fld>
            <a:endParaRPr lang="en-US"/>
          </a:p>
        </p:txBody>
      </p:sp>
    </p:spTree>
    <p:extLst>
      <p:ext uri="{BB962C8B-B14F-4D97-AF65-F5344CB8AC3E}">
        <p14:creationId xmlns:p14="http://schemas.microsoft.com/office/powerpoint/2010/main" val="22049654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101</a:t>
            </a:fld>
            <a:endParaRPr lang="en-US"/>
          </a:p>
        </p:txBody>
      </p:sp>
    </p:spTree>
    <p:extLst>
      <p:ext uri="{BB962C8B-B14F-4D97-AF65-F5344CB8AC3E}">
        <p14:creationId xmlns:p14="http://schemas.microsoft.com/office/powerpoint/2010/main" val="6787197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102</a:t>
            </a:fld>
            <a:endParaRPr lang="en-US"/>
          </a:p>
        </p:txBody>
      </p:sp>
    </p:spTree>
    <p:extLst>
      <p:ext uri="{BB962C8B-B14F-4D97-AF65-F5344CB8AC3E}">
        <p14:creationId xmlns:p14="http://schemas.microsoft.com/office/powerpoint/2010/main" val="42462135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103</a:t>
            </a:fld>
            <a:endParaRPr lang="en-US"/>
          </a:p>
        </p:txBody>
      </p:sp>
    </p:spTree>
    <p:extLst>
      <p:ext uri="{BB962C8B-B14F-4D97-AF65-F5344CB8AC3E}">
        <p14:creationId xmlns:p14="http://schemas.microsoft.com/office/powerpoint/2010/main" val="2861093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104</a:t>
            </a:fld>
            <a:endParaRPr lang="en-US"/>
          </a:p>
        </p:txBody>
      </p:sp>
    </p:spTree>
    <p:extLst>
      <p:ext uri="{BB962C8B-B14F-4D97-AF65-F5344CB8AC3E}">
        <p14:creationId xmlns:p14="http://schemas.microsoft.com/office/powerpoint/2010/main" val="2196807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106</a:t>
            </a:fld>
            <a:endParaRPr lang="en-US"/>
          </a:p>
        </p:txBody>
      </p:sp>
    </p:spTree>
    <p:extLst>
      <p:ext uri="{BB962C8B-B14F-4D97-AF65-F5344CB8AC3E}">
        <p14:creationId xmlns:p14="http://schemas.microsoft.com/office/powerpoint/2010/main" val="3068511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108</a:t>
            </a:fld>
            <a:endParaRPr lang="en-US"/>
          </a:p>
        </p:txBody>
      </p:sp>
    </p:spTree>
    <p:extLst>
      <p:ext uri="{BB962C8B-B14F-4D97-AF65-F5344CB8AC3E}">
        <p14:creationId xmlns:p14="http://schemas.microsoft.com/office/powerpoint/2010/main" val="15187035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110</a:t>
            </a:fld>
            <a:endParaRPr lang="en-US"/>
          </a:p>
        </p:txBody>
      </p:sp>
    </p:spTree>
    <p:extLst>
      <p:ext uri="{BB962C8B-B14F-4D97-AF65-F5344CB8AC3E}">
        <p14:creationId xmlns:p14="http://schemas.microsoft.com/office/powerpoint/2010/main" val="6164449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112</a:t>
            </a:fld>
            <a:endParaRPr lang="en-US"/>
          </a:p>
        </p:txBody>
      </p:sp>
    </p:spTree>
    <p:extLst>
      <p:ext uri="{BB962C8B-B14F-4D97-AF65-F5344CB8AC3E}">
        <p14:creationId xmlns:p14="http://schemas.microsoft.com/office/powerpoint/2010/main" val="137436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a:t>
            </a:fld>
            <a:endParaRPr lang="en-US"/>
          </a:p>
        </p:txBody>
      </p:sp>
    </p:spTree>
    <p:extLst>
      <p:ext uri="{BB962C8B-B14F-4D97-AF65-F5344CB8AC3E}">
        <p14:creationId xmlns:p14="http://schemas.microsoft.com/office/powerpoint/2010/main" val="31543838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113</a:t>
            </a:fld>
            <a:endParaRPr lang="en-US"/>
          </a:p>
        </p:txBody>
      </p:sp>
    </p:spTree>
    <p:extLst>
      <p:ext uri="{BB962C8B-B14F-4D97-AF65-F5344CB8AC3E}">
        <p14:creationId xmlns:p14="http://schemas.microsoft.com/office/powerpoint/2010/main" val="8283341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115</a:t>
            </a:fld>
            <a:endParaRPr lang="en-US"/>
          </a:p>
        </p:txBody>
      </p:sp>
    </p:spTree>
    <p:extLst>
      <p:ext uri="{BB962C8B-B14F-4D97-AF65-F5344CB8AC3E}">
        <p14:creationId xmlns:p14="http://schemas.microsoft.com/office/powerpoint/2010/main" val="2881376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117</a:t>
            </a:fld>
            <a:endParaRPr lang="en-US"/>
          </a:p>
        </p:txBody>
      </p:sp>
    </p:spTree>
    <p:extLst>
      <p:ext uri="{BB962C8B-B14F-4D97-AF65-F5344CB8AC3E}">
        <p14:creationId xmlns:p14="http://schemas.microsoft.com/office/powerpoint/2010/main" val="30972174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118</a:t>
            </a:fld>
            <a:endParaRPr lang="en-US"/>
          </a:p>
        </p:txBody>
      </p:sp>
    </p:spTree>
    <p:extLst>
      <p:ext uri="{BB962C8B-B14F-4D97-AF65-F5344CB8AC3E}">
        <p14:creationId xmlns:p14="http://schemas.microsoft.com/office/powerpoint/2010/main" val="139737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119</a:t>
            </a:fld>
            <a:endParaRPr lang="en-US"/>
          </a:p>
        </p:txBody>
      </p:sp>
    </p:spTree>
    <p:extLst>
      <p:ext uri="{BB962C8B-B14F-4D97-AF65-F5344CB8AC3E}">
        <p14:creationId xmlns:p14="http://schemas.microsoft.com/office/powerpoint/2010/main" val="18852023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120</a:t>
            </a:fld>
            <a:endParaRPr lang="en-US"/>
          </a:p>
        </p:txBody>
      </p:sp>
    </p:spTree>
    <p:extLst>
      <p:ext uri="{BB962C8B-B14F-4D97-AF65-F5344CB8AC3E}">
        <p14:creationId xmlns:p14="http://schemas.microsoft.com/office/powerpoint/2010/main" val="3857401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121</a:t>
            </a:fld>
            <a:endParaRPr lang="en-US"/>
          </a:p>
        </p:txBody>
      </p:sp>
    </p:spTree>
    <p:extLst>
      <p:ext uri="{BB962C8B-B14F-4D97-AF65-F5344CB8AC3E}">
        <p14:creationId xmlns:p14="http://schemas.microsoft.com/office/powerpoint/2010/main" val="35274610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123</a:t>
            </a:fld>
            <a:endParaRPr lang="en-US"/>
          </a:p>
        </p:txBody>
      </p:sp>
    </p:spTree>
    <p:extLst>
      <p:ext uri="{BB962C8B-B14F-4D97-AF65-F5344CB8AC3E}">
        <p14:creationId xmlns:p14="http://schemas.microsoft.com/office/powerpoint/2010/main" val="6746579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125</a:t>
            </a:fld>
            <a:endParaRPr lang="en-US"/>
          </a:p>
        </p:txBody>
      </p:sp>
    </p:spTree>
    <p:extLst>
      <p:ext uri="{BB962C8B-B14F-4D97-AF65-F5344CB8AC3E}">
        <p14:creationId xmlns:p14="http://schemas.microsoft.com/office/powerpoint/2010/main" val="25596461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126</a:t>
            </a:fld>
            <a:endParaRPr lang="en-US"/>
          </a:p>
        </p:txBody>
      </p:sp>
    </p:spTree>
    <p:extLst>
      <p:ext uri="{BB962C8B-B14F-4D97-AF65-F5344CB8AC3E}">
        <p14:creationId xmlns:p14="http://schemas.microsoft.com/office/powerpoint/2010/main" val="264712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15</a:t>
            </a:fld>
            <a:endParaRPr lang="en-US"/>
          </a:p>
        </p:txBody>
      </p:sp>
    </p:spTree>
    <p:extLst>
      <p:ext uri="{BB962C8B-B14F-4D97-AF65-F5344CB8AC3E}">
        <p14:creationId xmlns:p14="http://schemas.microsoft.com/office/powerpoint/2010/main" val="20371090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127</a:t>
            </a:fld>
            <a:endParaRPr lang="en-US"/>
          </a:p>
        </p:txBody>
      </p:sp>
    </p:spTree>
    <p:extLst>
      <p:ext uri="{BB962C8B-B14F-4D97-AF65-F5344CB8AC3E}">
        <p14:creationId xmlns:p14="http://schemas.microsoft.com/office/powerpoint/2010/main" val="4684462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129</a:t>
            </a:fld>
            <a:endParaRPr lang="en-US"/>
          </a:p>
        </p:txBody>
      </p:sp>
    </p:spTree>
    <p:extLst>
      <p:ext uri="{BB962C8B-B14F-4D97-AF65-F5344CB8AC3E}">
        <p14:creationId xmlns:p14="http://schemas.microsoft.com/office/powerpoint/2010/main" val="2354089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131</a:t>
            </a:fld>
            <a:endParaRPr lang="en-US"/>
          </a:p>
        </p:txBody>
      </p:sp>
    </p:spTree>
    <p:extLst>
      <p:ext uri="{BB962C8B-B14F-4D97-AF65-F5344CB8AC3E}">
        <p14:creationId xmlns:p14="http://schemas.microsoft.com/office/powerpoint/2010/main" val="7547846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133</a:t>
            </a:fld>
            <a:endParaRPr lang="en-US"/>
          </a:p>
        </p:txBody>
      </p:sp>
    </p:spTree>
    <p:extLst>
      <p:ext uri="{BB962C8B-B14F-4D97-AF65-F5344CB8AC3E}">
        <p14:creationId xmlns:p14="http://schemas.microsoft.com/office/powerpoint/2010/main" val="40990592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134</a:t>
            </a:fld>
            <a:endParaRPr lang="en-US"/>
          </a:p>
        </p:txBody>
      </p:sp>
    </p:spTree>
    <p:extLst>
      <p:ext uri="{BB962C8B-B14F-4D97-AF65-F5344CB8AC3E}">
        <p14:creationId xmlns:p14="http://schemas.microsoft.com/office/powerpoint/2010/main" val="10631705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135</a:t>
            </a:fld>
            <a:endParaRPr lang="en-US"/>
          </a:p>
        </p:txBody>
      </p:sp>
    </p:spTree>
    <p:extLst>
      <p:ext uri="{BB962C8B-B14F-4D97-AF65-F5344CB8AC3E}">
        <p14:creationId xmlns:p14="http://schemas.microsoft.com/office/powerpoint/2010/main" val="22050981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136</a:t>
            </a:fld>
            <a:endParaRPr lang="en-US"/>
          </a:p>
        </p:txBody>
      </p:sp>
    </p:spTree>
    <p:extLst>
      <p:ext uri="{BB962C8B-B14F-4D97-AF65-F5344CB8AC3E}">
        <p14:creationId xmlns:p14="http://schemas.microsoft.com/office/powerpoint/2010/main" val="38597557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137</a:t>
            </a:fld>
            <a:endParaRPr lang="en-US"/>
          </a:p>
        </p:txBody>
      </p:sp>
    </p:spTree>
    <p:extLst>
      <p:ext uri="{BB962C8B-B14F-4D97-AF65-F5344CB8AC3E}">
        <p14:creationId xmlns:p14="http://schemas.microsoft.com/office/powerpoint/2010/main" val="42683978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139</a:t>
            </a:fld>
            <a:endParaRPr lang="en-US"/>
          </a:p>
        </p:txBody>
      </p:sp>
    </p:spTree>
    <p:extLst>
      <p:ext uri="{BB962C8B-B14F-4D97-AF65-F5344CB8AC3E}">
        <p14:creationId xmlns:p14="http://schemas.microsoft.com/office/powerpoint/2010/main" val="9087330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6B1D0D8-AA6B-4070-981A-1F4DFE9D5ECB}" type="slidenum">
              <a:rPr lang="en-US" smtClean="0"/>
              <a:pPr/>
              <a:t>140</a:t>
            </a:fld>
            <a:endParaRPr lang="en-US"/>
          </a:p>
        </p:txBody>
      </p:sp>
    </p:spTree>
    <p:extLst>
      <p:ext uri="{BB962C8B-B14F-4D97-AF65-F5344CB8AC3E}">
        <p14:creationId xmlns:p14="http://schemas.microsoft.com/office/powerpoint/2010/main" val="598726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E0F20A-A3B2-1056-58B9-459C124F2F18}"/>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475C56AD-FB30-194D-8C3C-7EBE1C659DE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BDD1EAC-C0DE-FA83-FBC3-DE3FD7217EEB}"/>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780520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F47F-EA12-0E82-569B-6A78D3E83B31}"/>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0568296-D93F-E900-3783-5D13DCFCAF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B31AE09-EB70-0571-62AA-5A8711D99246}"/>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1B7A80C1-3486-1739-E453-AE396C5C923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D67C3C9-7343-E59D-59F1-03EFFA4E16C0}"/>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13849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AC7EB5-675D-5161-2CB4-432FEA6D7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FAE0F053-0A70-C0DF-713A-4737026000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D084403-89F5-3A5D-3062-9D450F96EA1D}"/>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AD6E74E4-379B-940D-870E-C2ABA68463D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C9B418D-F196-36D2-AB9D-A6671F8E6327}"/>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8313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73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A1E2-74F3-9AFB-FD74-4F0C5246F48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ED237F9-41A1-543B-A54B-D3C50191C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F05F75D-8709-5C6E-DEA7-26AFB47E7893}"/>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ABC0E118-708A-43F0-5E76-D80419CD7B0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074809B-9370-3D08-B212-E2D4DA23BE22}"/>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1066328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4A4E-1A98-030E-C56D-4FD75DC7E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C5F1000-37C2-4787-9D9D-6A24263866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36E9F-C132-9AD6-470F-497BBBC9E8F7}"/>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2DC81A2B-D00A-A65C-2F79-04D6711F68BF}"/>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84ADE0D-CC5E-A945-3FA8-EF5110EE05C6}"/>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177035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0C8B-62A6-4B0B-42D3-201A510037D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75F12BCC-C174-E186-9107-0777A0678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78ECD52-D96C-F501-33ED-C2D60E6D8D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12E50CF7-0980-95B6-E952-AAA293D8E402}"/>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6F4721C5-B7B2-8100-6BB8-4DC61FE1F72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84C3230-2EB9-8EE2-79FA-0D12F11255FA}"/>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119073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82F5-16B8-3420-8DE0-0521C56F007E}"/>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C67798D-5E2E-7295-ACBE-AE5429096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6A541-216B-209A-5027-8BF98AC78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79C9888C-921F-22EE-0D63-EB1C3269AE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4261-4EA7-45F2-0147-824C9667C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E3263C7-132F-EAF2-7B0B-9E9FA16C382A}"/>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8" name="Footer Placeholder 7">
            <a:extLst>
              <a:ext uri="{FF2B5EF4-FFF2-40B4-BE49-F238E27FC236}">
                <a16:creationId xmlns:a16="http://schemas.microsoft.com/office/drawing/2014/main" id="{3DD764A9-08FD-78C2-7211-BA2440DB13A6}"/>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C8E409FA-6867-C0CD-02E4-8DFB0F173909}"/>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290206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8878-1E86-CB7B-388F-9B7A12B4C444}"/>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C049D7D8-8F19-7088-CD69-7E7D9E87CEFC}"/>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4" name="Footer Placeholder 3">
            <a:extLst>
              <a:ext uri="{FF2B5EF4-FFF2-40B4-BE49-F238E27FC236}">
                <a16:creationId xmlns:a16="http://schemas.microsoft.com/office/drawing/2014/main" id="{54C19141-9B81-374A-EC26-BD8D714B4AC1}"/>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8306A9C-EAA2-A6CB-2166-8303DDF6D907}"/>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3176680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D7A267-D4A7-1878-2E5B-D4C3E1B02D55}"/>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3" name="Footer Placeholder 2">
            <a:extLst>
              <a:ext uri="{FF2B5EF4-FFF2-40B4-BE49-F238E27FC236}">
                <a16:creationId xmlns:a16="http://schemas.microsoft.com/office/drawing/2014/main" id="{6FC7FDB1-83F5-F4C1-2713-A1BC1DE08F0B}"/>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674FD780-9D4A-69C7-7688-EFCA960D5E61}"/>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213258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4C9D-E044-75FC-B8A9-EDB753030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17DCC561-A907-FB7D-C05D-BDF7C0381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DD1A40F6-2D51-7FD0-01F9-51DFE1980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FCD59-02A0-227C-72D7-A467F6DBE3EB}"/>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FE6AE1D6-EE5B-2B15-37F1-43C381838B9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B9B67AB1-253D-9809-6E3B-1150C3298D54}"/>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2215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00BA-408A-65B8-6102-3C97D3929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7A05365C-2091-CDDB-F84D-EE7C490F2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26CBAD5C-9217-6918-635E-803735FB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739E2-EEB9-57F8-FF4A-52F9CED53896}"/>
              </a:ext>
            </a:extLst>
          </p:cNvPr>
          <p:cNvSpPr>
            <a:spLocks noGrp="1"/>
          </p:cNvSpPr>
          <p:nvPr>
            <p:ph type="dt" sz="half" idx="10"/>
          </p:nvPr>
        </p:nvSpPr>
        <p:spPr/>
        <p:txBody>
          <a:bodyPr/>
          <a:lstStyle/>
          <a:p>
            <a:fld id="{7A70BD80-3922-4534-98F8-17AC1162AF79}" type="datetimeFigureOut">
              <a:rPr lang="vi-VN" smtClean="0"/>
              <a:t>26/05/2024</a:t>
            </a:fld>
            <a:endParaRPr lang="vi-VN"/>
          </a:p>
        </p:txBody>
      </p:sp>
      <p:sp>
        <p:nvSpPr>
          <p:cNvPr id="6" name="Footer Placeholder 5">
            <a:extLst>
              <a:ext uri="{FF2B5EF4-FFF2-40B4-BE49-F238E27FC236}">
                <a16:creationId xmlns:a16="http://schemas.microsoft.com/office/drawing/2014/main" id="{9EDA6FA4-6D12-86D6-356D-315C3505A747}"/>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31B63F4-438B-9287-2D57-2CE760B64A59}"/>
              </a:ext>
            </a:extLst>
          </p:cNvPr>
          <p:cNvSpPr>
            <a:spLocks noGrp="1"/>
          </p:cNvSpPr>
          <p:nvPr>
            <p:ph type="sldNum" sz="quarter" idx="12"/>
          </p:nvPr>
        </p:nvSpPr>
        <p:spPr/>
        <p:txBody>
          <a:bodyPr/>
          <a:lstStyle/>
          <a:p>
            <a:fld id="{27F0002E-8CE6-4DD3-9A74-33E08213AE7F}" type="slidenum">
              <a:rPr lang="vi-VN" smtClean="0"/>
              <a:t>‹#›</a:t>
            </a:fld>
            <a:endParaRPr lang="vi-VN"/>
          </a:p>
        </p:txBody>
      </p:sp>
    </p:spTree>
    <p:extLst>
      <p:ext uri="{BB962C8B-B14F-4D97-AF65-F5344CB8AC3E}">
        <p14:creationId xmlns:p14="http://schemas.microsoft.com/office/powerpoint/2010/main" val="4130526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274F1-CBC7-5267-235F-AE84E97F0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272BCC3-AC2E-343F-C140-A3419E0D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2537C81-03E1-1466-EDE4-03995F14D6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70BD80-3922-4534-98F8-17AC1162AF79}" type="datetimeFigureOut">
              <a:rPr lang="vi-VN" smtClean="0"/>
              <a:t>26/05/2024</a:t>
            </a:fld>
            <a:endParaRPr lang="vi-VN"/>
          </a:p>
        </p:txBody>
      </p:sp>
      <p:sp>
        <p:nvSpPr>
          <p:cNvPr id="5" name="Footer Placeholder 4">
            <a:extLst>
              <a:ext uri="{FF2B5EF4-FFF2-40B4-BE49-F238E27FC236}">
                <a16:creationId xmlns:a16="http://schemas.microsoft.com/office/drawing/2014/main" id="{9B1AEA4F-9C3C-7543-8DEC-9EA84C79E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0798A2A9-CD75-D350-462E-D77699C177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F0002E-8CE6-4DD3-9A74-33E08213AE7F}" type="slidenum">
              <a:rPr lang="vi-VN" smtClean="0"/>
              <a:t>‹#›</a:t>
            </a:fld>
            <a:endParaRPr lang="vi-VN"/>
          </a:p>
        </p:txBody>
      </p:sp>
    </p:spTree>
    <p:extLst>
      <p:ext uri="{BB962C8B-B14F-4D97-AF65-F5344CB8AC3E}">
        <p14:creationId xmlns:p14="http://schemas.microsoft.com/office/powerpoint/2010/main" val="4137012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dc.tuhoc.cc/"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8" Type="http://schemas.openxmlformats.org/officeDocument/2006/relationships/image" Target="../media/image338.png"/><Relationship Id="rId3" Type="http://schemas.openxmlformats.org/officeDocument/2006/relationships/image" Target="../media/image2.png"/><Relationship Id="rId7" Type="http://schemas.openxmlformats.org/officeDocument/2006/relationships/image" Target="../media/image337.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1.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3.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335.png"/><Relationship Id="rId5" Type="http://schemas.openxmlformats.org/officeDocument/2006/relationships/image" Target="../media/image342.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6.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5.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8.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344.png"/><Relationship Id="rId5" Type="http://schemas.openxmlformats.org/officeDocument/2006/relationships/image" Target="../media/image347.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2.png"/><Relationship Id="rId7" Type="http://schemas.openxmlformats.org/officeDocument/2006/relationships/image" Target="../media/image352.png"/><Relationship Id="rId12" Type="http://schemas.openxmlformats.org/officeDocument/2006/relationships/image" Target="../media/image355.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351.png"/><Relationship Id="rId11" Type="http://schemas.openxmlformats.org/officeDocument/2006/relationships/image" Target="../media/image354.png"/><Relationship Id="rId5" Type="http://schemas.openxmlformats.org/officeDocument/2006/relationships/image" Target="../media/image350.png"/><Relationship Id="rId10" Type="http://schemas.openxmlformats.org/officeDocument/2006/relationships/image" Target="../media/image297.png"/><Relationship Id="rId4" Type="http://schemas.openxmlformats.org/officeDocument/2006/relationships/image" Target="../media/image3.png"/><Relationship Id="rId9" Type="http://schemas.openxmlformats.org/officeDocument/2006/relationships/image" Target="../media/image296.png"/></Relationships>
</file>

<file path=ppt/slides/_rels/slide107.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2.png"/><Relationship Id="rId7" Type="http://schemas.openxmlformats.org/officeDocument/2006/relationships/image" Target="../media/image359.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358.png"/><Relationship Id="rId11" Type="http://schemas.openxmlformats.org/officeDocument/2006/relationships/image" Target="../media/image363.png"/><Relationship Id="rId5" Type="http://schemas.openxmlformats.org/officeDocument/2006/relationships/image" Target="../media/image357.png"/><Relationship Id="rId10" Type="http://schemas.openxmlformats.org/officeDocument/2006/relationships/image" Target="../media/image362.png"/><Relationship Id="rId4" Type="http://schemas.openxmlformats.org/officeDocument/2006/relationships/image" Target="../media/image3.png"/><Relationship Id="rId9" Type="http://schemas.openxmlformats.org/officeDocument/2006/relationships/image" Target="../media/image361.png"/></Relationships>
</file>

<file path=ppt/slides/_rels/slide109.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2.png"/><Relationship Id="rId7" Type="http://schemas.openxmlformats.org/officeDocument/2006/relationships/image" Target="../media/image366.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hyperlink" Target="https://www.w3schools.com/cssref/css_default_values.php" TargetMode="External"/><Relationship Id="rId5" Type="http://schemas.openxmlformats.org/officeDocument/2006/relationships/image" Target="../media/image365.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2.png"/><Relationship Id="rId7" Type="http://schemas.openxmlformats.org/officeDocument/2006/relationships/image" Target="../media/image37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370.png"/><Relationship Id="rId5" Type="http://schemas.openxmlformats.org/officeDocument/2006/relationships/image" Target="../media/image369.png"/><Relationship Id="rId10" Type="http://schemas.openxmlformats.org/officeDocument/2006/relationships/image" Target="../media/image374.png"/><Relationship Id="rId4" Type="http://schemas.openxmlformats.org/officeDocument/2006/relationships/image" Target="../media/image3.png"/><Relationship Id="rId9" Type="http://schemas.openxmlformats.org/officeDocument/2006/relationships/image" Target="../media/image373.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371.png"/><Relationship Id="rId5" Type="http://schemas.openxmlformats.org/officeDocument/2006/relationships/image" Target="../media/image370.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hyperlink" Target="https://browserdefaultstyles.com/" TargetMode="External"/><Relationship Id="rId3" Type="http://schemas.openxmlformats.org/officeDocument/2006/relationships/image" Target="../media/image2.png"/><Relationship Id="rId7" Type="http://schemas.openxmlformats.org/officeDocument/2006/relationships/hyperlink" Target="https://meyerweb.com/eric/tools/css/reset/"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2.png"/><Relationship Id="rId7" Type="http://schemas.openxmlformats.org/officeDocument/2006/relationships/image" Target="../media/image380.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379.png"/><Relationship Id="rId5" Type="http://schemas.openxmlformats.org/officeDocument/2006/relationships/hyperlink" Target="https://www.w3schools.com/html/html_blocks.asp" TargetMode="External"/><Relationship Id="rId4" Type="http://schemas.openxmlformats.org/officeDocument/2006/relationships/image" Target="../media/image3.png"/><Relationship Id="rId9" Type="http://schemas.openxmlformats.org/officeDocument/2006/relationships/image" Target="../media/image382.png"/></Relationships>
</file>

<file path=ppt/slides/_rels/slide118.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2.png"/><Relationship Id="rId7" Type="http://schemas.openxmlformats.org/officeDocument/2006/relationships/image" Target="../media/image385.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2.png"/><Relationship Id="rId7" Type="http://schemas.openxmlformats.org/officeDocument/2006/relationships/image" Target="../media/image383.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388.png"/><Relationship Id="rId5" Type="http://schemas.openxmlformats.org/officeDocument/2006/relationships/image" Target="../media/image38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hyperlink" Target="https://www.w3schools.com/cssref/index.php"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png"/><Relationship Id="rId7" Type="http://schemas.openxmlformats.org/officeDocument/2006/relationships/image" Target="../media/image389.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2.png"/><Relationship Id="rId7" Type="http://schemas.openxmlformats.org/officeDocument/2006/relationships/image" Target="../media/image393.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7.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hyperlink" Target="https://www.figma.com/file/ZcejYTmngnIiG1bgz12HTD/Tuhoc-figma01" TargetMode="External"/><Relationship Id="rId5" Type="http://schemas.openxmlformats.org/officeDocument/2006/relationships/image" Target="../media/image396.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hyperlink" Target="https://www.w3schools.com/cssref/css_units.php" TargetMode="External"/><Relationship Id="rId5" Type="http://schemas.openxmlformats.org/officeDocument/2006/relationships/image" Target="../media/image399.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2.png"/><Relationship Id="rId7" Type="http://schemas.openxmlformats.org/officeDocument/2006/relationships/image" Target="../media/image400.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hyperlink" Target="https://www.w3schools.com/cssref/css_units.php" TargetMode="External"/><Relationship Id="rId11" Type="http://schemas.openxmlformats.org/officeDocument/2006/relationships/image" Target="../media/image404.png"/><Relationship Id="rId5" Type="http://schemas.openxmlformats.org/officeDocument/2006/relationships/image" Target="../media/image399.png"/><Relationship Id="rId10" Type="http://schemas.openxmlformats.org/officeDocument/2006/relationships/image" Target="../media/image403.png"/><Relationship Id="rId4" Type="http://schemas.openxmlformats.org/officeDocument/2006/relationships/image" Target="../media/image3.png"/><Relationship Id="rId9" Type="http://schemas.openxmlformats.org/officeDocument/2006/relationships/image" Target="../media/image402.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2.png"/><Relationship Id="rId7" Type="http://schemas.openxmlformats.org/officeDocument/2006/relationships/image" Target="../media/image409.png"/><Relationship Id="rId12" Type="http://schemas.openxmlformats.org/officeDocument/2006/relationships/image" Target="../media/image413.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408.png"/><Relationship Id="rId11" Type="http://schemas.openxmlformats.org/officeDocument/2006/relationships/image" Target="../media/image399.png"/><Relationship Id="rId5" Type="http://schemas.openxmlformats.org/officeDocument/2006/relationships/hyperlink" Target="https://www.w3schools.com/cssref/css_units.php" TargetMode="External"/><Relationship Id="rId10" Type="http://schemas.openxmlformats.org/officeDocument/2006/relationships/image" Target="../media/image412.png"/><Relationship Id="rId4" Type="http://schemas.openxmlformats.org/officeDocument/2006/relationships/image" Target="../media/image3.png"/><Relationship Id="rId9" Type="http://schemas.openxmlformats.org/officeDocument/2006/relationships/image" Target="../media/image4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8" Type="http://schemas.openxmlformats.org/officeDocument/2006/relationships/image" Target="../media/image417.png"/><Relationship Id="rId3" Type="http://schemas.openxmlformats.org/officeDocument/2006/relationships/image" Target="../media/image2.png"/><Relationship Id="rId7" Type="http://schemas.openxmlformats.org/officeDocument/2006/relationships/image" Target="../media/image416.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415.png"/><Relationship Id="rId5" Type="http://schemas.openxmlformats.org/officeDocument/2006/relationships/hyperlink" Target="https://www.w3schools.com/cssref/css_units.php" TargetMode="Externa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2.png"/><Relationship Id="rId7" Type="http://schemas.openxmlformats.org/officeDocument/2006/relationships/image" Target="../media/image419.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412.png"/><Relationship Id="rId5" Type="http://schemas.openxmlformats.org/officeDocument/2006/relationships/hyperlink" Target="https://www.w3schools.com/cssref/css_units.php" TargetMode="External"/><Relationship Id="rId10" Type="http://schemas.openxmlformats.org/officeDocument/2006/relationships/image" Target="../media/image422.png"/><Relationship Id="rId4" Type="http://schemas.openxmlformats.org/officeDocument/2006/relationships/image" Target="../media/image3.png"/><Relationship Id="rId9" Type="http://schemas.openxmlformats.org/officeDocument/2006/relationships/image" Target="../media/image421.png"/></Relationships>
</file>

<file path=ppt/slides/_rels/slide134.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2.png"/><Relationship Id="rId7" Type="http://schemas.openxmlformats.org/officeDocument/2006/relationships/image" Target="../media/image423.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421.png"/><Relationship Id="rId11" Type="http://schemas.openxmlformats.org/officeDocument/2006/relationships/image" Target="../media/image420.png"/><Relationship Id="rId5" Type="http://schemas.openxmlformats.org/officeDocument/2006/relationships/hyperlink" Target="https://www.w3schools.com/cssref/css_units.php" TargetMode="External"/><Relationship Id="rId10" Type="http://schemas.openxmlformats.org/officeDocument/2006/relationships/image" Target="../media/image425.png"/><Relationship Id="rId4" Type="http://schemas.openxmlformats.org/officeDocument/2006/relationships/image" Target="../media/image3.png"/><Relationship Id="rId9" Type="http://schemas.openxmlformats.org/officeDocument/2006/relationships/image" Target="../media/image422.png"/></Relationships>
</file>

<file path=ppt/slides/_rels/slide135.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image" Target="../media/image2.png"/><Relationship Id="rId7" Type="http://schemas.openxmlformats.org/officeDocument/2006/relationships/image" Target="../media/image424.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423.png"/><Relationship Id="rId11" Type="http://schemas.openxmlformats.org/officeDocument/2006/relationships/image" Target="../media/image428.png"/><Relationship Id="rId5" Type="http://schemas.openxmlformats.org/officeDocument/2006/relationships/hyperlink" Target="https://www.w3schools.com/cssref/css_units.php" TargetMode="External"/><Relationship Id="rId10" Type="http://schemas.openxmlformats.org/officeDocument/2006/relationships/image" Target="../media/image427.png"/><Relationship Id="rId4" Type="http://schemas.openxmlformats.org/officeDocument/2006/relationships/image" Target="../media/image3.png"/><Relationship Id="rId9" Type="http://schemas.openxmlformats.org/officeDocument/2006/relationships/image" Target="../media/image426.png"/></Relationships>
</file>

<file path=ppt/slides/_rels/slide136.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image" Target="../media/image2.png"/><Relationship Id="rId7" Type="http://schemas.openxmlformats.org/officeDocument/2006/relationships/image" Target="../media/image423.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429.png"/><Relationship Id="rId11" Type="http://schemas.openxmlformats.org/officeDocument/2006/relationships/image" Target="../media/image431.png"/><Relationship Id="rId5" Type="http://schemas.openxmlformats.org/officeDocument/2006/relationships/hyperlink" Target="https://www.w3schools.com/cssref/css_units.php" TargetMode="External"/><Relationship Id="rId10" Type="http://schemas.openxmlformats.org/officeDocument/2006/relationships/image" Target="../media/image430.png"/><Relationship Id="rId4" Type="http://schemas.openxmlformats.org/officeDocument/2006/relationships/image" Target="../media/image3.png"/><Relationship Id="rId9" Type="http://schemas.openxmlformats.org/officeDocument/2006/relationships/image" Target="../media/image425.png"/></Relationships>
</file>

<file path=ppt/slides/_rels/slide137.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432.png"/><Relationship Id="rId7" Type="http://schemas.openxmlformats.org/officeDocument/2006/relationships/image" Target="../media/image433.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hyperlink" Target="https://www.w3schools.com/cssref/css_units.php" TargetMode="External"/><Relationship Id="rId11" Type="http://schemas.openxmlformats.org/officeDocument/2006/relationships/image" Target="../media/image437.png"/><Relationship Id="rId5" Type="http://schemas.openxmlformats.org/officeDocument/2006/relationships/image" Target="../media/image3.png"/><Relationship Id="rId10" Type="http://schemas.openxmlformats.org/officeDocument/2006/relationships/image" Target="../media/image436.png"/><Relationship Id="rId4" Type="http://schemas.openxmlformats.org/officeDocument/2006/relationships/image" Target="../media/image2.png"/><Relationship Id="rId9" Type="http://schemas.openxmlformats.org/officeDocument/2006/relationships/image" Target="../media/image435.png"/></Relationships>
</file>

<file path=ppt/slides/_rels/slide138.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8" Type="http://schemas.openxmlformats.org/officeDocument/2006/relationships/image" Target="../media/image432.png"/><Relationship Id="rId13" Type="http://schemas.openxmlformats.org/officeDocument/2006/relationships/image" Target="../media/image441.png"/><Relationship Id="rId3" Type="http://schemas.openxmlformats.org/officeDocument/2006/relationships/image" Target="../media/image2.png"/><Relationship Id="rId7" Type="http://schemas.openxmlformats.org/officeDocument/2006/relationships/image" Target="../media/image440.png"/><Relationship Id="rId12" Type="http://schemas.openxmlformats.org/officeDocument/2006/relationships/image" Target="../media/image437.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439.png"/><Relationship Id="rId11" Type="http://schemas.openxmlformats.org/officeDocument/2006/relationships/image" Target="../media/image436.png"/><Relationship Id="rId5" Type="http://schemas.openxmlformats.org/officeDocument/2006/relationships/hyperlink" Target="https://www.w3schools.com/cssref/css_units.php" TargetMode="External"/><Relationship Id="rId10" Type="http://schemas.openxmlformats.org/officeDocument/2006/relationships/image" Target="../media/image435.png"/><Relationship Id="rId4" Type="http://schemas.openxmlformats.org/officeDocument/2006/relationships/image" Target="../media/image3.png"/><Relationship Id="rId9" Type="http://schemas.openxmlformats.org/officeDocument/2006/relationships/image" Target="../media/image434.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2.png"/><Relationship Id="rId7" Type="http://schemas.openxmlformats.org/officeDocument/2006/relationships/image" Target="../media/image443.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442.png"/><Relationship Id="rId5" Type="http://schemas.openxmlformats.org/officeDocument/2006/relationships/hyperlink" Target="https://www.w3schools.com/cssref/css_units.php" TargetMode="Externa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445.png"/><Relationship Id="rId5" Type="http://schemas.openxmlformats.org/officeDocument/2006/relationships/hyperlink" Target="https://www.w3schools.com/cssref/css_units.php" TargetMode="External"/><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2.png"/><Relationship Id="rId7" Type="http://schemas.openxmlformats.org/officeDocument/2006/relationships/image" Target="../media/image449.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448.png"/><Relationship Id="rId5" Type="http://schemas.openxmlformats.org/officeDocument/2006/relationships/image" Target="../media/image447.jpeg"/><Relationship Id="rId10" Type="http://schemas.openxmlformats.org/officeDocument/2006/relationships/image" Target="../media/image452.png"/><Relationship Id="rId4" Type="http://schemas.openxmlformats.org/officeDocument/2006/relationships/image" Target="../media/image3.png"/><Relationship Id="rId9" Type="http://schemas.openxmlformats.org/officeDocument/2006/relationships/image" Target="../media/image451.png"/></Relationships>
</file>

<file path=ppt/slides/_rels/slide144.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2.png"/><Relationship Id="rId7" Type="http://schemas.openxmlformats.org/officeDocument/2006/relationships/image" Target="../media/image455.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3.png"/><Relationship Id="rId9" Type="http://schemas.openxmlformats.org/officeDocument/2006/relationships/image" Target="../media/image457.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0.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8" Type="http://schemas.openxmlformats.org/officeDocument/2006/relationships/image" Target="../media/image465.png"/><Relationship Id="rId3" Type="http://schemas.openxmlformats.org/officeDocument/2006/relationships/image" Target="../media/image2.png"/><Relationship Id="rId7" Type="http://schemas.openxmlformats.org/officeDocument/2006/relationships/image" Target="../media/image464.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7.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hyperlink" Target="https://www.w3schools.com/css/css_font.asp" TargetMode="External"/><Relationship Id="rId5" Type="http://schemas.openxmlformats.org/officeDocument/2006/relationships/image" Target="../media/image466.png"/><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png"/><Relationship Id="rId9" Type="http://schemas.openxmlformats.org/officeDocument/2006/relationships/image" Target="../media/image44.png"/></Relationships>
</file>

<file path=ppt/slides/_rels/slide150.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image" Target="../media/image2.png"/><Relationship Id="rId7" Type="http://schemas.openxmlformats.org/officeDocument/2006/relationships/image" Target="../media/image470.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hyperlink" Target="https://css-tricks.com/snippets/css/system-font-stack/" TargetMode="External"/><Relationship Id="rId5" Type="http://schemas.openxmlformats.org/officeDocument/2006/relationships/image" Target="../media/image469.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472.png"/><Relationship Id="rId5" Type="http://schemas.openxmlformats.org/officeDocument/2006/relationships/hyperlink" Target="https://www.cssfontstack.com/" TargetMode="External"/><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474.png"/><Relationship Id="rId5" Type="http://schemas.openxmlformats.org/officeDocument/2006/relationships/hyperlink" Target="https://fonts.google.com/" TargetMode="Externa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5.png"/><Relationship Id="rId7" Type="http://schemas.openxmlformats.org/officeDocument/2006/relationships/image" Target="../media/image476.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hyperlink" Target="https://fonts.google.com/"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78.png"/></Relationships>
</file>

<file path=ppt/slides/_rels/slide155.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image" Target="../media/image2.png"/><Relationship Id="rId7" Type="http://schemas.openxmlformats.org/officeDocument/2006/relationships/image" Target="../media/image482.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481.png"/><Relationship Id="rId5" Type="http://schemas.openxmlformats.org/officeDocument/2006/relationships/image" Target="../media/image480.png"/><Relationship Id="rId10" Type="http://schemas.openxmlformats.org/officeDocument/2006/relationships/image" Target="../media/image484.png"/><Relationship Id="rId4" Type="http://schemas.openxmlformats.org/officeDocument/2006/relationships/image" Target="../media/image3.png"/><Relationship Id="rId9" Type="http://schemas.openxmlformats.org/officeDocument/2006/relationships/hyperlink" Target="https://cssreference.io/typography/"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2.png"/><Relationship Id="rId7" Type="http://schemas.openxmlformats.org/officeDocument/2006/relationships/image" Target="../media/image489.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3.png"/><Relationship Id="rId9" Type="http://schemas.openxmlformats.org/officeDocument/2006/relationships/image" Target="../media/image491.png"/></Relationships>
</file>

<file path=ppt/slides/_rels/slide159.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8" Type="http://schemas.openxmlformats.org/officeDocument/2006/relationships/image" Target="../media/image496.png"/><Relationship Id="rId3" Type="http://schemas.openxmlformats.org/officeDocument/2006/relationships/image" Target="../media/image2.png"/><Relationship Id="rId7" Type="http://schemas.openxmlformats.org/officeDocument/2006/relationships/image" Target="../media/image495.png"/><Relationship Id="rId12" Type="http://schemas.openxmlformats.org/officeDocument/2006/relationships/image" Target="../media/image500.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494.png"/><Relationship Id="rId11" Type="http://schemas.openxmlformats.org/officeDocument/2006/relationships/image" Target="../media/image499.png"/><Relationship Id="rId5" Type="http://schemas.openxmlformats.org/officeDocument/2006/relationships/image" Target="../media/image493.png"/><Relationship Id="rId10" Type="http://schemas.openxmlformats.org/officeDocument/2006/relationships/image" Target="../media/image498.png"/><Relationship Id="rId4" Type="http://schemas.openxmlformats.org/officeDocument/2006/relationships/image" Target="../media/image3.png"/><Relationship Id="rId9" Type="http://schemas.openxmlformats.org/officeDocument/2006/relationships/image" Target="../media/image497.png"/></Relationships>
</file>

<file path=ppt/slides/_rels/slide161.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2.png"/><Relationship Id="rId7" Type="http://schemas.openxmlformats.org/officeDocument/2006/relationships/image" Target="../media/image50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image" Target="../media/image2.png"/><Relationship Id="rId7" Type="http://schemas.openxmlformats.org/officeDocument/2006/relationships/image" Target="../media/image506.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505.png"/><Relationship Id="rId5" Type="http://schemas.openxmlformats.org/officeDocument/2006/relationships/image" Target="../media/image501.png"/><Relationship Id="rId4" Type="http://schemas.openxmlformats.org/officeDocument/2006/relationships/image" Target="../media/image3.png"/><Relationship Id="rId9" Type="http://schemas.openxmlformats.org/officeDocument/2006/relationships/image" Target="../media/image508.png"/></Relationships>
</file>

<file path=ppt/slides/_rels/slide163.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2.png"/><Relationship Id="rId7" Type="http://schemas.openxmlformats.org/officeDocument/2006/relationships/image" Target="../media/image511.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3.png"/><Relationship Id="rId9" Type="http://schemas.openxmlformats.org/officeDocument/2006/relationships/image" Target="../media/image513.png"/></Relationships>
</file>

<file path=ppt/slides/_rels/slide164.xml.rels><?xml version="1.0" encoding="UTF-8" standalone="yes"?>
<Relationships xmlns="http://schemas.openxmlformats.org/package/2006/relationships"><Relationship Id="rId2" Type="http://schemas.openxmlformats.org/officeDocument/2006/relationships/image" Target="../media/image514.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8" Type="http://schemas.openxmlformats.org/officeDocument/2006/relationships/image" Target="../media/image518.png"/><Relationship Id="rId13" Type="http://schemas.openxmlformats.org/officeDocument/2006/relationships/image" Target="../media/image523.png"/><Relationship Id="rId3" Type="http://schemas.openxmlformats.org/officeDocument/2006/relationships/image" Target="../media/image2.png"/><Relationship Id="rId7" Type="http://schemas.openxmlformats.org/officeDocument/2006/relationships/image" Target="../media/image517.png"/><Relationship Id="rId12" Type="http://schemas.openxmlformats.org/officeDocument/2006/relationships/image" Target="../media/image522.png"/><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image" Target="../media/image516.png"/><Relationship Id="rId11" Type="http://schemas.openxmlformats.org/officeDocument/2006/relationships/image" Target="../media/image521.png"/><Relationship Id="rId5" Type="http://schemas.openxmlformats.org/officeDocument/2006/relationships/image" Target="../media/image515.png"/><Relationship Id="rId10" Type="http://schemas.openxmlformats.org/officeDocument/2006/relationships/image" Target="../media/image520.png"/><Relationship Id="rId4" Type="http://schemas.openxmlformats.org/officeDocument/2006/relationships/image" Target="../media/image3.png"/><Relationship Id="rId9" Type="http://schemas.openxmlformats.org/officeDocument/2006/relationships/image" Target="../media/image519.png"/></Relationships>
</file>

<file path=ppt/slides/_rels/slide166.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2.png"/><Relationship Id="rId7" Type="http://schemas.openxmlformats.org/officeDocument/2006/relationships/image" Target="../media/image526.png"/><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3.png"/><Relationship Id="rId9" Type="http://schemas.openxmlformats.org/officeDocument/2006/relationships/image" Target="../media/image528.png"/></Relationships>
</file>

<file path=ppt/slides/_rels/slide167.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12.xml"/><Relationship Id="rId5" Type="http://schemas.openxmlformats.org/officeDocument/2006/relationships/hyperlink" Target="https://codepen.io/galailaptrinh/pen/QWJrBKM" TargetMode="External"/><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1.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530.png"/><Relationship Id="rId5" Type="http://schemas.openxmlformats.org/officeDocument/2006/relationships/hyperlink" Target="https://codepen.io/galailaptrinh/pen/QWJrBKM"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2.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530.png"/><Relationship Id="rId5" Type="http://schemas.openxmlformats.org/officeDocument/2006/relationships/hyperlink" Target="https://codepen.io/galailaptrinh/pen/QWJrBKM" TargetMode="External"/><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2.png"/><Relationship Id="rId7" Type="http://schemas.openxmlformats.org/officeDocument/2006/relationships/image" Target="../media/image535.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2" Type="http://schemas.openxmlformats.org/officeDocument/2006/relationships/image" Target="../media/image537.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image" Target="../media/image546.png"/><Relationship Id="rId18" Type="http://schemas.openxmlformats.org/officeDocument/2006/relationships/image" Target="../media/image550.png"/><Relationship Id="rId3" Type="http://schemas.openxmlformats.org/officeDocument/2006/relationships/image" Target="../media/image2.png"/><Relationship Id="rId7" Type="http://schemas.openxmlformats.org/officeDocument/2006/relationships/image" Target="../media/image540.png"/><Relationship Id="rId12" Type="http://schemas.openxmlformats.org/officeDocument/2006/relationships/image" Target="../media/image545.png"/><Relationship Id="rId17" Type="http://schemas.openxmlformats.org/officeDocument/2006/relationships/image" Target="../media/image549.png"/><Relationship Id="rId2" Type="http://schemas.openxmlformats.org/officeDocument/2006/relationships/notesSlide" Target="../notesSlides/notesSlide124.xml"/><Relationship Id="rId16" Type="http://schemas.openxmlformats.org/officeDocument/2006/relationships/hyperlink" Target="https://cssgenerator.org/" TargetMode="External"/><Relationship Id="rId1" Type="http://schemas.openxmlformats.org/officeDocument/2006/relationships/slideLayout" Target="../slideLayouts/slideLayout12.xml"/><Relationship Id="rId6" Type="http://schemas.openxmlformats.org/officeDocument/2006/relationships/image" Target="../media/image539.png"/><Relationship Id="rId11" Type="http://schemas.openxmlformats.org/officeDocument/2006/relationships/image" Target="../media/image544.png"/><Relationship Id="rId5" Type="http://schemas.openxmlformats.org/officeDocument/2006/relationships/image" Target="../media/image538.png"/><Relationship Id="rId15" Type="http://schemas.openxmlformats.org/officeDocument/2006/relationships/image" Target="../media/image548.png"/><Relationship Id="rId10" Type="http://schemas.openxmlformats.org/officeDocument/2006/relationships/image" Target="../media/image543.png"/><Relationship Id="rId4" Type="http://schemas.openxmlformats.org/officeDocument/2006/relationships/image" Target="../media/image3.png"/><Relationship Id="rId9" Type="http://schemas.openxmlformats.org/officeDocument/2006/relationships/image" Target="../media/image542.png"/><Relationship Id="rId14" Type="http://schemas.openxmlformats.org/officeDocument/2006/relationships/image" Target="../media/image547.png"/></Relationships>
</file>

<file path=ppt/slides/_rels/slide174.xml.rels><?xml version="1.0" encoding="UTF-8" standalone="yes"?>
<Relationships xmlns="http://schemas.openxmlformats.org/package/2006/relationships"><Relationship Id="rId8" Type="http://schemas.openxmlformats.org/officeDocument/2006/relationships/image" Target="../media/image554.png"/><Relationship Id="rId3" Type="http://schemas.openxmlformats.org/officeDocument/2006/relationships/image" Target="../media/image2.png"/><Relationship Id="rId7" Type="http://schemas.openxmlformats.org/officeDocument/2006/relationships/image" Target="../media/image55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552.png"/><Relationship Id="rId5" Type="http://schemas.openxmlformats.org/officeDocument/2006/relationships/image" Target="../media/image551.png"/><Relationship Id="rId10" Type="http://schemas.openxmlformats.org/officeDocument/2006/relationships/image" Target="../media/image556.png"/><Relationship Id="rId4" Type="http://schemas.openxmlformats.org/officeDocument/2006/relationships/image" Target="../media/image3.png"/><Relationship Id="rId9" Type="http://schemas.openxmlformats.org/officeDocument/2006/relationships/image" Target="../media/image555.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9.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1.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560.png"/><Relationship Id="rId5" Type="http://schemas.openxmlformats.org/officeDocument/2006/relationships/image" Target="../media/image557.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3.png"/><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image" Target="../media/image562.png"/><Relationship Id="rId5" Type="http://schemas.openxmlformats.org/officeDocument/2006/relationships/image" Target="../media/image557.png"/><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5.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564.png"/><Relationship Id="rId5" Type="http://schemas.openxmlformats.org/officeDocument/2006/relationships/image" Target="../media/image557.png"/><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2.png"/><Relationship Id="rId7" Type="http://schemas.openxmlformats.org/officeDocument/2006/relationships/image" Target="../media/image567.png"/><Relationship Id="rId2" Type="http://schemas.openxmlformats.org/officeDocument/2006/relationships/notesSlide" Target="../notesSlides/notesSlide130.xml"/><Relationship Id="rId1" Type="http://schemas.openxmlformats.org/officeDocument/2006/relationships/slideLayout" Target="../slideLayouts/slideLayout12.xml"/><Relationship Id="rId6" Type="http://schemas.openxmlformats.org/officeDocument/2006/relationships/hyperlink" Target="https://css-tricks.com/almanac/properties/o/overscroll-behavior/" TargetMode="External"/><Relationship Id="rId5" Type="http://schemas.openxmlformats.org/officeDocument/2006/relationships/hyperlink" Target="https://developer.mozilla.org/en-US/docs/Web/CSS/overscroll-behavior" TargetMode="External"/><Relationship Id="rId10" Type="http://schemas.openxmlformats.org/officeDocument/2006/relationships/image" Target="../media/image570.png"/><Relationship Id="rId4" Type="http://schemas.openxmlformats.org/officeDocument/2006/relationships/image" Target="../media/image3.png"/><Relationship Id="rId9" Type="http://schemas.openxmlformats.org/officeDocument/2006/relationships/image" Target="../media/image569.png"/></Relationships>
</file>

<file path=ppt/slides/_rels/slide181.xml.rels><?xml version="1.0" encoding="UTF-8" standalone="yes"?>
<Relationships xmlns="http://schemas.openxmlformats.org/package/2006/relationships"><Relationship Id="rId8" Type="http://schemas.openxmlformats.org/officeDocument/2006/relationships/image" Target="../media/image573.png"/><Relationship Id="rId3" Type="http://schemas.openxmlformats.org/officeDocument/2006/relationships/image" Target="../media/image2.png"/><Relationship Id="rId7" Type="http://schemas.openxmlformats.org/officeDocument/2006/relationships/image" Target="../media/image572.png"/><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hyperlink" Target="https://www.w3schools.com/howto/howto_css_custom_scrollbar.asp" TargetMode="External"/><Relationship Id="rId5" Type="http://schemas.openxmlformats.org/officeDocument/2006/relationships/image" Target="../media/image571.png"/><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8" Type="http://schemas.openxmlformats.org/officeDocument/2006/relationships/image" Target="../media/image578.png"/><Relationship Id="rId3" Type="http://schemas.openxmlformats.org/officeDocument/2006/relationships/image" Target="../media/image2.png"/><Relationship Id="rId7" Type="http://schemas.openxmlformats.org/officeDocument/2006/relationships/image" Target="../media/image577.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576.png"/><Relationship Id="rId5" Type="http://schemas.openxmlformats.org/officeDocument/2006/relationships/image" Target="../media/image575.png"/><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1.pn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580.png"/><Relationship Id="rId5" Type="http://schemas.openxmlformats.org/officeDocument/2006/relationships/image" Target="../media/image579.png"/><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8" Type="http://schemas.openxmlformats.org/officeDocument/2006/relationships/image" Target="../media/image585.png"/><Relationship Id="rId3" Type="http://schemas.openxmlformats.org/officeDocument/2006/relationships/image" Target="../media/image2.png"/><Relationship Id="rId7" Type="http://schemas.openxmlformats.org/officeDocument/2006/relationships/image" Target="../media/image584.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583.png"/><Relationship Id="rId5" Type="http://schemas.openxmlformats.org/officeDocument/2006/relationships/hyperlink" Target="https://fontawesome.com/" TargetMode="External"/><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image" Target="../media/image2.png"/><Relationship Id="rId7" Type="http://schemas.openxmlformats.org/officeDocument/2006/relationships/image" Target="../media/image587.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586.png"/><Relationship Id="rId5" Type="http://schemas.openxmlformats.org/officeDocument/2006/relationships/hyperlink" Target="https://fontawesome.com/" TargetMode="External"/><Relationship Id="rId10" Type="http://schemas.openxmlformats.org/officeDocument/2006/relationships/image" Target="../media/image590.png"/><Relationship Id="rId4" Type="http://schemas.openxmlformats.org/officeDocument/2006/relationships/image" Target="../media/image3.png"/><Relationship Id="rId9" Type="http://schemas.openxmlformats.org/officeDocument/2006/relationships/image" Target="../media/image589.png"/></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opdev.vn/blog/html-la-gi/"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hyperlink" Target="https://github.com/galailaptrinh"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hyperlink" Target="https://favicon.io/" TargetMode="External"/><Relationship Id="rId4" Type="http://schemas.openxmlformats.org/officeDocument/2006/relationships/image" Target="../media/image3.png"/><Relationship Id="rId9" Type="http://schemas.openxmlformats.org/officeDocument/2006/relationships/hyperlink" Target="https://www.favicon-generator.or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www.geeksforgeeks.org/explain-css-vendor-prefixes/" TargetMode="External"/><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hyperlink" Target="https://autoprefixer.github.io/"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caniuse.com/" TargetMode="External"/><Relationship Id="rId5" Type="http://schemas.openxmlformats.org/officeDocument/2006/relationships/image" Target="../media/image7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www.w3schools.com/cssref/css_selectors.php" TargetMode="External"/><Relationship Id="rId5" Type="http://schemas.openxmlformats.org/officeDocument/2006/relationships/image" Target="../media/image78.png"/><Relationship Id="rId4" Type="http://schemas.openxmlformats.org/officeDocument/2006/relationships/image" Target="../media/image3.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hyperlink" Target="https://validator.w3.org/#validate_by_input"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bin"/><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3" Type="http://schemas.openxmlformats.org/officeDocument/2006/relationships/image" Target="../media/image2.png"/><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hyperlink" Target="https://www.w3schools.com/cssref/css_selectors.php" TargetMode="External"/><Relationship Id="rId10" Type="http://schemas.openxmlformats.org/officeDocument/2006/relationships/hyperlink" Target="https://github.com/galailaptrinh" TargetMode="External"/><Relationship Id="rId4" Type="http://schemas.openxmlformats.org/officeDocument/2006/relationships/image" Target="../media/image3.png"/><Relationship Id="rId9" Type="http://schemas.openxmlformats.org/officeDocument/2006/relationships/image" Target="../media/image96.pn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7.png"/><Relationship Id="rId3" Type="http://schemas.openxmlformats.org/officeDocument/2006/relationships/image" Target="../media/image2.png"/><Relationship Id="rId7" Type="http://schemas.openxmlformats.org/officeDocument/2006/relationships/image" Target="../media/image101.png"/><Relationship Id="rId12" Type="http://schemas.openxmlformats.org/officeDocument/2006/relationships/hyperlink" Target="https://github.com/galailaptrinh"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w3schools.com/cssref/css_selectors.php" TargetMode="External"/><Relationship Id="rId11" Type="http://schemas.openxmlformats.org/officeDocument/2006/relationships/image" Target="../media/image103.png"/><Relationship Id="rId5" Type="http://schemas.openxmlformats.org/officeDocument/2006/relationships/image" Target="../media/image100.png"/><Relationship Id="rId15" Type="http://schemas.openxmlformats.org/officeDocument/2006/relationships/image" Target="../media/image105.png"/><Relationship Id="rId10" Type="http://schemas.openxmlformats.org/officeDocument/2006/relationships/image" Target="../media/image99.png"/><Relationship Id="rId4" Type="http://schemas.openxmlformats.org/officeDocument/2006/relationships/image" Target="../media/image3.png"/><Relationship Id="rId9" Type="http://schemas.openxmlformats.org/officeDocument/2006/relationships/image" Target="../media/image98.png"/><Relationship Id="rId14"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png"/><Relationship Id="rId7"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14.png"/></Relationships>
</file>

<file path=ppt/slides/_rels/slide3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2.png"/><Relationship Id="rId7"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2.png"/><Relationship Id="rId7"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png"/><Relationship Id="rId7"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28.png"/></Relationships>
</file>

<file path=ppt/slides/_rels/slide4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hyperlink" Target="https://www.w3schools.com/cssref/css_selectors.php" TargetMode="External"/><Relationship Id="rId10" Type="http://schemas.openxmlformats.org/officeDocument/2006/relationships/image" Target="../media/image133.png"/><Relationship Id="rId4" Type="http://schemas.openxmlformats.org/officeDocument/2006/relationships/image" Target="../media/image3.png"/><Relationship Id="rId9" Type="http://schemas.openxmlformats.org/officeDocument/2006/relationships/image" Target="../media/image132.png"/></Relationships>
</file>

<file path=ppt/slides/_rels/slide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2.png"/><Relationship Id="rId7"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36.png"/><Relationship Id="rId11" Type="http://schemas.openxmlformats.org/officeDocument/2006/relationships/hyperlink" Target="https://www.w3schools.com/cssref/sel_attribute.php" TargetMode="External"/><Relationship Id="rId5" Type="http://schemas.openxmlformats.org/officeDocument/2006/relationships/image" Target="../media/image135.png"/><Relationship Id="rId10"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39.png"/></Relationships>
</file>

<file path=ppt/slides/_rels/slide4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2.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hyperlink" Target="https://www.w3schools.com/cssref/sel_attribute.php"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4.png"/><Relationship Id="rId7" Type="http://schemas.openxmlformats.org/officeDocument/2006/relationships/hyperlink" Target="https://www.w3schools.com/cssref/sel_attribute.php"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www.w3schools.com/cssref/css_selectors.php"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6.png"/></Relationships>
</file>

<file path=ppt/slides/_rels/slide4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2.png"/><Relationship Id="rId7"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www.w3schools.com/cssref/sel_attribute.php" TargetMode="External"/><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49.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2.png"/><Relationship Id="rId7"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www.w3schools.com/cssref/sel_attribute.php" TargetMode="External"/><Relationship Id="rId5" Type="http://schemas.openxmlformats.org/officeDocument/2006/relationships/hyperlink" Target="https://www.w3schools.com/cssref/css_selectors.php" TargetMode="External"/><Relationship Id="rId10" Type="http://schemas.openxmlformats.org/officeDocument/2006/relationships/image" Target="../media/image153.png"/><Relationship Id="rId4" Type="http://schemas.openxmlformats.org/officeDocument/2006/relationships/image" Target="../media/image3.png"/><Relationship Id="rId9" Type="http://schemas.openxmlformats.org/officeDocument/2006/relationships/image" Target="../media/image152.png"/></Relationships>
</file>

<file path=ppt/slides/_rels/slide5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2.png"/><Relationship Id="rId7"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www.w3schools.com/cssref/sel_attribute.php" TargetMode="External"/><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56.png"/></Relationships>
</file>

<file path=ppt/slides/_rels/slide5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2.png"/><Relationship Id="rId7"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hyperlink" Target="https://www.w3schools.com/cssref/sel_attribute.php" TargetMode="External"/><Relationship Id="rId5" Type="http://schemas.openxmlformats.org/officeDocument/2006/relationships/hyperlink" Target="https://www.w3schools.com/cssref/css_selectors.php" TargetMode="External"/><Relationship Id="rId4" Type="http://schemas.openxmlformats.org/officeDocument/2006/relationships/image" Target="../media/image3.png"/><Relationship Id="rId9" Type="http://schemas.openxmlformats.org/officeDocument/2006/relationships/image" Target="../media/image159.png"/></Relationships>
</file>

<file path=ppt/slides/_rels/slide5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developer.mozilla.org/en-US/docs/Web/CSS/Pseudo-classes" TargetMode="External"/><Relationship Id="rId3" Type="http://schemas.openxmlformats.org/officeDocument/2006/relationships/image" Target="../media/image2.png"/><Relationship Id="rId7" Type="http://schemas.openxmlformats.org/officeDocument/2006/relationships/hyperlink" Target="https://www.w3schools.com/css/css_pseudo_classes.asp"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2.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63.png"/><Relationship Id="rId11" Type="http://schemas.openxmlformats.org/officeDocument/2006/relationships/image" Target="../media/image168.png"/><Relationship Id="rId5" Type="http://schemas.openxmlformats.org/officeDocument/2006/relationships/hyperlink" Target="https://developer.mozilla.org/en-US/docs/Web/CSS/Reference" TargetMode="External"/><Relationship Id="rId10" Type="http://schemas.openxmlformats.org/officeDocument/2006/relationships/image" Target="../media/image167.png"/><Relationship Id="rId4" Type="http://schemas.openxmlformats.org/officeDocument/2006/relationships/image" Target="../media/image3.png"/><Relationship Id="rId9" Type="http://schemas.openxmlformats.org/officeDocument/2006/relationships/image" Target="../media/image166.png"/></Relationships>
</file>

<file path=ppt/slides/_rels/slide5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2.png"/><Relationship Id="rId7" Type="http://schemas.openxmlformats.org/officeDocument/2006/relationships/image" Target="../media/image165.png"/><Relationship Id="rId12" Type="http://schemas.openxmlformats.org/officeDocument/2006/relationships/image" Target="../media/image17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64.png"/><Relationship Id="rId11" Type="http://schemas.openxmlformats.org/officeDocument/2006/relationships/image" Target="../media/image170.png"/><Relationship Id="rId5" Type="http://schemas.openxmlformats.org/officeDocument/2006/relationships/hyperlink" Target="https://developer.mozilla.org/en-US/docs/Web/CSS/Reference" TargetMode="External"/><Relationship Id="rId10" Type="http://schemas.openxmlformats.org/officeDocument/2006/relationships/image" Target="../media/image169.png"/><Relationship Id="rId4" Type="http://schemas.openxmlformats.org/officeDocument/2006/relationships/image" Target="../media/image3.png"/><Relationship Id="rId9" Type="http://schemas.openxmlformats.org/officeDocument/2006/relationships/image" Target="../media/image168.png"/></Relationships>
</file>

<file path=ppt/slides/_rels/slide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png"/><Relationship Id="rId7" Type="http://schemas.openxmlformats.org/officeDocument/2006/relationships/image" Target="../media/image17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73.png"/><Relationship Id="rId5" Type="http://schemas.openxmlformats.org/officeDocument/2006/relationships/hyperlink" Target="https://developer.mozilla.org/en-US/docs/Web/CSS/Reference" TargetMode="External"/><Relationship Id="rId10" Type="http://schemas.openxmlformats.org/officeDocument/2006/relationships/image" Target="../media/image177.png"/><Relationship Id="rId4" Type="http://schemas.openxmlformats.org/officeDocument/2006/relationships/image" Target="../media/image3.png"/><Relationship Id="rId9" Type="http://schemas.openxmlformats.org/officeDocument/2006/relationships/image" Target="../media/image17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w3schools.com/css/css_howto.asp"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2.png"/><Relationship Id="rId7"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79.png"/><Relationship Id="rId5" Type="http://schemas.openxmlformats.org/officeDocument/2006/relationships/hyperlink" Target="https://developer.mozilla.org/en-US/docs/Web/CSS/Reference" TargetMode="External"/><Relationship Id="rId10" Type="http://schemas.openxmlformats.org/officeDocument/2006/relationships/image" Target="../media/image183.png"/><Relationship Id="rId4" Type="http://schemas.openxmlformats.org/officeDocument/2006/relationships/image" Target="../media/image3.png"/><Relationship Id="rId9" Type="http://schemas.openxmlformats.org/officeDocument/2006/relationships/image" Target="../media/image182.png"/></Relationships>
</file>

<file path=ppt/slides/_rels/slide62.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png"/><Relationship Id="rId7" Type="http://schemas.openxmlformats.org/officeDocument/2006/relationships/image" Target="../media/image185.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84.png"/><Relationship Id="rId5" Type="http://schemas.openxmlformats.org/officeDocument/2006/relationships/hyperlink" Target="https://developer.mozilla.org/en-US/docs/Web/CSS/Reference" TargetMode="External"/><Relationship Id="rId10" Type="http://schemas.openxmlformats.org/officeDocument/2006/relationships/image" Target="../media/image188.png"/><Relationship Id="rId4" Type="http://schemas.openxmlformats.org/officeDocument/2006/relationships/image" Target="../media/image3.png"/><Relationship Id="rId9" Type="http://schemas.openxmlformats.org/officeDocument/2006/relationships/image" Target="../media/image187.png"/></Relationships>
</file>

<file path=ppt/slides/_rels/slide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2.png"/><Relationship Id="rId7"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90.png"/><Relationship Id="rId5" Type="http://schemas.openxmlformats.org/officeDocument/2006/relationships/hyperlink" Target="https://developer.mozilla.org/en-US/docs/Web/CSS/Reference" TargetMode="External"/><Relationship Id="rId10" Type="http://schemas.openxmlformats.org/officeDocument/2006/relationships/image" Target="../media/image194.png"/><Relationship Id="rId4" Type="http://schemas.openxmlformats.org/officeDocument/2006/relationships/image" Target="../media/image3.png"/><Relationship Id="rId9" Type="http://schemas.openxmlformats.org/officeDocument/2006/relationships/image" Target="../media/image193.png"/></Relationships>
</file>

<file path=ppt/slides/_rels/slide6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png"/><Relationship Id="rId7" Type="http://schemas.openxmlformats.org/officeDocument/2006/relationships/image" Target="../media/image196.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95.png"/><Relationship Id="rId5" Type="http://schemas.openxmlformats.org/officeDocument/2006/relationships/hyperlink" Target="https://developer.mozilla.org/en-US/docs/Web/CSS/Reference" TargetMode="External"/><Relationship Id="rId10" Type="http://schemas.openxmlformats.org/officeDocument/2006/relationships/image" Target="../media/image199.png"/><Relationship Id="rId4" Type="http://schemas.openxmlformats.org/officeDocument/2006/relationships/image" Target="../media/image3.png"/><Relationship Id="rId9" Type="http://schemas.openxmlformats.org/officeDocument/2006/relationships/image" Target="../media/image198.png"/></Relationships>
</file>

<file path=ppt/slides/_rels/slide6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png"/><Relationship Id="rId7" Type="http://schemas.openxmlformats.org/officeDocument/2006/relationships/image" Target="../media/image20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200.png"/><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png"/><Relationship Id="rId7" Type="http://schemas.openxmlformats.org/officeDocument/2006/relationships/image" Target="../media/image204.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203.png"/><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png"/><Relationship Id="rId7" Type="http://schemas.openxmlformats.org/officeDocument/2006/relationships/image" Target="../media/image207.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206.png"/><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 Id="rId9" Type="http://schemas.openxmlformats.org/officeDocument/2006/relationships/image" Target="../media/image20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docs.emmet.io/cheat-sheet/" TargetMode="External"/><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hyperlink" Target="https://developer.mozilla.org/en-US/docs/Web/CSS/Reference" TargetMode="Externa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2.png"/><Relationship Id="rId7" Type="http://schemas.openxmlformats.org/officeDocument/2006/relationships/image" Target="../media/image193.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90.png"/><Relationship Id="rId5" Type="http://schemas.openxmlformats.org/officeDocument/2006/relationships/hyperlink" Target="https://developer.mozilla.org/en-US/docs/Web/CSS/Reference" TargetMode="External"/><Relationship Id="rId10" Type="http://schemas.openxmlformats.org/officeDocument/2006/relationships/image" Target="../media/image212.png"/><Relationship Id="rId4" Type="http://schemas.openxmlformats.org/officeDocument/2006/relationships/image" Target="../media/image3.png"/><Relationship Id="rId9" Type="http://schemas.openxmlformats.org/officeDocument/2006/relationships/image" Target="../media/image211.png"/></Relationships>
</file>

<file path=ppt/slides/_rels/slide7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png"/><Relationship Id="rId7" Type="http://schemas.openxmlformats.org/officeDocument/2006/relationships/image" Target="../media/image21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95.png"/><Relationship Id="rId5" Type="http://schemas.openxmlformats.org/officeDocument/2006/relationships/hyperlink" Target="https://developer.mozilla.org/en-US/docs/Web/CSS/Reference" TargetMode="External"/><Relationship Id="rId10" Type="http://schemas.openxmlformats.org/officeDocument/2006/relationships/image" Target="../media/image216.png"/><Relationship Id="rId4" Type="http://schemas.openxmlformats.org/officeDocument/2006/relationships/image" Target="../media/image3.png"/><Relationship Id="rId9" Type="http://schemas.openxmlformats.org/officeDocument/2006/relationships/image" Target="../media/image215.png"/></Relationships>
</file>

<file path=ppt/slides/_rels/slide74.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png"/><Relationship Id="rId7" Type="http://schemas.openxmlformats.org/officeDocument/2006/relationships/image" Target="../media/image217.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hyperlink" Target="https://developer.mozilla.org/en-US/docs/Web/CSS/Reference" TargetMode="External"/><Relationship Id="rId10" Type="http://schemas.openxmlformats.org/officeDocument/2006/relationships/image" Target="../media/image220.png"/><Relationship Id="rId4" Type="http://schemas.openxmlformats.org/officeDocument/2006/relationships/image" Target="../media/image3.png"/><Relationship Id="rId9" Type="http://schemas.openxmlformats.org/officeDocument/2006/relationships/image" Target="../media/image219.png"/></Relationships>
</file>

<file path=ppt/slides/_rels/slide75.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png"/><Relationship Id="rId7" Type="http://schemas.openxmlformats.org/officeDocument/2006/relationships/image" Target="../media/image22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206.png"/><Relationship Id="rId5" Type="http://schemas.openxmlformats.org/officeDocument/2006/relationships/hyperlink" Target="https://developer.mozilla.org/en-US/docs/Web/CSS/Reference" TargetMode="External"/><Relationship Id="rId10" Type="http://schemas.openxmlformats.org/officeDocument/2006/relationships/image" Target="../media/image224.png"/><Relationship Id="rId4" Type="http://schemas.openxmlformats.org/officeDocument/2006/relationships/image" Target="../media/image3.png"/><Relationship Id="rId9" Type="http://schemas.openxmlformats.org/officeDocument/2006/relationships/image" Target="../media/image223.png"/></Relationships>
</file>

<file path=ppt/slides/_rels/slide7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png"/><Relationship Id="rId7" Type="http://schemas.openxmlformats.org/officeDocument/2006/relationships/image" Target="../media/image226.png"/><Relationship Id="rId12" Type="http://schemas.openxmlformats.org/officeDocument/2006/relationships/image" Target="../media/image23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224.png"/><Relationship Id="rId11" Type="http://schemas.openxmlformats.org/officeDocument/2006/relationships/image" Target="../media/image230.png"/><Relationship Id="rId5" Type="http://schemas.openxmlformats.org/officeDocument/2006/relationships/hyperlink" Target="https://developer.mozilla.org/en-US/docs/Web/CSS/Reference" TargetMode="External"/><Relationship Id="rId10" Type="http://schemas.openxmlformats.org/officeDocument/2006/relationships/image" Target="../media/image229.png"/><Relationship Id="rId4" Type="http://schemas.openxmlformats.org/officeDocument/2006/relationships/image" Target="../media/image3.png"/><Relationship Id="rId9" Type="http://schemas.openxmlformats.org/officeDocument/2006/relationships/image" Target="../media/image228.png"/></Relationships>
</file>

<file path=ppt/slides/_rels/slide78.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18" Type="http://schemas.openxmlformats.org/officeDocument/2006/relationships/image" Target="../media/image245.png"/><Relationship Id="rId3" Type="http://schemas.openxmlformats.org/officeDocument/2006/relationships/image" Target="../media/image2.png"/><Relationship Id="rId7" Type="http://schemas.openxmlformats.org/officeDocument/2006/relationships/image" Target="../media/image234.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notesSlide" Target="../notesSlides/notesSlide56.xml"/><Relationship Id="rId16" Type="http://schemas.openxmlformats.org/officeDocument/2006/relationships/image" Target="../media/image243.png"/><Relationship Id="rId1" Type="http://schemas.openxmlformats.org/officeDocument/2006/relationships/slideLayout" Target="../slideLayouts/slideLayout1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image" Target="../media/image242.png"/><Relationship Id="rId10" Type="http://schemas.openxmlformats.org/officeDocument/2006/relationships/image" Target="../media/image237.png"/><Relationship Id="rId19" Type="http://schemas.openxmlformats.org/officeDocument/2006/relationships/hyperlink" Target="https://www.w3schools.com/css/css_specificity.asp" TargetMode="External"/><Relationship Id="rId4" Type="http://schemas.openxmlformats.org/officeDocument/2006/relationships/image" Target="../media/image3.png"/><Relationship Id="rId9" Type="http://schemas.openxmlformats.org/officeDocument/2006/relationships/image" Target="../media/image236.png"/><Relationship Id="rId14" Type="http://schemas.openxmlformats.org/officeDocument/2006/relationships/image" Target="../media/image241.png"/></Relationships>
</file>

<file path=ppt/slides/_rels/slide79.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png"/><Relationship Id="rId7" Type="http://schemas.openxmlformats.org/officeDocument/2006/relationships/image" Target="../media/image247.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246.png"/><Relationship Id="rId5" Type="http://schemas.openxmlformats.org/officeDocument/2006/relationships/hyperlink" Target="https://www.w3schools.com/css/css_specificity.asp"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hyperlink" Target="http://game.tuhoc.cc/" TargetMode="External"/><Relationship Id="rId5" Type="http://schemas.openxmlformats.org/officeDocument/2006/relationships/image" Target="../media/image250.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252.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5.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png"/><Relationship Id="rId7" Type="http://schemas.openxmlformats.org/officeDocument/2006/relationships/image" Target="../media/image258.png"/><Relationship Id="rId12" Type="http://schemas.openxmlformats.org/officeDocument/2006/relationships/image" Target="../media/image263.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257.png"/><Relationship Id="rId11" Type="http://schemas.openxmlformats.org/officeDocument/2006/relationships/image" Target="../media/image262.png"/><Relationship Id="rId5" Type="http://schemas.openxmlformats.org/officeDocument/2006/relationships/image" Target="../media/image256.png"/><Relationship Id="rId10" Type="http://schemas.openxmlformats.org/officeDocument/2006/relationships/image" Target="../media/image261.png"/><Relationship Id="rId4" Type="http://schemas.openxmlformats.org/officeDocument/2006/relationships/image" Target="../media/image3.png"/><Relationship Id="rId9" Type="http://schemas.openxmlformats.org/officeDocument/2006/relationships/image" Target="../media/image260.png"/></Relationships>
</file>

<file path=ppt/slides/_rels/slide86.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notesSlide" Target="../notesSlides/notesSlide62.xml"/><Relationship Id="rId16" Type="http://schemas.openxmlformats.org/officeDocument/2006/relationships/image" Target="../media/image274.png"/><Relationship Id="rId20" Type="http://schemas.openxmlformats.org/officeDocument/2006/relationships/image" Target="../media/image263.png"/><Relationship Id="rId1" Type="http://schemas.openxmlformats.org/officeDocument/2006/relationships/slideLayout" Target="../slideLayouts/slideLayout12.xml"/><Relationship Id="rId6" Type="http://schemas.openxmlformats.org/officeDocument/2006/relationships/image" Target="../media/image261.png"/><Relationship Id="rId11" Type="http://schemas.openxmlformats.org/officeDocument/2006/relationships/image" Target="../media/image269.png"/><Relationship Id="rId5" Type="http://schemas.openxmlformats.org/officeDocument/2006/relationships/image" Target="../media/image264.png"/><Relationship Id="rId15" Type="http://schemas.openxmlformats.org/officeDocument/2006/relationships/image" Target="../media/image273.png"/><Relationship Id="rId10" Type="http://schemas.openxmlformats.org/officeDocument/2006/relationships/image" Target="../media/image268.png"/><Relationship Id="rId19" Type="http://schemas.openxmlformats.org/officeDocument/2006/relationships/image" Target="../media/image277.png"/><Relationship Id="rId4" Type="http://schemas.openxmlformats.org/officeDocument/2006/relationships/image" Target="../media/image3.png"/><Relationship Id="rId9" Type="http://schemas.openxmlformats.org/officeDocument/2006/relationships/image" Target="../media/image267.png"/><Relationship Id="rId14" Type="http://schemas.openxmlformats.org/officeDocument/2006/relationships/image" Target="../media/image272.png"/></Relationships>
</file>

<file path=ppt/slides/_rels/slide87.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png"/><Relationship Id="rId7" Type="http://schemas.openxmlformats.org/officeDocument/2006/relationships/image" Target="../media/image265.png"/><Relationship Id="rId12" Type="http://schemas.openxmlformats.org/officeDocument/2006/relationships/image" Target="../media/image282.png"/><Relationship Id="rId17" Type="http://schemas.openxmlformats.org/officeDocument/2006/relationships/image" Target="../media/image287.png"/><Relationship Id="rId2" Type="http://schemas.openxmlformats.org/officeDocument/2006/relationships/notesSlide" Target="../notesSlides/notesSlide63.xml"/><Relationship Id="rId16" Type="http://schemas.openxmlformats.org/officeDocument/2006/relationships/image" Target="../media/image286.png"/><Relationship Id="rId1" Type="http://schemas.openxmlformats.org/officeDocument/2006/relationships/slideLayout" Target="../slideLayouts/slideLayout12.xml"/><Relationship Id="rId6" Type="http://schemas.openxmlformats.org/officeDocument/2006/relationships/image" Target="../media/image261.png"/><Relationship Id="rId11" Type="http://schemas.openxmlformats.org/officeDocument/2006/relationships/image" Target="../media/image281.png"/><Relationship Id="rId5" Type="http://schemas.openxmlformats.org/officeDocument/2006/relationships/image" Target="../media/image264.png"/><Relationship Id="rId15" Type="http://schemas.openxmlformats.org/officeDocument/2006/relationships/image" Target="../media/image285.png"/><Relationship Id="rId10" Type="http://schemas.openxmlformats.org/officeDocument/2006/relationships/image" Target="../media/image280.png"/><Relationship Id="rId4" Type="http://schemas.openxmlformats.org/officeDocument/2006/relationships/image" Target="../media/image3.png"/><Relationship Id="rId9" Type="http://schemas.openxmlformats.org/officeDocument/2006/relationships/image" Target="../media/image279.png"/><Relationship Id="rId14" Type="http://schemas.openxmlformats.org/officeDocument/2006/relationships/image" Target="../media/image284.png"/></Relationships>
</file>

<file path=ppt/slides/_rels/slide8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png"/><Relationship Id="rId7" Type="http://schemas.openxmlformats.org/officeDocument/2006/relationships/image" Target="../media/image29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3.png"/><Relationship Id="rId9" Type="http://schemas.openxmlformats.org/officeDocument/2006/relationships/image" Target="../media/image293.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png"/><Relationship Id="rId7" Type="http://schemas.openxmlformats.org/officeDocument/2006/relationships/image" Target="../media/image295.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294.png"/><Relationship Id="rId5" Type="http://schemas.openxmlformats.org/officeDocument/2006/relationships/image" Target="../media/image289.png"/><Relationship Id="rId10" Type="http://schemas.openxmlformats.org/officeDocument/2006/relationships/image" Target="../media/image297.png"/><Relationship Id="rId4" Type="http://schemas.openxmlformats.org/officeDocument/2006/relationships/image" Target="../media/image3.png"/><Relationship Id="rId9" Type="http://schemas.openxmlformats.org/officeDocument/2006/relationships/image" Target="../media/image296.png"/></Relationships>
</file>

<file path=ppt/slides/_rels/slide91.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06.png"/><Relationship Id="rId3" Type="http://schemas.openxmlformats.org/officeDocument/2006/relationships/image" Target="../media/image298.png"/><Relationship Id="rId7" Type="http://schemas.openxmlformats.org/officeDocument/2006/relationships/image" Target="../media/image300.png"/><Relationship Id="rId12" Type="http://schemas.openxmlformats.org/officeDocument/2006/relationships/image" Target="../media/image305.png"/><Relationship Id="rId17" Type="http://schemas.openxmlformats.org/officeDocument/2006/relationships/image" Target="../media/image310.png"/><Relationship Id="rId2" Type="http://schemas.openxmlformats.org/officeDocument/2006/relationships/notesSlide" Target="../notesSlides/notesSlide66.xml"/><Relationship Id="rId16" Type="http://schemas.openxmlformats.org/officeDocument/2006/relationships/image" Target="../media/image309.png"/><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304.png"/><Relationship Id="rId5" Type="http://schemas.openxmlformats.org/officeDocument/2006/relationships/image" Target="../media/image2.png"/><Relationship Id="rId15" Type="http://schemas.openxmlformats.org/officeDocument/2006/relationships/image" Target="../media/image308.png"/><Relationship Id="rId10" Type="http://schemas.openxmlformats.org/officeDocument/2006/relationships/image" Target="../media/image303.png"/><Relationship Id="rId4" Type="http://schemas.openxmlformats.org/officeDocument/2006/relationships/image" Target="../media/image299.png"/><Relationship Id="rId9" Type="http://schemas.openxmlformats.org/officeDocument/2006/relationships/image" Target="../media/image302.png"/><Relationship Id="rId14" Type="http://schemas.openxmlformats.org/officeDocument/2006/relationships/image" Target="../media/image307.png"/></Relationships>
</file>

<file path=ppt/slides/_rels/slide9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image" Target="../media/image2.png"/><Relationship Id="rId7" Type="http://schemas.openxmlformats.org/officeDocument/2006/relationships/image" Target="../media/image314.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13.png"/><Relationship Id="rId5" Type="http://schemas.openxmlformats.org/officeDocument/2006/relationships/image" Target="../media/image312.png"/><Relationship Id="rId10" Type="http://schemas.openxmlformats.org/officeDocument/2006/relationships/image" Target="../media/image317.png"/><Relationship Id="rId4" Type="http://schemas.openxmlformats.org/officeDocument/2006/relationships/image" Target="../media/image3.png"/><Relationship Id="rId9" Type="http://schemas.openxmlformats.org/officeDocument/2006/relationships/image" Target="../media/image316.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0.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4.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329.png"/><Relationship Id="rId13" Type="http://schemas.openxmlformats.org/officeDocument/2006/relationships/image" Target="../media/image332.png"/><Relationship Id="rId3" Type="http://schemas.openxmlformats.org/officeDocument/2006/relationships/image" Target="../media/image2.png"/><Relationship Id="rId7" Type="http://schemas.openxmlformats.org/officeDocument/2006/relationships/image" Target="../media/image328.png"/><Relationship Id="rId12" Type="http://schemas.openxmlformats.org/officeDocument/2006/relationships/hyperlink" Target="http://dc.tuhoc.cc/"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27.png"/><Relationship Id="rId11" Type="http://schemas.openxmlformats.org/officeDocument/2006/relationships/hyperlink" Target="https://www.uifaces.co/" TargetMode="External"/><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png"/><Relationship Id="rId9" Type="http://schemas.openxmlformats.org/officeDocument/2006/relationships/image" Target="../media/image330.png"/><Relationship Id="rId14" Type="http://schemas.openxmlformats.org/officeDocument/2006/relationships/image" Target="../media/image333.png"/></Relationships>
</file>

<file path=ppt/slides/_rels/slide99.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01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Vị trí đặt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9">
            <a:extLst>
              <a:ext uri="{FF2B5EF4-FFF2-40B4-BE49-F238E27FC236}">
                <a16:creationId xmlns:a16="http://schemas.microsoft.com/office/drawing/2014/main" id="{DF16BB88-E4F4-546A-3BAE-3BDB39864EF2}"/>
              </a:ext>
            </a:extLst>
          </p:cNvPr>
          <p:cNvSpPr>
            <a:spLocks noChangeArrowheads="1"/>
          </p:cNvSpPr>
          <p:nvPr/>
        </p:nvSpPr>
        <p:spPr bwMode="gray">
          <a:xfrm>
            <a:off x="1256410" y="1428403"/>
            <a:ext cx="9268137" cy="707886"/>
          </a:xfrm>
          <a:prstGeom prst="rect">
            <a:avLst/>
          </a:prstGeom>
          <a:noFill/>
          <a:ln w="9525">
            <a:noFill/>
            <a:miter lim="800000"/>
            <a:headEnd/>
            <a:tailEnd/>
          </a:ln>
          <a:effectLst/>
        </p:spPr>
        <p:txBody>
          <a:bodyPr wrap="square">
            <a:spAutoFit/>
          </a:bodyPr>
          <a:lstStyle/>
          <a:p>
            <a:r>
              <a:rPr lang="en-US" sz="2000" b="1" i="1">
                <a:solidFill>
                  <a:srgbClr val="CC00FF"/>
                </a:solidFill>
                <a:latin typeface="Times New Roman" pitchFamily="18" charset="0"/>
                <a:cs typeface="Times New Roman" pitchFamily="18" charset="0"/>
              </a:rPr>
              <a:t>4.   Độ ưu tiên giữa 3 cách đặt CSS </a:t>
            </a:r>
            <a:endParaRPr lang="en-US" sz="2000" b="1" i="1">
              <a:latin typeface="Times New Roman" pitchFamily="18" charset="0"/>
              <a:cs typeface="Times New Roman" pitchFamily="18" charset="0"/>
            </a:endParaRPr>
          </a:p>
          <a:p>
            <a:endParaRPr lang="en-US" sz="2000" b="1" i="1">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50D10D39-4120-9155-134A-98A2EF395C21}"/>
              </a:ext>
            </a:extLst>
          </p:cNvPr>
          <p:cNvSpPr txBox="1"/>
          <p:nvPr/>
        </p:nvSpPr>
        <p:spPr>
          <a:xfrm>
            <a:off x="1981200" y="1855739"/>
            <a:ext cx="6579210"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Inline</a:t>
            </a:r>
            <a:r>
              <a:rPr lang="en-US" b="1" i="1">
                <a:latin typeface="Times New Roman" pitchFamily="18" charset="0"/>
                <a:cs typeface="Times New Roman" pitchFamily="18" charset="0"/>
              </a:rPr>
              <a:t> ( CSS nội tuyến )</a:t>
            </a:r>
          </a:p>
          <a:p>
            <a:endParaRPr lang="en-US" b="1" i="1">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Internal </a:t>
            </a:r>
            <a:r>
              <a:rPr lang="en-US" b="1" i="1">
                <a:latin typeface="Times New Roman" pitchFamily="18" charset="0"/>
                <a:cs typeface="Times New Roman" pitchFamily="18" charset="0"/>
              </a:rPr>
              <a:t>( CSS nội bộ ) </a:t>
            </a:r>
            <a:r>
              <a:rPr lang="en-US" b="1" i="1">
                <a:solidFill>
                  <a:srgbClr val="CC00FF"/>
                </a:solidFill>
                <a:effectLst/>
                <a:latin typeface="Times New Roman" pitchFamily="18" charset="0"/>
                <a:cs typeface="Times New Roman" pitchFamily="18" charset="0"/>
              </a:rPr>
              <a:t>External</a:t>
            </a:r>
            <a:r>
              <a:rPr lang="en-US" b="1" i="1">
                <a:latin typeface="Times New Roman" pitchFamily="18" charset="0"/>
                <a:cs typeface="Times New Roman" pitchFamily="18" charset="0"/>
              </a:rPr>
              <a:t> ( CSS bên ngoài) </a:t>
            </a:r>
          </a:p>
        </p:txBody>
      </p:sp>
      <p:sp>
        <p:nvSpPr>
          <p:cNvPr id="6" name="Arrow: Down 5">
            <a:extLst>
              <a:ext uri="{FF2B5EF4-FFF2-40B4-BE49-F238E27FC236}">
                <a16:creationId xmlns:a16="http://schemas.microsoft.com/office/drawing/2014/main" id="{7D72AB69-6822-821E-51BB-8F107F6C6C04}"/>
              </a:ext>
            </a:extLst>
          </p:cNvPr>
          <p:cNvSpPr/>
          <p:nvPr/>
        </p:nvSpPr>
        <p:spPr>
          <a:xfrm>
            <a:off x="7469312" y="1855739"/>
            <a:ext cx="419528" cy="923330"/>
          </a:xfrm>
          <a:prstGeom prst="downArrow">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5DE4DE82-5F6D-E640-4BF6-7F86C3626F33}"/>
              </a:ext>
            </a:extLst>
          </p:cNvPr>
          <p:cNvSpPr/>
          <p:nvPr/>
        </p:nvSpPr>
        <p:spPr>
          <a:xfrm>
            <a:off x="7356458" y="1508983"/>
            <a:ext cx="645235" cy="26499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mj-lt"/>
              </a:rPr>
              <a:t>Cao </a:t>
            </a:r>
          </a:p>
        </p:txBody>
      </p:sp>
      <p:sp>
        <p:nvSpPr>
          <p:cNvPr id="16" name="Rectangle 15">
            <a:extLst>
              <a:ext uri="{FF2B5EF4-FFF2-40B4-BE49-F238E27FC236}">
                <a16:creationId xmlns:a16="http://schemas.microsoft.com/office/drawing/2014/main" id="{57986DA3-4E82-C06E-002F-36E207C13605}"/>
              </a:ext>
            </a:extLst>
          </p:cNvPr>
          <p:cNvSpPr/>
          <p:nvPr/>
        </p:nvSpPr>
        <p:spPr>
          <a:xfrm>
            <a:off x="7356457" y="2853242"/>
            <a:ext cx="645235" cy="26499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mj-lt"/>
              </a:rPr>
              <a:t>Thấp</a:t>
            </a:r>
          </a:p>
        </p:txBody>
      </p:sp>
      <p:sp>
        <p:nvSpPr>
          <p:cNvPr id="18" name="Rectangle 19">
            <a:extLst>
              <a:ext uri="{FF2B5EF4-FFF2-40B4-BE49-F238E27FC236}">
                <a16:creationId xmlns:a16="http://schemas.microsoft.com/office/drawing/2014/main" id="{B0E62E71-235A-4421-204B-B1B9C2F23F46}"/>
              </a:ext>
            </a:extLst>
          </p:cNvPr>
          <p:cNvSpPr>
            <a:spLocks noChangeArrowheads="1"/>
          </p:cNvSpPr>
          <p:nvPr/>
        </p:nvSpPr>
        <p:spPr bwMode="gray">
          <a:xfrm>
            <a:off x="1256410" y="3237194"/>
            <a:ext cx="9268137" cy="1015663"/>
          </a:xfrm>
          <a:prstGeom prst="rect">
            <a:avLst/>
          </a:prstGeom>
          <a:noFill/>
          <a:ln w="9525">
            <a:noFill/>
            <a:miter lim="800000"/>
            <a:headEnd/>
            <a:tailEnd/>
          </a:ln>
          <a:effectLst/>
        </p:spPr>
        <p:txBody>
          <a:bodyPr wrap="square">
            <a:spAutoFit/>
          </a:bodyPr>
          <a:lstStyle/>
          <a:p>
            <a:r>
              <a:rPr lang="en-US" sz="2000" b="1" i="1">
                <a:solidFill>
                  <a:srgbClr val="CC00FF"/>
                </a:solidFill>
                <a:latin typeface="Times New Roman" pitchFamily="18" charset="0"/>
                <a:cs typeface="Times New Roman" pitchFamily="18" charset="0"/>
              </a:rPr>
              <a:t>3. Internal </a:t>
            </a:r>
            <a:r>
              <a:rPr lang="en-US" sz="2000" b="1" i="1">
                <a:latin typeface="Times New Roman" pitchFamily="18" charset="0"/>
                <a:cs typeface="Times New Roman" pitchFamily="18" charset="0"/>
              </a:rPr>
              <a:t>( CSS nội bộ ) </a:t>
            </a:r>
            <a:r>
              <a:rPr lang="en-US" sz="2000" b="1" i="1">
                <a:solidFill>
                  <a:srgbClr val="CC00FF"/>
                </a:solidFill>
                <a:effectLst/>
                <a:latin typeface="Times New Roman" pitchFamily="18" charset="0"/>
                <a:cs typeface="Times New Roman" pitchFamily="18" charset="0"/>
              </a:rPr>
              <a:t>External</a:t>
            </a:r>
            <a:r>
              <a:rPr lang="en-US" sz="2000" b="1" i="1">
                <a:latin typeface="Times New Roman" pitchFamily="18" charset="0"/>
                <a:cs typeface="Times New Roman" pitchFamily="18" charset="0"/>
              </a:rPr>
              <a:t> ( CSS bên ngoài): Trong code HTML chính, phần khai báo của cách nào ở sau thì sẽ ghi đè lên cách trước đó </a:t>
            </a:r>
          </a:p>
          <a:p>
            <a:endParaRPr lang="en-US" sz="2000" b="1" i="1">
              <a:latin typeface="Times New Roman" pitchFamily="18" charset="0"/>
              <a:cs typeface="Times New Roman" pitchFamily="18" charset="0"/>
            </a:endParaRPr>
          </a:p>
        </p:txBody>
      </p:sp>
      <p:pic>
        <p:nvPicPr>
          <p:cNvPr id="22" name="Picture 21">
            <a:extLst>
              <a:ext uri="{FF2B5EF4-FFF2-40B4-BE49-F238E27FC236}">
                <a16:creationId xmlns:a16="http://schemas.microsoft.com/office/drawing/2014/main" id="{6BE3AA4A-605E-197D-D703-20A5E8B4376C}"/>
              </a:ext>
            </a:extLst>
          </p:cNvPr>
          <p:cNvPicPr>
            <a:picLocks noChangeAspect="1"/>
          </p:cNvPicPr>
          <p:nvPr/>
        </p:nvPicPr>
        <p:blipFill>
          <a:blip r:embed="rId5"/>
          <a:stretch>
            <a:fillRect/>
          </a:stretch>
        </p:blipFill>
        <p:spPr>
          <a:xfrm>
            <a:off x="1371600" y="4073970"/>
            <a:ext cx="4724400" cy="2162175"/>
          </a:xfrm>
          <a:prstGeom prst="rect">
            <a:avLst/>
          </a:prstGeom>
        </p:spPr>
      </p:pic>
      <p:pic>
        <p:nvPicPr>
          <p:cNvPr id="24" name="Picture 23">
            <a:extLst>
              <a:ext uri="{FF2B5EF4-FFF2-40B4-BE49-F238E27FC236}">
                <a16:creationId xmlns:a16="http://schemas.microsoft.com/office/drawing/2014/main" id="{13903265-3559-5977-21E6-57140BDF3236}"/>
              </a:ext>
            </a:extLst>
          </p:cNvPr>
          <p:cNvPicPr>
            <a:picLocks noChangeAspect="1"/>
          </p:cNvPicPr>
          <p:nvPr/>
        </p:nvPicPr>
        <p:blipFill rotWithShape="1">
          <a:blip r:embed="rId6"/>
          <a:srcRect t="44" b="1"/>
          <a:stretch/>
        </p:blipFill>
        <p:spPr>
          <a:xfrm>
            <a:off x="6832581" y="4073448"/>
            <a:ext cx="4752975" cy="2162175"/>
          </a:xfrm>
          <a:prstGeom prst="rect">
            <a:avLst/>
          </a:prstGeom>
        </p:spPr>
      </p:pic>
      <p:sp>
        <p:nvSpPr>
          <p:cNvPr id="25" name="Rectangle 19">
            <a:extLst>
              <a:ext uri="{FF2B5EF4-FFF2-40B4-BE49-F238E27FC236}">
                <a16:creationId xmlns:a16="http://schemas.microsoft.com/office/drawing/2014/main" id="{9110BE26-BD61-E5B0-7578-9EEE2AD23D0E}"/>
              </a:ext>
            </a:extLst>
          </p:cNvPr>
          <p:cNvSpPr>
            <a:spLocks noChangeArrowheads="1"/>
          </p:cNvSpPr>
          <p:nvPr/>
        </p:nvSpPr>
        <p:spPr bwMode="gray">
          <a:xfrm>
            <a:off x="2064741" y="6294245"/>
            <a:ext cx="3678513" cy="400110"/>
          </a:xfrm>
          <a:prstGeom prst="rect">
            <a:avLst/>
          </a:prstGeom>
          <a:noFill/>
          <a:ln w="9525">
            <a:noFill/>
            <a:miter lim="800000"/>
            <a:headEnd/>
            <a:tailEnd/>
          </a:ln>
          <a:effectLst/>
        </p:spPr>
        <p:txBody>
          <a:bodyPr wrap="square">
            <a:spAutoFit/>
          </a:bodyPr>
          <a:lstStyle/>
          <a:p>
            <a:pPr algn="ctr"/>
            <a:r>
              <a:rPr lang="en-US" sz="2000" b="1" i="1">
                <a:solidFill>
                  <a:srgbClr val="CC00FF"/>
                </a:solidFill>
                <a:latin typeface="Times New Roman" pitchFamily="18" charset="0"/>
                <a:cs typeface="Times New Roman" pitchFamily="18" charset="0"/>
              </a:rPr>
              <a:t>Ưu tiên Internal </a:t>
            </a:r>
            <a:r>
              <a:rPr lang="en-US" sz="2000" b="1" i="1">
                <a:latin typeface="Times New Roman" pitchFamily="18" charset="0"/>
                <a:cs typeface="Times New Roman" pitchFamily="18" charset="0"/>
              </a:rPr>
              <a:t>( CSS nội bộ )</a:t>
            </a:r>
          </a:p>
        </p:txBody>
      </p:sp>
      <p:sp>
        <p:nvSpPr>
          <p:cNvPr id="27" name="Rectangle 19">
            <a:extLst>
              <a:ext uri="{FF2B5EF4-FFF2-40B4-BE49-F238E27FC236}">
                <a16:creationId xmlns:a16="http://schemas.microsoft.com/office/drawing/2014/main" id="{0849E6E6-2421-AA22-64F8-56414BB6CA88}"/>
              </a:ext>
            </a:extLst>
          </p:cNvPr>
          <p:cNvSpPr>
            <a:spLocks noChangeArrowheads="1"/>
          </p:cNvSpPr>
          <p:nvPr/>
        </p:nvSpPr>
        <p:spPr bwMode="gray">
          <a:xfrm>
            <a:off x="7469312" y="6286538"/>
            <a:ext cx="4024141" cy="400110"/>
          </a:xfrm>
          <a:prstGeom prst="rect">
            <a:avLst/>
          </a:prstGeom>
          <a:noFill/>
          <a:ln w="9525">
            <a:noFill/>
            <a:miter lim="800000"/>
            <a:headEnd/>
            <a:tailEnd/>
          </a:ln>
          <a:effectLst/>
        </p:spPr>
        <p:txBody>
          <a:bodyPr wrap="square">
            <a:spAutoFit/>
          </a:bodyPr>
          <a:lstStyle/>
          <a:p>
            <a:pPr algn="ctr"/>
            <a:r>
              <a:rPr lang="en-US" sz="2000" b="1" i="1">
                <a:solidFill>
                  <a:srgbClr val="CC00FF"/>
                </a:solidFill>
                <a:latin typeface="Times New Roman" pitchFamily="18" charset="0"/>
                <a:cs typeface="Times New Roman" pitchFamily="18" charset="0"/>
              </a:rPr>
              <a:t>Ưu tiên </a:t>
            </a:r>
            <a:r>
              <a:rPr lang="en-US" sz="2000" b="1" i="1">
                <a:solidFill>
                  <a:srgbClr val="CC00FF"/>
                </a:solidFill>
                <a:effectLst/>
                <a:latin typeface="Times New Roman" pitchFamily="18" charset="0"/>
                <a:cs typeface="Times New Roman" pitchFamily="18" charset="0"/>
              </a:rPr>
              <a:t>External </a:t>
            </a:r>
            <a:r>
              <a:rPr lang="en-US" sz="2000" b="1" i="1">
                <a:latin typeface="Times New Roman" pitchFamily="18" charset="0"/>
                <a:cs typeface="Times New Roman" pitchFamily="18" charset="0"/>
              </a:rPr>
              <a:t>( CSS bên ngoài)</a:t>
            </a:r>
          </a:p>
        </p:txBody>
      </p:sp>
      <p:sp>
        <p:nvSpPr>
          <p:cNvPr id="4" name="Rectangle 19">
            <a:extLst>
              <a:ext uri="{FF2B5EF4-FFF2-40B4-BE49-F238E27FC236}">
                <a16:creationId xmlns:a16="http://schemas.microsoft.com/office/drawing/2014/main" id="{C6D05622-A8D3-FDD1-865F-434DE5B4127F}"/>
              </a:ext>
            </a:extLst>
          </p:cNvPr>
          <p:cNvSpPr>
            <a:spLocks noChangeArrowheads="1"/>
          </p:cNvSpPr>
          <p:nvPr/>
        </p:nvSpPr>
        <p:spPr bwMode="gray">
          <a:xfrm>
            <a:off x="4470327" y="200855"/>
            <a:ext cx="3905793" cy="707886"/>
          </a:xfrm>
          <a:prstGeom prst="rect">
            <a:avLst/>
          </a:prstGeom>
          <a:noFill/>
          <a:ln w="9525">
            <a:noFill/>
            <a:miter lim="800000"/>
            <a:headEnd/>
            <a:tailEnd/>
          </a:ln>
          <a:effectLst/>
        </p:spPr>
        <p:txBody>
          <a:bodyPr wrap="square">
            <a:spAutoFit/>
          </a:bodyPr>
          <a:lstStyle/>
          <a:p>
            <a:r>
              <a:rPr lang="en-US" sz="4000" b="1" i="1">
                <a:solidFill>
                  <a:srgbClr val="CC00FF"/>
                </a:solidFill>
                <a:latin typeface="Times New Roman" pitchFamily="18" charset="0"/>
                <a:cs typeface="Times New Roman" pitchFamily="18" charset="0"/>
                <a:hlinkClick r:id="rId7"/>
              </a:rPr>
              <a:t>http://dc.tuhoc.cc</a:t>
            </a:r>
            <a:r>
              <a:rPr lang="en-US" sz="4000" b="1" i="1">
                <a:solidFill>
                  <a:srgbClr val="CC00FF"/>
                </a:solidFill>
                <a:latin typeface="Times New Roman" pitchFamily="18" charset="0"/>
                <a:cs typeface="Times New Roman" pitchFamily="18" charset="0"/>
              </a:rPr>
              <a:t> </a:t>
            </a:r>
            <a:endParaRPr lang="en-US" sz="4000" b="1" i="1">
              <a:latin typeface="Times New Roman" pitchFamily="18" charset="0"/>
              <a:cs typeface="Times New Roman" pitchFamily="18" charset="0"/>
            </a:endParaRPr>
          </a:p>
        </p:txBody>
      </p:sp>
    </p:spTree>
    <p:extLst>
      <p:ext uri="{BB962C8B-B14F-4D97-AF65-F5344CB8AC3E}">
        <p14:creationId xmlns:p14="http://schemas.microsoft.com/office/powerpoint/2010/main" val="4261096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923330"/>
          </a:xfrm>
          <a:prstGeom prst="rect">
            <a:avLst/>
          </a:prstGeom>
        </p:spPr>
        <p:txBody>
          <a:bodyPr wrap="square">
            <a:spAutoFit/>
          </a:bodyPr>
          <a:lstStyle/>
          <a:p>
            <a:pPr marL="285750" indent="-285750">
              <a:buFont typeface="Wingdings" panose="05000000000000000000" pitchFamily="2" charset="2"/>
              <a:buChar char="q"/>
            </a:pPr>
            <a:r>
              <a:rPr lang="vi-VN" b="1" i="1">
                <a:solidFill>
                  <a:srgbClr val="0000CC"/>
                </a:solidFill>
                <a:latin typeface="Times New Roman" pitchFamily="18" charset="0"/>
                <a:cs typeface="Times New Roman" pitchFamily="18" charset="0"/>
              </a:rPr>
              <a:t>Margin Collapse</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Là hiện tượng chồng lặp thuộc tính margin khi </a:t>
            </a:r>
            <a:r>
              <a:rPr lang="en-US" b="1" i="1">
                <a:solidFill>
                  <a:srgbClr val="FF0000"/>
                </a:solidFill>
                <a:latin typeface="Times New Roman" pitchFamily="18" charset="0"/>
                <a:cs typeface="Times New Roman" pitchFamily="18" charset="0"/>
              </a:rPr>
              <a:t>2 phần tử liền kề </a:t>
            </a:r>
            <a:r>
              <a:rPr lang="en-US" b="1" i="1">
                <a:latin typeface="Times New Roman" pitchFamily="18" charset="0"/>
                <a:cs typeface="Times New Roman" pitchFamily="18" charset="0"/>
              </a:rPr>
              <a:t>cùng thiết lập margin với phần tử còn lại </a:t>
            </a:r>
            <a:r>
              <a:rPr lang="en-US" b="1" i="1">
                <a:solidFill>
                  <a:srgbClr val="FF0000"/>
                </a:solidFill>
                <a:latin typeface="Times New Roman" pitchFamily="18" charset="0"/>
                <a:cs typeface="Times New Roman" pitchFamily="18" charset="0"/>
              </a:rPr>
              <a:t>theo chiều dọc </a:t>
            </a:r>
            <a:endParaRPr lang="vi-VN" b="1" i="1">
              <a:solidFill>
                <a:srgbClr val="FF0000"/>
              </a:solidFill>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9F4CECEB-352B-D72B-A651-1D40A3B094AB}"/>
              </a:ext>
            </a:extLst>
          </p:cNvPr>
          <p:cNvPicPr>
            <a:picLocks noChangeAspect="1"/>
          </p:cNvPicPr>
          <p:nvPr/>
        </p:nvPicPr>
        <p:blipFill>
          <a:blip r:embed="rId5"/>
          <a:stretch>
            <a:fillRect/>
          </a:stretch>
        </p:blipFill>
        <p:spPr>
          <a:xfrm>
            <a:off x="10210800" y="2081771"/>
            <a:ext cx="1760223" cy="3896563"/>
          </a:xfrm>
          <a:prstGeom prst="rect">
            <a:avLst/>
          </a:prstGeom>
        </p:spPr>
      </p:pic>
      <p:pic>
        <p:nvPicPr>
          <p:cNvPr id="16" name="Picture 15">
            <a:extLst>
              <a:ext uri="{FF2B5EF4-FFF2-40B4-BE49-F238E27FC236}">
                <a16:creationId xmlns:a16="http://schemas.microsoft.com/office/drawing/2014/main" id="{D5AD37DB-6984-DDF9-0C75-A9C733960F84}"/>
              </a:ext>
            </a:extLst>
          </p:cNvPr>
          <p:cNvPicPr>
            <a:picLocks noChangeAspect="1"/>
          </p:cNvPicPr>
          <p:nvPr/>
        </p:nvPicPr>
        <p:blipFill>
          <a:blip r:embed="rId6"/>
          <a:stretch>
            <a:fillRect/>
          </a:stretch>
        </p:blipFill>
        <p:spPr>
          <a:xfrm>
            <a:off x="8241690" y="2081770"/>
            <a:ext cx="1687285" cy="3896563"/>
          </a:xfrm>
          <a:prstGeom prst="rect">
            <a:avLst/>
          </a:prstGeom>
        </p:spPr>
      </p:pic>
      <p:pic>
        <p:nvPicPr>
          <p:cNvPr id="18" name="Picture 17">
            <a:extLst>
              <a:ext uri="{FF2B5EF4-FFF2-40B4-BE49-F238E27FC236}">
                <a16:creationId xmlns:a16="http://schemas.microsoft.com/office/drawing/2014/main" id="{6B8E1612-DAA7-16D7-9E1D-AE22366B4B19}"/>
              </a:ext>
            </a:extLst>
          </p:cNvPr>
          <p:cNvPicPr>
            <a:picLocks noChangeAspect="1"/>
          </p:cNvPicPr>
          <p:nvPr/>
        </p:nvPicPr>
        <p:blipFill>
          <a:blip r:embed="rId7"/>
          <a:stretch>
            <a:fillRect/>
          </a:stretch>
        </p:blipFill>
        <p:spPr>
          <a:xfrm>
            <a:off x="1294077" y="2271932"/>
            <a:ext cx="3000375" cy="2085975"/>
          </a:xfrm>
          <a:prstGeom prst="rect">
            <a:avLst/>
          </a:prstGeom>
        </p:spPr>
      </p:pic>
      <p:pic>
        <p:nvPicPr>
          <p:cNvPr id="19" name="Picture 18">
            <a:extLst>
              <a:ext uri="{FF2B5EF4-FFF2-40B4-BE49-F238E27FC236}">
                <a16:creationId xmlns:a16="http://schemas.microsoft.com/office/drawing/2014/main" id="{0BD207B2-7779-9E74-9A3D-F41B7AF9DC60}"/>
              </a:ext>
            </a:extLst>
          </p:cNvPr>
          <p:cNvPicPr>
            <a:picLocks noChangeAspect="1"/>
          </p:cNvPicPr>
          <p:nvPr/>
        </p:nvPicPr>
        <p:blipFill>
          <a:blip r:embed="rId8"/>
          <a:stretch>
            <a:fillRect/>
          </a:stretch>
        </p:blipFill>
        <p:spPr>
          <a:xfrm>
            <a:off x="4576277" y="2271932"/>
            <a:ext cx="3009900" cy="2876550"/>
          </a:xfrm>
          <a:prstGeom prst="rect">
            <a:avLst/>
          </a:prstGeom>
        </p:spPr>
      </p:pic>
      <p:sp>
        <p:nvSpPr>
          <p:cNvPr id="20" name="Rectangle 19">
            <a:extLst>
              <a:ext uri="{FF2B5EF4-FFF2-40B4-BE49-F238E27FC236}">
                <a16:creationId xmlns:a16="http://schemas.microsoft.com/office/drawing/2014/main" id="{1AEFB94C-23EC-C700-20D1-9A1C4C99D610}"/>
              </a:ext>
            </a:extLst>
          </p:cNvPr>
          <p:cNvSpPr/>
          <p:nvPr/>
        </p:nvSpPr>
        <p:spPr>
          <a:xfrm>
            <a:off x="4713342" y="5302969"/>
            <a:ext cx="3387435" cy="11918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a:solidFill>
                  <a:srgbClr val="002060"/>
                </a:solidFill>
              </a:rPr>
              <a:t>Trong trường hợp này, </a:t>
            </a:r>
          </a:p>
          <a:p>
            <a:r>
              <a:rPr lang="vi-VN" sz="1600" b="1">
                <a:solidFill>
                  <a:srgbClr val="FF0000"/>
                </a:solidFill>
                <a:highlight>
                  <a:srgbClr val="FFFF00"/>
                </a:highlight>
              </a:rPr>
              <a:t>box2 có margin &gt; box1</a:t>
            </a:r>
            <a:r>
              <a:rPr lang="vi-VN" sz="1600" b="1">
                <a:solidFill>
                  <a:srgbClr val="002060"/>
                </a:solidFill>
                <a:highlight>
                  <a:srgbClr val="FFFF00"/>
                </a:highlight>
              </a:rPr>
              <a:t> </a:t>
            </a:r>
            <a:r>
              <a:rPr lang="vi-VN" sz="1600" b="1">
                <a:solidFill>
                  <a:srgbClr val="002060"/>
                </a:solidFill>
              </a:rPr>
              <a:t>nên </a:t>
            </a:r>
          </a:p>
          <a:p>
            <a:r>
              <a:rPr lang="vi-VN" sz="1600" b="1">
                <a:solidFill>
                  <a:srgbClr val="002060"/>
                </a:solidFill>
              </a:rPr>
              <a:t>=&gt; </a:t>
            </a:r>
            <a:r>
              <a:rPr lang="vi-VN" sz="1600" b="1">
                <a:solidFill>
                  <a:srgbClr val="FF0000"/>
                </a:solidFill>
                <a:highlight>
                  <a:srgbClr val="FFFF00"/>
                </a:highlight>
              </a:rPr>
              <a:t>margin</a:t>
            </a:r>
            <a:r>
              <a:rPr lang="vi-VN" sz="1600" b="1">
                <a:solidFill>
                  <a:srgbClr val="002060"/>
                </a:solidFill>
              </a:rPr>
              <a:t> của </a:t>
            </a:r>
            <a:r>
              <a:rPr lang="vi-VN" sz="1600" b="1">
                <a:solidFill>
                  <a:srgbClr val="FF0000"/>
                </a:solidFill>
                <a:highlight>
                  <a:srgbClr val="FFFF00"/>
                </a:highlight>
              </a:rPr>
              <a:t>box 2 sẽ q</a:t>
            </a:r>
            <a:r>
              <a:rPr lang="en-US" sz="1600" b="1">
                <a:solidFill>
                  <a:srgbClr val="FF0000"/>
                </a:solidFill>
                <a:highlight>
                  <a:srgbClr val="FFFF00"/>
                </a:highlight>
              </a:rPr>
              <a:t>uyết định</a:t>
            </a:r>
            <a:endParaRPr lang="vi-VN" sz="1600" b="1">
              <a:solidFill>
                <a:srgbClr val="FF0000"/>
              </a:solidFill>
              <a:highlight>
                <a:srgbClr val="FFFF00"/>
              </a:highlight>
            </a:endParaRPr>
          </a:p>
        </p:txBody>
      </p:sp>
      <p:sp>
        <p:nvSpPr>
          <p:cNvPr id="21" name="Rectangle 20">
            <a:extLst>
              <a:ext uri="{FF2B5EF4-FFF2-40B4-BE49-F238E27FC236}">
                <a16:creationId xmlns:a16="http://schemas.microsoft.com/office/drawing/2014/main" id="{893530ED-1F2A-7292-29EE-6933E361C290}"/>
              </a:ext>
            </a:extLst>
          </p:cNvPr>
          <p:cNvSpPr/>
          <p:nvPr/>
        </p:nvSpPr>
        <p:spPr>
          <a:xfrm>
            <a:off x="8804953" y="3854312"/>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50px</a:t>
            </a:r>
          </a:p>
        </p:txBody>
      </p:sp>
      <p:sp>
        <p:nvSpPr>
          <p:cNvPr id="22" name="Rectangle 21">
            <a:extLst>
              <a:ext uri="{FF2B5EF4-FFF2-40B4-BE49-F238E27FC236}">
                <a16:creationId xmlns:a16="http://schemas.microsoft.com/office/drawing/2014/main" id="{E2BDCE42-555D-0FAC-4DE5-8D795D08688E}"/>
              </a:ext>
            </a:extLst>
          </p:cNvPr>
          <p:cNvSpPr/>
          <p:nvPr/>
        </p:nvSpPr>
        <p:spPr>
          <a:xfrm>
            <a:off x="10804958" y="3905547"/>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sp>
        <p:nvSpPr>
          <p:cNvPr id="23" name="Oval 22">
            <a:extLst>
              <a:ext uri="{FF2B5EF4-FFF2-40B4-BE49-F238E27FC236}">
                <a16:creationId xmlns:a16="http://schemas.microsoft.com/office/drawing/2014/main" id="{AC5234E8-6F76-3880-932A-3DAACDCA7002}"/>
              </a:ext>
            </a:extLst>
          </p:cNvPr>
          <p:cNvSpPr/>
          <p:nvPr/>
        </p:nvSpPr>
        <p:spPr>
          <a:xfrm>
            <a:off x="358643" y="1688622"/>
            <a:ext cx="880041"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 1</a:t>
            </a:r>
            <a:endParaRPr lang="vi-VN" sz="1600" b="1"/>
          </a:p>
        </p:txBody>
      </p:sp>
      <p:grpSp>
        <p:nvGrpSpPr>
          <p:cNvPr id="3" name="Group 46">
            <a:extLst>
              <a:ext uri="{FF2B5EF4-FFF2-40B4-BE49-F238E27FC236}">
                <a16:creationId xmlns:a16="http://schemas.microsoft.com/office/drawing/2014/main" id="{23411461-1A68-82E6-4B9D-920B5D3EAB35}"/>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3C75CF83-4533-89EA-12E9-E6E69C7CFF99}"/>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90F460B4-8BE2-09EF-B8B0-C88311D6FA8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390F2D6E-F47D-17F2-BF01-77FB8FB99C46}"/>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D980A282-7809-43EC-7655-1BD162DE0873}"/>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Tree>
    <p:extLst>
      <p:ext uri="{BB962C8B-B14F-4D97-AF65-F5344CB8AC3E}">
        <p14:creationId xmlns:p14="http://schemas.microsoft.com/office/powerpoint/2010/main" val="2311423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vi-VN" b="1" i="1">
                <a:solidFill>
                  <a:srgbClr val="0000CC"/>
                </a:solidFill>
                <a:latin typeface="Times New Roman" pitchFamily="18" charset="0"/>
                <a:cs typeface="Times New Roman" pitchFamily="18" charset="0"/>
              </a:rPr>
              <a:t>Margin Collapse</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 Chú ý Theo chiều ngang, các phần tử không bị hiện tượng này</a:t>
            </a:r>
            <a:endParaRPr lang="vi-VN" b="1" i="1">
              <a:solidFill>
                <a:srgbClr val="FF0000"/>
              </a:solidFill>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23" name="Oval 22">
            <a:extLst>
              <a:ext uri="{FF2B5EF4-FFF2-40B4-BE49-F238E27FC236}">
                <a16:creationId xmlns:a16="http://schemas.microsoft.com/office/drawing/2014/main" id="{AC5234E8-6F76-3880-932A-3DAACDCA7002}"/>
              </a:ext>
            </a:extLst>
          </p:cNvPr>
          <p:cNvSpPr/>
          <p:nvPr/>
        </p:nvSpPr>
        <p:spPr>
          <a:xfrm>
            <a:off x="358643" y="1688622"/>
            <a:ext cx="880041"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 1</a:t>
            </a:r>
            <a:endParaRPr lang="vi-VN" sz="1600" b="1"/>
          </a:p>
        </p:txBody>
      </p:sp>
      <p:grpSp>
        <p:nvGrpSpPr>
          <p:cNvPr id="3" name="Group 46">
            <a:extLst>
              <a:ext uri="{FF2B5EF4-FFF2-40B4-BE49-F238E27FC236}">
                <a16:creationId xmlns:a16="http://schemas.microsoft.com/office/drawing/2014/main" id="{23411461-1A68-82E6-4B9D-920B5D3EAB35}"/>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3C75CF83-4533-89EA-12E9-E6E69C7CFF99}"/>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90F460B4-8BE2-09EF-B8B0-C88311D6FA8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390F2D6E-F47D-17F2-BF01-77FB8FB99C46}"/>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D980A282-7809-43EC-7655-1BD162DE0873}"/>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24" name="Picture 23">
            <a:extLst>
              <a:ext uri="{FF2B5EF4-FFF2-40B4-BE49-F238E27FC236}">
                <a16:creationId xmlns:a16="http://schemas.microsoft.com/office/drawing/2014/main" id="{A0881D05-37A9-0532-3D4B-C1FF8C8CFC16}"/>
              </a:ext>
            </a:extLst>
          </p:cNvPr>
          <p:cNvPicPr>
            <a:picLocks noChangeAspect="1"/>
          </p:cNvPicPr>
          <p:nvPr/>
        </p:nvPicPr>
        <p:blipFill>
          <a:blip r:embed="rId5"/>
          <a:stretch>
            <a:fillRect/>
          </a:stretch>
        </p:blipFill>
        <p:spPr>
          <a:xfrm>
            <a:off x="1409116" y="2292547"/>
            <a:ext cx="5581650" cy="1000125"/>
          </a:xfrm>
          <a:prstGeom prst="rect">
            <a:avLst/>
          </a:prstGeom>
        </p:spPr>
      </p:pic>
      <p:pic>
        <p:nvPicPr>
          <p:cNvPr id="26" name="Picture 25">
            <a:extLst>
              <a:ext uri="{FF2B5EF4-FFF2-40B4-BE49-F238E27FC236}">
                <a16:creationId xmlns:a16="http://schemas.microsoft.com/office/drawing/2014/main" id="{3443054C-2B7F-9D2B-CD44-8FCD9C22E0E8}"/>
              </a:ext>
            </a:extLst>
          </p:cNvPr>
          <p:cNvPicPr>
            <a:picLocks noChangeAspect="1"/>
          </p:cNvPicPr>
          <p:nvPr/>
        </p:nvPicPr>
        <p:blipFill>
          <a:blip r:embed="rId6"/>
          <a:stretch>
            <a:fillRect/>
          </a:stretch>
        </p:blipFill>
        <p:spPr>
          <a:xfrm>
            <a:off x="1409116" y="3429000"/>
            <a:ext cx="3755786" cy="3067765"/>
          </a:xfrm>
          <a:prstGeom prst="rect">
            <a:avLst/>
          </a:prstGeom>
        </p:spPr>
      </p:pic>
      <p:pic>
        <p:nvPicPr>
          <p:cNvPr id="28" name="Picture 27">
            <a:extLst>
              <a:ext uri="{FF2B5EF4-FFF2-40B4-BE49-F238E27FC236}">
                <a16:creationId xmlns:a16="http://schemas.microsoft.com/office/drawing/2014/main" id="{01DCDFDF-E279-2AC8-41F2-EDBB92D20C4A}"/>
              </a:ext>
            </a:extLst>
          </p:cNvPr>
          <p:cNvPicPr>
            <a:picLocks noChangeAspect="1"/>
          </p:cNvPicPr>
          <p:nvPr/>
        </p:nvPicPr>
        <p:blipFill>
          <a:blip r:embed="rId7"/>
          <a:stretch>
            <a:fillRect/>
          </a:stretch>
        </p:blipFill>
        <p:spPr>
          <a:xfrm>
            <a:off x="5574287" y="4344952"/>
            <a:ext cx="5771737" cy="798517"/>
          </a:xfrm>
          <a:prstGeom prst="rect">
            <a:avLst/>
          </a:prstGeom>
        </p:spPr>
      </p:pic>
      <p:cxnSp>
        <p:nvCxnSpPr>
          <p:cNvPr id="30" name="Straight Arrow Connector 29">
            <a:extLst>
              <a:ext uri="{FF2B5EF4-FFF2-40B4-BE49-F238E27FC236}">
                <a16:creationId xmlns:a16="http://schemas.microsoft.com/office/drawing/2014/main" id="{1649AA38-7C07-947B-25C4-8AD46D0EC32B}"/>
              </a:ext>
            </a:extLst>
          </p:cNvPr>
          <p:cNvCxnSpPr/>
          <p:nvPr/>
        </p:nvCxnSpPr>
        <p:spPr>
          <a:xfrm>
            <a:off x="7567126" y="4694850"/>
            <a:ext cx="41054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79837AA-3060-3036-6463-8CD5628BCCDC}"/>
              </a:ext>
            </a:extLst>
          </p:cNvPr>
          <p:cNvSpPr/>
          <p:nvPr/>
        </p:nvSpPr>
        <p:spPr>
          <a:xfrm>
            <a:off x="7486446" y="5030789"/>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20px</a:t>
            </a:r>
          </a:p>
        </p:txBody>
      </p:sp>
      <p:cxnSp>
        <p:nvCxnSpPr>
          <p:cNvPr id="10240" name="Straight Arrow Connector 10239">
            <a:extLst>
              <a:ext uri="{FF2B5EF4-FFF2-40B4-BE49-F238E27FC236}">
                <a16:creationId xmlns:a16="http://schemas.microsoft.com/office/drawing/2014/main" id="{F62FF6CF-6A65-A6A4-F3DA-60AACAC9A436}"/>
              </a:ext>
            </a:extLst>
          </p:cNvPr>
          <p:cNvCxnSpPr>
            <a:cxnSpLocks/>
          </p:cNvCxnSpPr>
          <p:nvPr/>
        </p:nvCxnSpPr>
        <p:spPr>
          <a:xfrm>
            <a:off x="7281172" y="4564221"/>
            <a:ext cx="285954"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3" name="Rectangle 10242">
            <a:extLst>
              <a:ext uri="{FF2B5EF4-FFF2-40B4-BE49-F238E27FC236}">
                <a16:creationId xmlns:a16="http://schemas.microsoft.com/office/drawing/2014/main" id="{C70B6616-F2C8-C2D1-3445-5186C4CDE2E1}"/>
              </a:ext>
            </a:extLst>
          </p:cNvPr>
          <p:cNvSpPr/>
          <p:nvPr/>
        </p:nvSpPr>
        <p:spPr>
          <a:xfrm>
            <a:off x="7138196" y="3986310"/>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10px</a:t>
            </a:r>
          </a:p>
        </p:txBody>
      </p:sp>
    </p:spTree>
    <p:extLst>
      <p:ext uri="{BB962C8B-B14F-4D97-AF65-F5344CB8AC3E}">
        <p14:creationId xmlns:p14="http://schemas.microsoft.com/office/powerpoint/2010/main" val="2266554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371252"/>
            <a:ext cx="10395872" cy="1200329"/>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b="1" i="1">
                <a:solidFill>
                  <a:srgbClr val="0000CC"/>
                </a:solidFill>
                <a:latin typeface="Times New Roman" pitchFamily="18" charset="0"/>
                <a:cs typeface="Times New Roman" pitchFamily="18" charset="0"/>
              </a:rPr>
              <a:t>Khắc phục margin collapse </a:t>
            </a:r>
          </a:p>
          <a:p>
            <a:pPr marL="742950" lvl="1" indent="-285750">
              <a:lnSpc>
                <a:spcPct val="150000"/>
              </a:lnSpc>
              <a:buFont typeface="Wingdings" panose="05000000000000000000" pitchFamily="2" charset="2"/>
              <a:buChar char="ü"/>
            </a:pPr>
            <a:r>
              <a:rPr lang="en-US" b="1" i="1">
                <a:solidFill>
                  <a:srgbClr val="FF0000"/>
                </a:solidFill>
                <a:latin typeface="Times New Roman" pitchFamily="18" charset="0"/>
                <a:cs typeface="Times New Roman" pitchFamily="18" charset="0"/>
              </a:rPr>
              <a:t>Cách đơn giản : </a:t>
            </a:r>
            <a:r>
              <a:rPr lang="en-US" b="1" i="1">
                <a:latin typeface="Times New Roman" pitchFamily="18" charset="0"/>
                <a:cs typeface="Times New Roman" pitchFamily="18" charset="0"/>
              </a:rPr>
              <a:t>Chỉ dàn trang theo 1 chiều nhất quán, từ trên xuống dưới, hoặc từ dưới lên trên </a:t>
            </a:r>
          </a:p>
          <a:p>
            <a:pPr marL="742950" lvl="1" indent="-285750">
              <a:buFont typeface="Wingdings" panose="05000000000000000000" pitchFamily="2" charset="2"/>
              <a:buChar char="ü"/>
            </a:pPr>
            <a:r>
              <a:rPr lang="en-US" b="1" i="1">
                <a:latin typeface="Times New Roman" pitchFamily="18" charset="0"/>
                <a:cs typeface="Times New Roman" pitchFamily="18" charset="0"/>
              </a:rPr>
              <a:t>Trong trường hợp bắt buộc dùng thì có thể dùng cách sau để xử lý </a:t>
            </a:r>
            <a:r>
              <a:rPr lang="en-US" b="1" i="1">
                <a:solidFill>
                  <a:srgbClr val="0000CC"/>
                </a:solidFill>
                <a:latin typeface="Times New Roman" pitchFamily="18" charset="0"/>
                <a:cs typeface="Times New Roman" pitchFamily="18" charset="0"/>
              </a:rPr>
              <a:t>margin collapse </a:t>
            </a:r>
            <a:endParaRPr lang="en-US" b="1" i="1">
              <a:solidFill>
                <a:srgbClr val="FF0000"/>
              </a:solidFill>
              <a:latin typeface="Times New Roman" pitchFamily="18" charset="0"/>
              <a:cs typeface="Times New Roman" pitchFamily="18" charset="0"/>
            </a:endParaRPr>
          </a:p>
        </p:txBody>
      </p:sp>
      <p:pic>
        <p:nvPicPr>
          <p:cNvPr id="10243" name="Picture 10242">
            <a:extLst>
              <a:ext uri="{FF2B5EF4-FFF2-40B4-BE49-F238E27FC236}">
                <a16:creationId xmlns:a16="http://schemas.microsoft.com/office/drawing/2014/main" id="{4968974F-15EA-A600-4512-6866EEB11AAC}"/>
              </a:ext>
            </a:extLst>
          </p:cNvPr>
          <p:cNvPicPr>
            <a:picLocks noChangeAspect="1"/>
          </p:cNvPicPr>
          <p:nvPr/>
        </p:nvPicPr>
        <p:blipFill>
          <a:blip r:embed="rId5"/>
          <a:stretch>
            <a:fillRect/>
          </a:stretch>
        </p:blipFill>
        <p:spPr>
          <a:xfrm>
            <a:off x="1636628" y="2712194"/>
            <a:ext cx="3623573" cy="3820671"/>
          </a:xfrm>
          <a:prstGeom prst="rect">
            <a:avLst/>
          </a:prstGeom>
        </p:spPr>
      </p:pic>
      <p:pic>
        <p:nvPicPr>
          <p:cNvPr id="10244" name="Picture 10243">
            <a:extLst>
              <a:ext uri="{FF2B5EF4-FFF2-40B4-BE49-F238E27FC236}">
                <a16:creationId xmlns:a16="http://schemas.microsoft.com/office/drawing/2014/main" id="{1D8208A8-EC12-6C89-E63E-B9308EE30B1A}"/>
              </a:ext>
            </a:extLst>
          </p:cNvPr>
          <p:cNvPicPr>
            <a:picLocks noChangeAspect="1"/>
          </p:cNvPicPr>
          <p:nvPr/>
        </p:nvPicPr>
        <p:blipFill>
          <a:blip r:embed="rId6"/>
          <a:stretch>
            <a:fillRect/>
          </a:stretch>
        </p:blipFill>
        <p:spPr>
          <a:xfrm>
            <a:off x="5607977" y="2712194"/>
            <a:ext cx="1760223" cy="3896563"/>
          </a:xfrm>
          <a:prstGeom prst="rect">
            <a:avLst/>
          </a:prstGeom>
        </p:spPr>
      </p:pic>
      <p:sp>
        <p:nvSpPr>
          <p:cNvPr id="10245" name="Rectangle 10244">
            <a:extLst>
              <a:ext uri="{FF2B5EF4-FFF2-40B4-BE49-F238E27FC236}">
                <a16:creationId xmlns:a16="http://schemas.microsoft.com/office/drawing/2014/main" id="{68B511E8-0D73-42AA-7501-5D3DE78D081E}"/>
              </a:ext>
            </a:extLst>
          </p:cNvPr>
          <p:cNvSpPr/>
          <p:nvPr/>
        </p:nvSpPr>
        <p:spPr>
          <a:xfrm>
            <a:off x="6202135" y="4535970"/>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sp>
        <p:nvSpPr>
          <p:cNvPr id="10246" name="Arrow: Right 10245">
            <a:extLst>
              <a:ext uri="{FF2B5EF4-FFF2-40B4-BE49-F238E27FC236}">
                <a16:creationId xmlns:a16="http://schemas.microsoft.com/office/drawing/2014/main" id="{317089D5-5214-EA58-7171-26E885BCD55E}"/>
              </a:ext>
            </a:extLst>
          </p:cNvPr>
          <p:cNvSpPr/>
          <p:nvPr/>
        </p:nvSpPr>
        <p:spPr>
          <a:xfrm>
            <a:off x="8147406" y="4240448"/>
            <a:ext cx="657546" cy="544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48" name="Picture 10247">
            <a:extLst>
              <a:ext uri="{FF2B5EF4-FFF2-40B4-BE49-F238E27FC236}">
                <a16:creationId xmlns:a16="http://schemas.microsoft.com/office/drawing/2014/main" id="{0B8AAE04-0A94-0CC2-7198-3D762665F6BC}"/>
              </a:ext>
            </a:extLst>
          </p:cNvPr>
          <p:cNvPicPr>
            <a:picLocks noChangeAspect="1"/>
          </p:cNvPicPr>
          <p:nvPr/>
        </p:nvPicPr>
        <p:blipFill>
          <a:blip r:embed="rId7"/>
          <a:stretch>
            <a:fillRect/>
          </a:stretch>
        </p:blipFill>
        <p:spPr>
          <a:xfrm>
            <a:off x="9050366" y="2790044"/>
            <a:ext cx="1571624" cy="3818713"/>
          </a:xfrm>
          <a:prstGeom prst="rect">
            <a:avLst/>
          </a:prstGeom>
        </p:spPr>
      </p:pic>
      <p:sp>
        <p:nvSpPr>
          <p:cNvPr id="10249" name="Rectangle 10248">
            <a:extLst>
              <a:ext uri="{FF2B5EF4-FFF2-40B4-BE49-F238E27FC236}">
                <a16:creationId xmlns:a16="http://schemas.microsoft.com/office/drawing/2014/main" id="{D44D518A-E926-2002-2048-643E48327918}"/>
              </a:ext>
            </a:extLst>
          </p:cNvPr>
          <p:cNvSpPr/>
          <p:nvPr/>
        </p:nvSpPr>
        <p:spPr>
          <a:xfrm>
            <a:off x="10295499" y="4782381"/>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sp>
        <p:nvSpPr>
          <p:cNvPr id="10250" name="Rectangle 10249">
            <a:extLst>
              <a:ext uri="{FF2B5EF4-FFF2-40B4-BE49-F238E27FC236}">
                <a16:creationId xmlns:a16="http://schemas.microsoft.com/office/drawing/2014/main" id="{B2650B30-DC7B-A75C-1F4A-042B51B1CFA0}"/>
              </a:ext>
            </a:extLst>
          </p:cNvPr>
          <p:cNvSpPr/>
          <p:nvPr/>
        </p:nvSpPr>
        <p:spPr>
          <a:xfrm>
            <a:off x="10621990" y="4295362"/>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50px</a:t>
            </a:r>
          </a:p>
        </p:txBody>
      </p:sp>
      <p:sp>
        <p:nvSpPr>
          <p:cNvPr id="10251" name="Oval 10250">
            <a:extLst>
              <a:ext uri="{FF2B5EF4-FFF2-40B4-BE49-F238E27FC236}">
                <a16:creationId xmlns:a16="http://schemas.microsoft.com/office/drawing/2014/main" id="{79143286-3EDA-D7B9-4D3A-BB60AA227C0B}"/>
              </a:ext>
            </a:extLst>
          </p:cNvPr>
          <p:cNvSpPr/>
          <p:nvPr/>
        </p:nvSpPr>
        <p:spPr>
          <a:xfrm>
            <a:off x="358643" y="1844039"/>
            <a:ext cx="880041"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 1</a:t>
            </a:r>
            <a:endParaRPr lang="vi-VN" sz="1600" b="1"/>
          </a:p>
        </p:txBody>
      </p:sp>
      <p:grpSp>
        <p:nvGrpSpPr>
          <p:cNvPr id="3" name="Group 46">
            <a:extLst>
              <a:ext uri="{FF2B5EF4-FFF2-40B4-BE49-F238E27FC236}">
                <a16:creationId xmlns:a16="http://schemas.microsoft.com/office/drawing/2014/main" id="{2EEDCD55-AC1F-BE2E-FFDD-55C475B326A2}"/>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AA6C88F5-17C3-5A28-4EF0-48DACD07A9A8}"/>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ED2C18A2-642C-92E3-B8E3-19A78B071BB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0D96B84C-70CD-B2C5-0DB5-E13C01F133C0}"/>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C1559FC5-3DF9-29F1-BE9C-C13B7148CF5F}"/>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Tree>
    <p:extLst>
      <p:ext uri="{BB962C8B-B14F-4D97-AF65-F5344CB8AC3E}">
        <p14:creationId xmlns:p14="http://schemas.microsoft.com/office/powerpoint/2010/main" val="18994094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41FF93D-5722-8526-E14D-BB92501C9B51}"/>
              </a:ext>
            </a:extLst>
          </p:cNvPr>
          <p:cNvPicPr>
            <a:picLocks noChangeAspect="1"/>
          </p:cNvPicPr>
          <p:nvPr/>
        </p:nvPicPr>
        <p:blipFill>
          <a:blip r:embed="rId3"/>
          <a:stretch>
            <a:fillRect/>
          </a:stretch>
        </p:blipFill>
        <p:spPr>
          <a:xfrm>
            <a:off x="8480504" y="2838604"/>
            <a:ext cx="3240267" cy="4055845"/>
          </a:xfrm>
          <a:prstGeom prst="rect">
            <a:avLst/>
          </a:prstGeom>
        </p:spPr>
      </p:pic>
      <p:pic>
        <p:nvPicPr>
          <p:cNvPr id="21" name="Picture 20">
            <a:extLst>
              <a:ext uri="{FF2B5EF4-FFF2-40B4-BE49-F238E27FC236}">
                <a16:creationId xmlns:a16="http://schemas.microsoft.com/office/drawing/2014/main" id="{0DE95C9B-D026-96BF-8598-A9ECC9B182EB}"/>
              </a:ext>
            </a:extLst>
          </p:cNvPr>
          <p:cNvPicPr>
            <a:picLocks noChangeAspect="1"/>
          </p:cNvPicPr>
          <p:nvPr/>
        </p:nvPicPr>
        <p:blipFill>
          <a:blip r:embed="rId4"/>
          <a:stretch>
            <a:fillRect/>
          </a:stretch>
        </p:blipFill>
        <p:spPr>
          <a:xfrm>
            <a:off x="1622632" y="3747332"/>
            <a:ext cx="3308712" cy="261745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5"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6"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vi-VN" b="1" i="1">
                <a:solidFill>
                  <a:srgbClr val="0000CC"/>
                </a:solidFill>
                <a:latin typeface="Times New Roman" pitchFamily="18" charset="0"/>
                <a:cs typeface="Times New Roman" pitchFamily="18" charset="0"/>
              </a:rPr>
              <a:t>CSS Margin Collapse</a:t>
            </a:r>
            <a:r>
              <a:rPr lang="en-US" b="1" i="1">
                <a:solidFill>
                  <a:srgbClr val="0000CC"/>
                </a:solidFill>
                <a:latin typeface="Times New Roman" pitchFamily="18" charset="0"/>
                <a:cs typeface="Times New Roman" pitchFamily="18" charset="0"/>
              </a:rPr>
              <a:t> </a:t>
            </a:r>
            <a:endParaRPr lang="vi-VN" b="1" i="1">
              <a:solidFill>
                <a:srgbClr val="0000CC"/>
              </a:solidFill>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A39A06A8-2F20-5BFF-CB60-D9E59842C7E7}"/>
              </a:ext>
            </a:extLst>
          </p:cNvPr>
          <p:cNvSpPr/>
          <p:nvPr/>
        </p:nvSpPr>
        <p:spPr>
          <a:xfrm>
            <a:off x="1459095" y="1837954"/>
            <a:ext cx="9924818" cy="369332"/>
          </a:xfrm>
          <a:prstGeom prst="rect">
            <a:avLst/>
          </a:prstGeom>
        </p:spPr>
        <p:txBody>
          <a:bodyPr wrap="square">
            <a:spAutoFit/>
          </a:bodyPr>
          <a:lstStyle/>
          <a:p>
            <a:pPr marL="285750" indent="-285750">
              <a:buFont typeface="Wingdings" panose="05000000000000000000" pitchFamily="2" charset="2"/>
              <a:buChar char="à"/>
            </a:pPr>
            <a:r>
              <a:rPr lang="en-US" b="1" i="1">
                <a:latin typeface="Times New Roman" pitchFamily="18" charset="0"/>
                <a:cs typeface="Times New Roman" pitchFamily="18" charset="0"/>
              </a:rPr>
              <a:t>TH2 : </a:t>
            </a:r>
            <a:r>
              <a:rPr lang="vi-VN" b="1" i="1">
                <a:latin typeface="Times New Roman" pitchFamily="18" charset="0"/>
                <a:cs typeface="Times New Roman" pitchFamily="18" charset="0"/>
              </a:rPr>
              <a:t>xảy ra </a:t>
            </a:r>
            <a:r>
              <a:rPr lang="en-US" b="1" i="1">
                <a:latin typeface="Times New Roman" pitchFamily="18" charset="0"/>
                <a:cs typeface="Times New Roman" pitchFamily="18" charset="0"/>
              </a:rPr>
              <a:t>với  phần tử có quan hệ cha con</a:t>
            </a:r>
          </a:p>
        </p:txBody>
      </p:sp>
      <p:sp>
        <p:nvSpPr>
          <p:cNvPr id="25" name="Oval 24">
            <a:extLst>
              <a:ext uri="{FF2B5EF4-FFF2-40B4-BE49-F238E27FC236}">
                <a16:creationId xmlns:a16="http://schemas.microsoft.com/office/drawing/2014/main" id="{F9C00275-A385-62A0-3682-D7E8A0AD95B6}"/>
              </a:ext>
            </a:extLst>
          </p:cNvPr>
          <p:cNvSpPr/>
          <p:nvPr/>
        </p:nvSpPr>
        <p:spPr>
          <a:xfrm>
            <a:off x="538882" y="1825946"/>
            <a:ext cx="880041"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 2</a:t>
            </a:r>
            <a:endParaRPr lang="vi-VN" sz="1600" b="1"/>
          </a:p>
        </p:txBody>
      </p:sp>
      <p:sp>
        <p:nvSpPr>
          <p:cNvPr id="10241" name="Rectangle 10240">
            <a:extLst>
              <a:ext uri="{FF2B5EF4-FFF2-40B4-BE49-F238E27FC236}">
                <a16:creationId xmlns:a16="http://schemas.microsoft.com/office/drawing/2014/main" id="{44C8B385-0910-E37E-D2C1-70C999084595}"/>
              </a:ext>
            </a:extLst>
          </p:cNvPr>
          <p:cNvSpPr/>
          <p:nvPr/>
        </p:nvSpPr>
        <p:spPr>
          <a:xfrm>
            <a:off x="6292756" y="2081770"/>
            <a:ext cx="5547551" cy="923330"/>
          </a:xfrm>
          <a:prstGeom prst="rect">
            <a:avLst/>
          </a:prstGeom>
        </p:spPr>
        <p:txBody>
          <a:bodyPr wrap="square">
            <a:spAutoFit/>
          </a:bodyPr>
          <a:lstStyle/>
          <a:p>
            <a:pPr marL="285750" indent="-285750">
              <a:buFont typeface="Wingdings" panose="05000000000000000000" pitchFamily="2" charset="2"/>
              <a:buChar char="à"/>
            </a:pPr>
            <a:r>
              <a:rPr lang="en-US" b="1" i="1">
                <a:solidFill>
                  <a:srgbClr val="FF0000"/>
                </a:solidFill>
                <a:highlight>
                  <a:srgbClr val="FFFF00"/>
                </a:highlight>
                <a:latin typeface="Times New Roman" pitchFamily="18" charset="0"/>
                <a:cs typeface="Times New Roman" pitchFamily="18" charset="0"/>
              </a:rPr>
              <a:t>Khi set margin </a:t>
            </a:r>
            <a:r>
              <a:rPr lang="en-US" b="1" i="1">
                <a:solidFill>
                  <a:srgbClr val="0000CC"/>
                </a:solidFill>
                <a:highlight>
                  <a:srgbClr val="FFFF00"/>
                </a:highlight>
                <a:latin typeface="Times New Roman" pitchFamily="18" charset="0"/>
                <a:cs typeface="Times New Roman" pitchFamily="18" charset="0"/>
              </a:rPr>
              <a:t>cùng chiều </a:t>
            </a:r>
            <a:r>
              <a:rPr lang="en-US" b="1" i="1">
                <a:solidFill>
                  <a:srgbClr val="FF0000"/>
                </a:solidFill>
                <a:highlight>
                  <a:srgbClr val="FFFF00"/>
                </a:highlight>
                <a:latin typeface="Times New Roman" pitchFamily="18" charset="0"/>
                <a:cs typeface="Times New Roman" pitchFamily="18" charset="0"/>
              </a:rPr>
              <a:t>cho thẻ cha và thẻ con. </a:t>
            </a:r>
            <a:r>
              <a:rPr lang="en-US" b="1" i="1">
                <a:latin typeface="Times New Roman" pitchFamily="18" charset="0"/>
                <a:cs typeface="Times New Roman" pitchFamily="18" charset="0"/>
              </a:rPr>
              <a:t>thì sẽ bị collapse( kết hợp). </a:t>
            </a:r>
            <a:r>
              <a:rPr lang="en-US" b="1" i="1">
                <a:solidFill>
                  <a:srgbClr val="FF0000"/>
                </a:solidFill>
                <a:highlight>
                  <a:srgbClr val="FFFF00"/>
                </a:highlight>
                <a:latin typeface="Times New Roman" pitchFamily="18" charset="0"/>
                <a:cs typeface="Times New Roman" pitchFamily="18" charset="0"/>
              </a:rPr>
              <a:t>Kích thước nào lớn hơn thì quyết định</a:t>
            </a:r>
          </a:p>
        </p:txBody>
      </p:sp>
      <p:sp>
        <p:nvSpPr>
          <p:cNvPr id="24" name="Rectangle 23">
            <a:extLst>
              <a:ext uri="{FF2B5EF4-FFF2-40B4-BE49-F238E27FC236}">
                <a16:creationId xmlns:a16="http://schemas.microsoft.com/office/drawing/2014/main" id="{BB5AFEE7-BFF7-4B8D-D8A1-A2D8E02610E6}"/>
              </a:ext>
            </a:extLst>
          </p:cNvPr>
          <p:cNvSpPr/>
          <p:nvPr/>
        </p:nvSpPr>
        <p:spPr>
          <a:xfrm>
            <a:off x="10569368" y="3561972"/>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sp>
        <p:nvSpPr>
          <p:cNvPr id="29" name="Rectangle 28">
            <a:extLst>
              <a:ext uri="{FF2B5EF4-FFF2-40B4-BE49-F238E27FC236}">
                <a16:creationId xmlns:a16="http://schemas.microsoft.com/office/drawing/2014/main" id="{668FB3A5-23F6-7ED6-9334-974B263F6AAF}"/>
              </a:ext>
            </a:extLst>
          </p:cNvPr>
          <p:cNvSpPr/>
          <p:nvPr/>
        </p:nvSpPr>
        <p:spPr>
          <a:xfrm>
            <a:off x="5304890" y="4988252"/>
            <a:ext cx="1582220" cy="80457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Chỉ margin khối con nhưng khối cha bị kéo theo </a:t>
            </a:r>
          </a:p>
        </p:txBody>
      </p:sp>
      <p:cxnSp>
        <p:nvCxnSpPr>
          <p:cNvPr id="10243" name="Straight Arrow Connector 10242">
            <a:extLst>
              <a:ext uri="{FF2B5EF4-FFF2-40B4-BE49-F238E27FC236}">
                <a16:creationId xmlns:a16="http://schemas.microsoft.com/office/drawing/2014/main" id="{3EE5224A-C8E0-7E1F-EEF0-6D00AE6FEDA7}"/>
              </a:ext>
            </a:extLst>
          </p:cNvPr>
          <p:cNvCxnSpPr>
            <a:cxnSpLocks/>
            <a:stCxn id="29" idx="3"/>
          </p:cNvCxnSpPr>
          <p:nvPr/>
        </p:nvCxnSpPr>
        <p:spPr>
          <a:xfrm flipV="1">
            <a:off x="6887110" y="3955983"/>
            <a:ext cx="1593394" cy="1434558"/>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0244" name="Straight Arrow Connector 10243">
            <a:extLst>
              <a:ext uri="{FF2B5EF4-FFF2-40B4-BE49-F238E27FC236}">
                <a16:creationId xmlns:a16="http://schemas.microsoft.com/office/drawing/2014/main" id="{47B9CACB-325D-5ACC-D83A-B895FC875BCA}"/>
              </a:ext>
            </a:extLst>
          </p:cNvPr>
          <p:cNvCxnSpPr>
            <a:cxnSpLocks/>
            <a:stCxn id="29" idx="1"/>
          </p:cNvCxnSpPr>
          <p:nvPr/>
        </p:nvCxnSpPr>
        <p:spPr>
          <a:xfrm flipH="1">
            <a:off x="3855839" y="5390541"/>
            <a:ext cx="1449051" cy="583570"/>
          </a:xfrm>
          <a:prstGeom prst="straightConnector1">
            <a:avLst/>
          </a:prstGeom>
          <a:ln w="19050">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46">
            <a:extLst>
              <a:ext uri="{FF2B5EF4-FFF2-40B4-BE49-F238E27FC236}">
                <a16:creationId xmlns:a16="http://schemas.microsoft.com/office/drawing/2014/main" id="{59E96919-0F54-D7BF-B2D3-564986C25FEE}"/>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9B83068B-CDA3-87FA-7388-6296AE6C92A8}"/>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8F9B7EC2-E129-BD3B-8BBE-825842174C7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0430B007-F168-59AF-FBB9-B59C147C5189}"/>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3429C8DB-5AEF-1172-1B7D-B0EDE725A04D}"/>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18" name="Picture 17">
            <a:extLst>
              <a:ext uri="{FF2B5EF4-FFF2-40B4-BE49-F238E27FC236}">
                <a16:creationId xmlns:a16="http://schemas.microsoft.com/office/drawing/2014/main" id="{95A0E179-8BCF-1F8F-54CB-27A70D15A8AC}"/>
              </a:ext>
            </a:extLst>
          </p:cNvPr>
          <p:cNvPicPr>
            <a:picLocks noChangeAspect="1"/>
          </p:cNvPicPr>
          <p:nvPr/>
        </p:nvPicPr>
        <p:blipFill>
          <a:blip r:embed="rId7"/>
          <a:stretch>
            <a:fillRect/>
          </a:stretch>
        </p:blipFill>
        <p:spPr>
          <a:xfrm>
            <a:off x="1622632" y="2310161"/>
            <a:ext cx="4466414" cy="1162606"/>
          </a:xfrm>
          <a:prstGeom prst="rect">
            <a:avLst/>
          </a:prstGeom>
        </p:spPr>
      </p:pic>
      <p:cxnSp>
        <p:nvCxnSpPr>
          <p:cNvPr id="31" name="Straight Arrow Connector 30">
            <a:extLst>
              <a:ext uri="{FF2B5EF4-FFF2-40B4-BE49-F238E27FC236}">
                <a16:creationId xmlns:a16="http://schemas.microsoft.com/office/drawing/2014/main" id="{C60E45B5-D3CA-CAAD-EB2D-512A7715B19B}"/>
              </a:ext>
            </a:extLst>
          </p:cNvPr>
          <p:cNvCxnSpPr/>
          <p:nvPr/>
        </p:nvCxnSpPr>
        <p:spPr>
          <a:xfrm>
            <a:off x="10501162" y="3330341"/>
            <a:ext cx="0" cy="71227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847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Khắc phục margin collapse </a:t>
            </a:r>
            <a:endParaRPr lang="vi-VN" b="1" i="1">
              <a:solidFill>
                <a:srgbClr val="0000CC"/>
              </a:solidFill>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25" name="Oval 24">
            <a:extLst>
              <a:ext uri="{FF2B5EF4-FFF2-40B4-BE49-F238E27FC236}">
                <a16:creationId xmlns:a16="http://schemas.microsoft.com/office/drawing/2014/main" id="{F9C00275-A385-62A0-3682-D7E8A0AD95B6}"/>
              </a:ext>
            </a:extLst>
          </p:cNvPr>
          <p:cNvSpPr/>
          <p:nvPr/>
        </p:nvSpPr>
        <p:spPr>
          <a:xfrm>
            <a:off x="538882" y="1825946"/>
            <a:ext cx="880041"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TH 2</a:t>
            </a:r>
            <a:endParaRPr lang="vi-VN" sz="1600" b="1"/>
          </a:p>
        </p:txBody>
      </p:sp>
      <p:sp>
        <p:nvSpPr>
          <p:cNvPr id="22" name="Arrow: Right 21">
            <a:extLst>
              <a:ext uri="{FF2B5EF4-FFF2-40B4-BE49-F238E27FC236}">
                <a16:creationId xmlns:a16="http://schemas.microsoft.com/office/drawing/2014/main" id="{D0DA6826-0EE6-4A6F-B52F-F0D5A4676AED}"/>
              </a:ext>
            </a:extLst>
          </p:cNvPr>
          <p:cNvSpPr/>
          <p:nvPr/>
        </p:nvSpPr>
        <p:spPr>
          <a:xfrm>
            <a:off x="8414026" y="3965076"/>
            <a:ext cx="657546" cy="544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id="{5601CA1B-2815-6028-E264-F3D1516D8190}"/>
              </a:ext>
            </a:extLst>
          </p:cNvPr>
          <p:cNvSpPr/>
          <p:nvPr/>
        </p:nvSpPr>
        <p:spPr>
          <a:xfrm>
            <a:off x="9413955" y="5855641"/>
            <a:ext cx="2593141" cy="43745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.box_child cách box cha nó 70px </a:t>
            </a:r>
          </a:p>
        </p:txBody>
      </p:sp>
      <p:grpSp>
        <p:nvGrpSpPr>
          <p:cNvPr id="3" name="Group 46">
            <a:extLst>
              <a:ext uri="{FF2B5EF4-FFF2-40B4-BE49-F238E27FC236}">
                <a16:creationId xmlns:a16="http://schemas.microsoft.com/office/drawing/2014/main" id="{7991BB2A-B7F1-3AFA-F978-B3FE28789ABC}"/>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7D07479A-A0DB-BB52-EF7C-DCD1DB89D019}"/>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CA5A650D-4103-E442-7227-8C7881AF813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D819888F-A1E2-44AC-B24C-A52660325EEB}"/>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6BD97903-F20D-BC1A-2EDC-0EEB44F89566}"/>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5" name="Picture 4">
            <a:extLst>
              <a:ext uri="{FF2B5EF4-FFF2-40B4-BE49-F238E27FC236}">
                <a16:creationId xmlns:a16="http://schemas.microsoft.com/office/drawing/2014/main" id="{2CA63060-4005-DBA0-AC93-E00FC31BCFD6}"/>
              </a:ext>
            </a:extLst>
          </p:cNvPr>
          <p:cNvPicPr>
            <a:picLocks noChangeAspect="1"/>
          </p:cNvPicPr>
          <p:nvPr/>
        </p:nvPicPr>
        <p:blipFill>
          <a:blip r:embed="rId5"/>
          <a:stretch>
            <a:fillRect/>
          </a:stretch>
        </p:blipFill>
        <p:spPr>
          <a:xfrm>
            <a:off x="1364188" y="2573554"/>
            <a:ext cx="3466430" cy="3243815"/>
          </a:xfrm>
          <a:prstGeom prst="rect">
            <a:avLst/>
          </a:prstGeom>
        </p:spPr>
      </p:pic>
      <p:pic>
        <p:nvPicPr>
          <p:cNvPr id="16" name="Picture 15">
            <a:extLst>
              <a:ext uri="{FF2B5EF4-FFF2-40B4-BE49-F238E27FC236}">
                <a16:creationId xmlns:a16="http://schemas.microsoft.com/office/drawing/2014/main" id="{BE25C5BE-230F-AFCF-FB62-6DE405F926B6}"/>
              </a:ext>
            </a:extLst>
          </p:cNvPr>
          <p:cNvPicPr>
            <a:picLocks noChangeAspect="1"/>
          </p:cNvPicPr>
          <p:nvPr/>
        </p:nvPicPr>
        <p:blipFill>
          <a:blip r:embed="rId6"/>
          <a:stretch>
            <a:fillRect/>
          </a:stretch>
        </p:blipFill>
        <p:spPr>
          <a:xfrm>
            <a:off x="5031910" y="2573554"/>
            <a:ext cx="3240267" cy="4055845"/>
          </a:xfrm>
          <a:prstGeom prst="rect">
            <a:avLst/>
          </a:prstGeom>
        </p:spPr>
      </p:pic>
      <p:sp>
        <p:nvSpPr>
          <p:cNvPr id="20" name="Rectangle 19">
            <a:extLst>
              <a:ext uri="{FF2B5EF4-FFF2-40B4-BE49-F238E27FC236}">
                <a16:creationId xmlns:a16="http://schemas.microsoft.com/office/drawing/2014/main" id="{1E8B1AB2-3180-A5B4-34CB-C9608101FC0D}"/>
              </a:ext>
            </a:extLst>
          </p:cNvPr>
          <p:cNvSpPr/>
          <p:nvPr/>
        </p:nvSpPr>
        <p:spPr>
          <a:xfrm>
            <a:off x="7120774" y="3296922"/>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cxnSp>
        <p:nvCxnSpPr>
          <p:cNvPr id="23" name="Straight Arrow Connector 22">
            <a:extLst>
              <a:ext uri="{FF2B5EF4-FFF2-40B4-BE49-F238E27FC236}">
                <a16:creationId xmlns:a16="http://schemas.microsoft.com/office/drawing/2014/main" id="{A7B4DB3C-33F2-027C-DD73-A4F0D3DDF395}"/>
              </a:ext>
            </a:extLst>
          </p:cNvPr>
          <p:cNvCxnSpPr/>
          <p:nvPr/>
        </p:nvCxnSpPr>
        <p:spPr>
          <a:xfrm>
            <a:off x="7052568" y="3065291"/>
            <a:ext cx="0" cy="71227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DDF9270F-ADEE-2D7F-9F9C-34E75467368B}"/>
              </a:ext>
            </a:extLst>
          </p:cNvPr>
          <p:cNvPicPr>
            <a:picLocks noChangeAspect="1"/>
          </p:cNvPicPr>
          <p:nvPr/>
        </p:nvPicPr>
        <p:blipFill>
          <a:blip r:embed="rId7"/>
          <a:stretch>
            <a:fillRect/>
          </a:stretch>
        </p:blipFill>
        <p:spPr>
          <a:xfrm>
            <a:off x="9071572" y="2520914"/>
            <a:ext cx="3120428" cy="2869627"/>
          </a:xfrm>
          <a:prstGeom prst="rect">
            <a:avLst/>
          </a:prstGeom>
        </p:spPr>
      </p:pic>
      <p:sp>
        <p:nvSpPr>
          <p:cNvPr id="30" name="Rectangle 29">
            <a:extLst>
              <a:ext uri="{FF2B5EF4-FFF2-40B4-BE49-F238E27FC236}">
                <a16:creationId xmlns:a16="http://schemas.microsoft.com/office/drawing/2014/main" id="{E4F5566C-7D67-B807-5352-E548614F4B5C}"/>
              </a:ext>
            </a:extLst>
          </p:cNvPr>
          <p:cNvSpPr/>
          <p:nvPr/>
        </p:nvSpPr>
        <p:spPr>
          <a:xfrm>
            <a:off x="10424572" y="3421426"/>
            <a:ext cx="571905"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70px</a:t>
            </a:r>
          </a:p>
        </p:txBody>
      </p:sp>
    </p:spTree>
    <p:extLst>
      <p:ext uri="{BB962C8B-B14F-4D97-AF65-F5344CB8AC3E}">
        <p14:creationId xmlns:p14="http://schemas.microsoft.com/office/powerpoint/2010/main" val="26782311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3155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normAutofit/>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1" name="Rectangle 20">
            <a:extLst>
              <a:ext uri="{FF2B5EF4-FFF2-40B4-BE49-F238E27FC236}">
                <a16:creationId xmlns:a16="http://schemas.microsoft.com/office/drawing/2014/main" id="{2D4D8B56-5DF5-3E8A-3A59-83108E812D62}"/>
              </a:ext>
            </a:extLst>
          </p:cNvPr>
          <p:cNvSpPr/>
          <p:nvPr/>
        </p:nvSpPr>
        <p:spPr>
          <a:xfrm>
            <a:off x="1147494" y="1468500"/>
            <a:ext cx="9362969" cy="1477328"/>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Outline: </a:t>
            </a:r>
            <a:r>
              <a:rPr lang="en-US" b="1" i="1">
                <a:latin typeface="Times New Roman" pitchFamily="18" charset="0"/>
                <a:cs typeface="Times New Roman" pitchFamily="18" charset="0"/>
              </a:rPr>
              <a:t>Là đường viền bao quanh mép ngoài cùng của đối tượng</a:t>
            </a:r>
            <a:endParaRPr lang="en-US" b="1" i="1">
              <a:solidFill>
                <a:srgbClr val="0000CC"/>
              </a:solidFill>
              <a:latin typeface="Times New Roman" pitchFamily="18" charset="0"/>
              <a:cs typeface="Times New Roman" pitchFamily="18" charset="0"/>
            </a:endParaRPr>
          </a:p>
          <a:p>
            <a:pPr marL="742950" lvl="1" indent="-285750">
              <a:buFont typeface="Wingdings" panose="05000000000000000000" pitchFamily="2" charset="2"/>
              <a:buChar char="ü"/>
            </a:pPr>
            <a:r>
              <a:rPr lang="en-US" b="1" i="1">
                <a:latin typeface="Times New Roman" pitchFamily="18" charset="0"/>
                <a:cs typeface="Times New Roman" pitchFamily="18" charset="0"/>
              </a:rPr>
              <a:t>Không làm tăng thêm kích thước phần tử  </a:t>
            </a:r>
          </a:p>
          <a:p>
            <a:pPr marL="742950" lvl="1" indent="-285750">
              <a:buFont typeface="Wingdings" panose="05000000000000000000" pitchFamily="2" charset="2"/>
              <a:buChar char="ü"/>
            </a:pPr>
            <a:r>
              <a:rPr lang="en-US" b="1" i="1">
                <a:latin typeface="Times New Roman" pitchFamily="18" charset="0"/>
                <a:cs typeface="Times New Roman" pitchFamily="18" charset="0"/>
              </a:rPr>
              <a:t>Đơn giản nó chỉ là 1 vùng bao bên ngoài, chiếm cả vào phần margin </a:t>
            </a:r>
          </a:p>
          <a:p>
            <a:r>
              <a:rPr lang="en-US" b="1" i="1">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a:p>
            <a:pPr marL="285750" indent="-285750">
              <a:buFont typeface="Wingdings" panose="05000000000000000000" pitchFamily="2" charset="2"/>
              <a:buChar char="q"/>
            </a:pPr>
            <a:endParaRPr lang="en-US"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219428FF-B3CE-BB7A-C09A-B6D9CBF0F914}"/>
              </a:ext>
            </a:extLst>
          </p:cNvPr>
          <p:cNvPicPr>
            <a:picLocks noChangeAspect="1"/>
          </p:cNvPicPr>
          <p:nvPr/>
        </p:nvPicPr>
        <p:blipFill>
          <a:blip r:embed="rId5"/>
          <a:stretch>
            <a:fillRect/>
          </a:stretch>
        </p:blipFill>
        <p:spPr>
          <a:xfrm>
            <a:off x="8878751" y="2188494"/>
            <a:ext cx="2165755" cy="2182675"/>
          </a:xfrm>
          <a:prstGeom prst="rect">
            <a:avLst/>
          </a:prstGeom>
        </p:spPr>
      </p:pic>
      <p:pic>
        <p:nvPicPr>
          <p:cNvPr id="15" name="Picture 14">
            <a:extLst>
              <a:ext uri="{FF2B5EF4-FFF2-40B4-BE49-F238E27FC236}">
                <a16:creationId xmlns:a16="http://schemas.microsoft.com/office/drawing/2014/main" id="{75BFE6D2-EC10-228D-4A3C-940275507D12}"/>
              </a:ext>
            </a:extLst>
          </p:cNvPr>
          <p:cNvPicPr>
            <a:picLocks noChangeAspect="1"/>
          </p:cNvPicPr>
          <p:nvPr/>
        </p:nvPicPr>
        <p:blipFill>
          <a:blip r:embed="rId6"/>
          <a:stretch>
            <a:fillRect/>
          </a:stretch>
        </p:blipFill>
        <p:spPr>
          <a:xfrm>
            <a:off x="6152424" y="2656669"/>
            <a:ext cx="2276475" cy="1714500"/>
          </a:xfrm>
          <a:prstGeom prst="rect">
            <a:avLst/>
          </a:prstGeom>
        </p:spPr>
      </p:pic>
      <p:pic>
        <p:nvPicPr>
          <p:cNvPr id="20" name="Picture 19">
            <a:extLst>
              <a:ext uri="{FF2B5EF4-FFF2-40B4-BE49-F238E27FC236}">
                <a16:creationId xmlns:a16="http://schemas.microsoft.com/office/drawing/2014/main" id="{8D4B6EC3-4623-74D0-71C3-04520AC42D45}"/>
              </a:ext>
            </a:extLst>
          </p:cNvPr>
          <p:cNvPicPr>
            <a:picLocks noChangeAspect="1"/>
          </p:cNvPicPr>
          <p:nvPr/>
        </p:nvPicPr>
        <p:blipFill>
          <a:blip r:embed="rId7"/>
          <a:stretch>
            <a:fillRect/>
          </a:stretch>
        </p:blipFill>
        <p:spPr>
          <a:xfrm>
            <a:off x="1754374" y="2412666"/>
            <a:ext cx="3486150" cy="295275"/>
          </a:xfrm>
          <a:prstGeom prst="rect">
            <a:avLst/>
          </a:prstGeom>
        </p:spPr>
      </p:pic>
      <p:pic>
        <p:nvPicPr>
          <p:cNvPr id="24" name="Picture 23">
            <a:extLst>
              <a:ext uri="{FF2B5EF4-FFF2-40B4-BE49-F238E27FC236}">
                <a16:creationId xmlns:a16="http://schemas.microsoft.com/office/drawing/2014/main" id="{5EA9C8DE-1853-16AD-EB62-07FCC0365680}"/>
              </a:ext>
            </a:extLst>
          </p:cNvPr>
          <p:cNvPicPr>
            <a:picLocks noChangeAspect="1"/>
          </p:cNvPicPr>
          <p:nvPr/>
        </p:nvPicPr>
        <p:blipFill>
          <a:blip r:embed="rId8"/>
          <a:stretch>
            <a:fillRect/>
          </a:stretch>
        </p:blipFill>
        <p:spPr>
          <a:xfrm>
            <a:off x="1758090" y="2847169"/>
            <a:ext cx="3143250" cy="1524000"/>
          </a:xfrm>
          <a:prstGeom prst="rect">
            <a:avLst/>
          </a:prstGeom>
        </p:spPr>
      </p:pic>
      <p:sp>
        <p:nvSpPr>
          <p:cNvPr id="25" name="Rectangle 24">
            <a:extLst>
              <a:ext uri="{FF2B5EF4-FFF2-40B4-BE49-F238E27FC236}">
                <a16:creationId xmlns:a16="http://schemas.microsoft.com/office/drawing/2014/main" id="{389FA08F-E889-9D56-4C44-65D562EEA03D}"/>
              </a:ext>
            </a:extLst>
          </p:cNvPr>
          <p:cNvSpPr/>
          <p:nvPr/>
        </p:nvSpPr>
        <p:spPr>
          <a:xfrm>
            <a:off x="1756138" y="4423092"/>
            <a:ext cx="5135522" cy="41947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Không áp dụng được vẽ theo nhiều chiều như bodder</a:t>
            </a:r>
          </a:p>
        </p:txBody>
      </p:sp>
      <p:pic>
        <p:nvPicPr>
          <p:cNvPr id="26" name="Picture 25">
            <a:extLst>
              <a:ext uri="{FF2B5EF4-FFF2-40B4-BE49-F238E27FC236}">
                <a16:creationId xmlns:a16="http://schemas.microsoft.com/office/drawing/2014/main" id="{AA7B4767-3FD9-4464-DEF6-0C831ED3BB98}"/>
              </a:ext>
            </a:extLst>
          </p:cNvPr>
          <p:cNvPicPr>
            <a:picLocks noChangeAspect="1"/>
          </p:cNvPicPr>
          <p:nvPr/>
        </p:nvPicPr>
        <p:blipFill>
          <a:blip r:embed="rId9"/>
          <a:stretch>
            <a:fillRect/>
          </a:stretch>
        </p:blipFill>
        <p:spPr>
          <a:xfrm>
            <a:off x="1754374" y="5099611"/>
            <a:ext cx="5095875" cy="933450"/>
          </a:xfrm>
          <a:prstGeom prst="rect">
            <a:avLst/>
          </a:prstGeom>
        </p:spPr>
      </p:pic>
      <p:pic>
        <p:nvPicPr>
          <p:cNvPr id="30" name="Picture 29">
            <a:extLst>
              <a:ext uri="{FF2B5EF4-FFF2-40B4-BE49-F238E27FC236}">
                <a16:creationId xmlns:a16="http://schemas.microsoft.com/office/drawing/2014/main" id="{804C7F2D-CF5E-7DF8-D410-C79C2F3F353C}"/>
              </a:ext>
            </a:extLst>
          </p:cNvPr>
          <p:cNvPicPr>
            <a:picLocks noChangeAspect="1"/>
          </p:cNvPicPr>
          <p:nvPr/>
        </p:nvPicPr>
        <p:blipFill>
          <a:blip r:embed="rId10"/>
          <a:stretch>
            <a:fillRect/>
          </a:stretch>
        </p:blipFill>
        <p:spPr>
          <a:xfrm>
            <a:off x="7016798" y="5053191"/>
            <a:ext cx="1038141" cy="998282"/>
          </a:xfrm>
          <a:prstGeom prst="rect">
            <a:avLst/>
          </a:prstGeom>
        </p:spPr>
      </p:pic>
      <p:cxnSp>
        <p:nvCxnSpPr>
          <p:cNvPr id="10304" name="Straight Connector 10303">
            <a:extLst>
              <a:ext uri="{FF2B5EF4-FFF2-40B4-BE49-F238E27FC236}">
                <a16:creationId xmlns:a16="http://schemas.microsoft.com/office/drawing/2014/main" id="{513BD0A9-A577-C138-B55B-D94ABD72083F}"/>
              </a:ext>
            </a:extLst>
          </p:cNvPr>
          <p:cNvCxnSpPr>
            <a:cxnSpLocks/>
          </p:cNvCxnSpPr>
          <p:nvPr/>
        </p:nvCxnSpPr>
        <p:spPr>
          <a:xfrm>
            <a:off x="1754374" y="5142521"/>
            <a:ext cx="5135522" cy="8905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06" name="Straight Connector 10305">
            <a:extLst>
              <a:ext uri="{FF2B5EF4-FFF2-40B4-BE49-F238E27FC236}">
                <a16:creationId xmlns:a16="http://schemas.microsoft.com/office/drawing/2014/main" id="{14DDC9FF-0DF4-9713-DAA8-F9D5E21FC493}"/>
              </a:ext>
            </a:extLst>
          </p:cNvPr>
          <p:cNvCxnSpPr>
            <a:cxnSpLocks/>
          </p:cNvCxnSpPr>
          <p:nvPr/>
        </p:nvCxnSpPr>
        <p:spPr>
          <a:xfrm flipH="1">
            <a:off x="1754374" y="5142521"/>
            <a:ext cx="5095875" cy="8751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0313" name="Picture 10312">
            <a:extLst>
              <a:ext uri="{FF2B5EF4-FFF2-40B4-BE49-F238E27FC236}">
                <a16:creationId xmlns:a16="http://schemas.microsoft.com/office/drawing/2014/main" id="{353E8F09-7E1E-4BC9-DEB6-2F5E1DC0D046}"/>
              </a:ext>
            </a:extLst>
          </p:cNvPr>
          <p:cNvPicPr>
            <a:picLocks noChangeAspect="1"/>
          </p:cNvPicPr>
          <p:nvPr/>
        </p:nvPicPr>
        <p:blipFill>
          <a:blip r:embed="rId11"/>
          <a:stretch>
            <a:fillRect/>
          </a:stretch>
        </p:blipFill>
        <p:spPr>
          <a:xfrm>
            <a:off x="1754374" y="6201102"/>
            <a:ext cx="2333625" cy="323850"/>
          </a:xfrm>
          <a:prstGeom prst="rect">
            <a:avLst/>
          </a:prstGeom>
        </p:spPr>
      </p:pic>
      <p:sp>
        <p:nvSpPr>
          <p:cNvPr id="10316" name="Rectangle 10315">
            <a:extLst>
              <a:ext uri="{FF2B5EF4-FFF2-40B4-BE49-F238E27FC236}">
                <a16:creationId xmlns:a16="http://schemas.microsoft.com/office/drawing/2014/main" id="{112B6303-BA21-310E-0D99-65F2219F4738}"/>
              </a:ext>
            </a:extLst>
          </p:cNvPr>
          <p:cNvSpPr/>
          <p:nvPr/>
        </p:nvSpPr>
        <p:spPr>
          <a:xfrm>
            <a:off x="4355055" y="6230559"/>
            <a:ext cx="4213592" cy="41947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Có thêm thuộc tính </a:t>
            </a:r>
            <a:r>
              <a:rPr lang="vi-VN" sz="1600" b="0">
                <a:solidFill>
                  <a:srgbClr val="E424B2"/>
                </a:solidFill>
                <a:effectLst/>
                <a:latin typeface="Consolas" panose="020B0609020204030204" pitchFamily="49" charset="0"/>
              </a:rPr>
              <a:t>outline-offset</a:t>
            </a:r>
            <a:r>
              <a:rPr lang="en-US" sz="1600">
                <a:solidFill>
                  <a:srgbClr val="E424B2"/>
                </a:solidFill>
                <a:latin typeface="Consolas" panose="020B0609020204030204" pitchFamily="49" charset="0"/>
              </a:rPr>
              <a:t> </a:t>
            </a:r>
            <a:r>
              <a:rPr lang="en-US" sz="1600" b="1">
                <a:solidFill>
                  <a:srgbClr val="E424B2"/>
                </a:solidFill>
              </a:rPr>
              <a:t> </a:t>
            </a:r>
          </a:p>
        </p:txBody>
      </p:sp>
      <p:pic>
        <p:nvPicPr>
          <p:cNvPr id="10318" name="Picture 10317">
            <a:extLst>
              <a:ext uri="{FF2B5EF4-FFF2-40B4-BE49-F238E27FC236}">
                <a16:creationId xmlns:a16="http://schemas.microsoft.com/office/drawing/2014/main" id="{B7D7F430-636B-0158-6499-D766715C5523}"/>
              </a:ext>
            </a:extLst>
          </p:cNvPr>
          <p:cNvPicPr>
            <a:picLocks noChangeAspect="1"/>
          </p:cNvPicPr>
          <p:nvPr/>
        </p:nvPicPr>
        <p:blipFill>
          <a:blip r:embed="rId12"/>
          <a:stretch>
            <a:fillRect/>
          </a:stretch>
        </p:blipFill>
        <p:spPr>
          <a:xfrm>
            <a:off x="9159198" y="4777946"/>
            <a:ext cx="1885308" cy="1885308"/>
          </a:xfrm>
          <a:prstGeom prst="rect">
            <a:avLst/>
          </a:prstGeom>
        </p:spPr>
      </p:pic>
      <p:sp>
        <p:nvSpPr>
          <p:cNvPr id="10319" name="Oval 10318">
            <a:extLst>
              <a:ext uri="{FF2B5EF4-FFF2-40B4-BE49-F238E27FC236}">
                <a16:creationId xmlns:a16="http://schemas.microsoft.com/office/drawing/2014/main" id="{81A391AF-66A0-376D-CB79-C6D3C814AB9F}"/>
              </a:ext>
            </a:extLst>
          </p:cNvPr>
          <p:cNvSpPr/>
          <p:nvPr/>
        </p:nvSpPr>
        <p:spPr>
          <a:xfrm>
            <a:off x="1147494" y="1972638"/>
            <a:ext cx="434726" cy="44002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endParaRPr lang="vi-VN"/>
          </a:p>
        </p:txBody>
      </p:sp>
      <p:sp>
        <p:nvSpPr>
          <p:cNvPr id="10320" name="Oval 10319">
            <a:extLst>
              <a:ext uri="{FF2B5EF4-FFF2-40B4-BE49-F238E27FC236}">
                <a16:creationId xmlns:a16="http://schemas.microsoft.com/office/drawing/2014/main" id="{3D2D275E-385F-E846-7059-74923C91A720}"/>
              </a:ext>
            </a:extLst>
          </p:cNvPr>
          <p:cNvSpPr/>
          <p:nvPr/>
        </p:nvSpPr>
        <p:spPr>
          <a:xfrm>
            <a:off x="1147494" y="4398969"/>
            <a:ext cx="434726" cy="44002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vi-VN"/>
          </a:p>
        </p:txBody>
      </p:sp>
      <p:sp>
        <p:nvSpPr>
          <p:cNvPr id="10321" name="Oval 10320">
            <a:extLst>
              <a:ext uri="{FF2B5EF4-FFF2-40B4-BE49-F238E27FC236}">
                <a16:creationId xmlns:a16="http://schemas.microsoft.com/office/drawing/2014/main" id="{13B54A8D-13C9-2D69-FC4C-B1594940E0C7}"/>
              </a:ext>
            </a:extLst>
          </p:cNvPr>
          <p:cNvSpPr/>
          <p:nvPr/>
        </p:nvSpPr>
        <p:spPr>
          <a:xfrm>
            <a:off x="1148437" y="6133688"/>
            <a:ext cx="434726" cy="44002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vi-VN"/>
          </a:p>
        </p:txBody>
      </p:sp>
      <p:grpSp>
        <p:nvGrpSpPr>
          <p:cNvPr id="2" name="Group 46">
            <a:extLst>
              <a:ext uri="{FF2B5EF4-FFF2-40B4-BE49-F238E27FC236}">
                <a16:creationId xmlns:a16="http://schemas.microsoft.com/office/drawing/2014/main" id="{465B4612-80BF-642F-96FE-DB006B712902}"/>
              </a:ext>
            </a:extLst>
          </p:cNvPr>
          <p:cNvGrpSpPr>
            <a:grpSpLocks/>
          </p:cNvGrpSpPr>
          <p:nvPr/>
        </p:nvGrpSpPr>
        <p:grpSpPr bwMode="auto">
          <a:xfrm>
            <a:off x="702179" y="712439"/>
            <a:ext cx="4178537" cy="685800"/>
            <a:chOff x="1296" y="1824"/>
            <a:chExt cx="2252" cy="432"/>
          </a:xfrm>
        </p:grpSpPr>
        <p:sp>
          <p:nvSpPr>
            <p:cNvPr id="5" name="AutoShape 47">
              <a:extLst>
                <a:ext uri="{FF2B5EF4-FFF2-40B4-BE49-F238E27FC236}">
                  <a16:creationId xmlns:a16="http://schemas.microsoft.com/office/drawing/2014/main" id="{84E3BAB0-AE39-04B5-3AC0-C5C23DA21094}"/>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5CA41BE-4CCE-D802-F353-CCAF0A64B71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E464AE61-0EB4-B770-11CF-5ECAE11F2F2F}"/>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Outline</a:t>
              </a:r>
              <a:endParaRPr lang="vi-VN" sz="2000" b="1">
                <a:solidFill>
                  <a:srgbClr val="CC00FF"/>
                </a:solidFill>
              </a:endParaRPr>
            </a:p>
          </p:txBody>
        </p:sp>
        <p:sp>
          <p:nvSpPr>
            <p:cNvPr id="22" name="Text Box 50">
              <a:extLst>
                <a:ext uri="{FF2B5EF4-FFF2-40B4-BE49-F238E27FC236}">
                  <a16:creationId xmlns:a16="http://schemas.microsoft.com/office/drawing/2014/main" id="{8D8071CB-C591-A176-1E92-4E2C3469B16A}"/>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Tree>
    <p:extLst>
      <p:ext uri="{BB962C8B-B14F-4D97-AF65-F5344CB8AC3E}">
        <p14:creationId xmlns:p14="http://schemas.microsoft.com/office/powerpoint/2010/main" val="31580170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131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vi-VN" b="1" i="1">
                <a:solidFill>
                  <a:srgbClr val="0000CC"/>
                </a:solidFill>
                <a:latin typeface="Times New Roman" pitchFamily="18" charset="0"/>
                <a:cs typeface="Times New Roman" pitchFamily="18" charset="0"/>
              </a:rPr>
              <a:t>box-sizing: </a:t>
            </a:r>
            <a:r>
              <a:rPr lang="vi-VN" b="1" i="1">
                <a:solidFill>
                  <a:srgbClr val="E424B2"/>
                </a:solidFill>
                <a:highlight>
                  <a:srgbClr val="FFFF00"/>
                </a:highlight>
                <a:latin typeface="Times New Roman" pitchFamily="18" charset="0"/>
                <a:cs typeface="Times New Roman" pitchFamily="18" charset="0"/>
              </a:rPr>
              <a:t>content-box</a:t>
            </a:r>
            <a:r>
              <a:rPr lang="en-US" b="1" i="1">
                <a:solidFill>
                  <a:srgbClr val="0000CC"/>
                </a:solidFill>
                <a:latin typeface="Times New Roman" pitchFamily="18" charset="0"/>
                <a:cs typeface="Times New Roman" pitchFamily="18" charset="0"/>
              </a:rPr>
              <a:t> và </a:t>
            </a:r>
            <a:r>
              <a:rPr lang="vi-VN" b="1" i="1">
                <a:solidFill>
                  <a:srgbClr val="E424B2"/>
                </a:solidFill>
                <a:highlight>
                  <a:srgbClr val="FFFF00"/>
                </a:highlight>
                <a:latin typeface="Times New Roman" pitchFamily="18" charset="0"/>
                <a:cs typeface="Times New Roman" pitchFamily="18" charset="0"/>
              </a:rPr>
              <a:t>border-box</a:t>
            </a:r>
            <a:r>
              <a:rPr lang="en-US" b="1" i="1">
                <a:solidFill>
                  <a:srgbClr val="E424B2"/>
                </a:solidFill>
                <a:highlight>
                  <a:srgbClr val="FFFF00"/>
                </a:highlight>
                <a:latin typeface="Times New Roman" pitchFamily="18" charset="0"/>
                <a:cs typeface="Times New Roman" pitchFamily="18" charset="0"/>
              </a:rPr>
              <a:t> </a:t>
            </a:r>
            <a:endParaRPr lang="vi-VN" b="1" i="1">
              <a:solidFill>
                <a:srgbClr val="E424B2"/>
              </a:solidFill>
              <a:highlight>
                <a:srgbClr val="FFFF00"/>
              </a:highlight>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ECA97E77-3470-239F-E0D7-DC9737B50B9B}"/>
              </a:ext>
            </a:extLst>
          </p:cNvPr>
          <p:cNvSpPr/>
          <p:nvPr/>
        </p:nvSpPr>
        <p:spPr>
          <a:xfrm>
            <a:off x="1551563" y="1855537"/>
            <a:ext cx="9924818" cy="646331"/>
          </a:xfrm>
          <a:prstGeom prst="rect">
            <a:avLst/>
          </a:prstGeom>
        </p:spPr>
        <p:txBody>
          <a:bodyPr wrap="square">
            <a:spAutoFit/>
          </a:bodyPr>
          <a:lstStyle/>
          <a:p>
            <a:pPr marL="285750" indent="-285750">
              <a:buFont typeface="Wingdings" panose="05000000000000000000" pitchFamily="2" charset="2"/>
              <a:buChar char="à"/>
            </a:pPr>
            <a:r>
              <a:rPr lang="en-US" b="1" i="1">
                <a:latin typeface="Times New Roman" pitchFamily="18" charset="0"/>
                <a:cs typeface="Times New Roman" pitchFamily="18" charset="0"/>
              </a:rPr>
              <a:t>Thực tế dự án, ta sử dụng </a:t>
            </a:r>
            <a:r>
              <a:rPr lang="en-US" b="1" i="1">
                <a:solidFill>
                  <a:srgbClr val="FF0000"/>
                </a:solidFill>
                <a:highlight>
                  <a:srgbClr val="FFFF00"/>
                </a:highlight>
                <a:latin typeface="Times New Roman" pitchFamily="18" charset="0"/>
                <a:cs typeface="Times New Roman" pitchFamily="18" charset="0"/>
              </a:rPr>
              <a:t>border-box</a:t>
            </a:r>
            <a:r>
              <a:rPr lang="en-US" b="1" i="1">
                <a:latin typeface="Times New Roman" pitchFamily="18" charset="0"/>
                <a:cs typeface="Times New Roman" pitchFamily="18" charset="0"/>
              </a:rPr>
              <a:t> thường xuyên hơn, để kích thước khớp với thiết kế, tránh phải tính toán lại phần nội dung </a:t>
            </a:r>
          </a:p>
        </p:txBody>
      </p:sp>
      <p:pic>
        <p:nvPicPr>
          <p:cNvPr id="16" name="Picture 15">
            <a:extLst>
              <a:ext uri="{FF2B5EF4-FFF2-40B4-BE49-F238E27FC236}">
                <a16:creationId xmlns:a16="http://schemas.microsoft.com/office/drawing/2014/main" id="{AFA589D3-1F17-03D2-24E5-7F840DD8E0FC}"/>
              </a:ext>
            </a:extLst>
          </p:cNvPr>
          <p:cNvPicPr>
            <a:picLocks noChangeAspect="1"/>
          </p:cNvPicPr>
          <p:nvPr/>
        </p:nvPicPr>
        <p:blipFill>
          <a:blip r:embed="rId5"/>
          <a:stretch>
            <a:fillRect/>
          </a:stretch>
        </p:blipFill>
        <p:spPr>
          <a:xfrm>
            <a:off x="1860103" y="2580365"/>
            <a:ext cx="3190875" cy="1019175"/>
          </a:xfrm>
          <a:prstGeom prst="rect">
            <a:avLst/>
          </a:prstGeom>
        </p:spPr>
      </p:pic>
      <p:pic>
        <p:nvPicPr>
          <p:cNvPr id="10244" name="Picture 10243">
            <a:extLst>
              <a:ext uri="{FF2B5EF4-FFF2-40B4-BE49-F238E27FC236}">
                <a16:creationId xmlns:a16="http://schemas.microsoft.com/office/drawing/2014/main" id="{6F7334A2-D0E8-549B-2005-D40A974E97DE}"/>
              </a:ext>
            </a:extLst>
          </p:cNvPr>
          <p:cNvPicPr>
            <a:picLocks noChangeAspect="1"/>
          </p:cNvPicPr>
          <p:nvPr/>
        </p:nvPicPr>
        <p:blipFill>
          <a:blip r:embed="rId6"/>
          <a:stretch>
            <a:fillRect/>
          </a:stretch>
        </p:blipFill>
        <p:spPr>
          <a:xfrm>
            <a:off x="1862789" y="3703835"/>
            <a:ext cx="3277583" cy="2909854"/>
          </a:xfrm>
          <a:prstGeom prst="rect">
            <a:avLst/>
          </a:prstGeom>
        </p:spPr>
      </p:pic>
      <p:pic>
        <p:nvPicPr>
          <p:cNvPr id="10246" name="Picture 10245">
            <a:extLst>
              <a:ext uri="{FF2B5EF4-FFF2-40B4-BE49-F238E27FC236}">
                <a16:creationId xmlns:a16="http://schemas.microsoft.com/office/drawing/2014/main" id="{AF6A4355-3489-E141-AEEB-8E17F3FFA15F}"/>
              </a:ext>
            </a:extLst>
          </p:cNvPr>
          <p:cNvPicPr>
            <a:picLocks noChangeAspect="1"/>
          </p:cNvPicPr>
          <p:nvPr/>
        </p:nvPicPr>
        <p:blipFill>
          <a:blip r:embed="rId7"/>
          <a:stretch>
            <a:fillRect/>
          </a:stretch>
        </p:blipFill>
        <p:spPr>
          <a:xfrm>
            <a:off x="5709061" y="2580365"/>
            <a:ext cx="1787968" cy="4033324"/>
          </a:xfrm>
          <a:prstGeom prst="rect">
            <a:avLst/>
          </a:prstGeom>
        </p:spPr>
      </p:pic>
      <p:pic>
        <p:nvPicPr>
          <p:cNvPr id="10248" name="Picture 10247">
            <a:extLst>
              <a:ext uri="{FF2B5EF4-FFF2-40B4-BE49-F238E27FC236}">
                <a16:creationId xmlns:a16="http://schemas.microsoft.com/office/drawing/2014/main" id="{005A7163-BBA3-8992-CE3C-8949E7B052B4}"/>
              </a:ext>
            </a:extLst>
          </p:cNvPr>
          <p:cNvPicPr>
            <a:picLocks noChangeAspect="1"/>
          </p:cNvPicPr>
          <p:nvPr/>
        </p:nvPicPr>
        <p:blipFill>
          <a:blip r:embed="rId8"/>
          <a:stretch>
            <a:fillRect/>
          </a:stretch>
        </p:blipFill>
        <p:spPr>
          <a:xfrm>
            <a:off x="6730266" y="3066835"/>
            <a:ext cx="1533525" cy="323850"/>
          </a:xfrm>
          <a:prstGeom prst="rect">
            <a:avLst/>
          </a:prstGeom>
        </p:spPr>
      </p:pic>
      <p:pic>
        <p:nvPicPr>
          <p:cNvPr id="10250" name="Picture 10249">
            <a:extLst>
              <a:ext uri="{FF2B5EF4-FFF2-40B4-BE49-F238E27FC236}">
                <a16:creationId xmlns:a16="http://schemas.microsoft.com/office/drawing/2014/main" id="{5C0CC8C8-FC50-B424-549F-F1851FD6ABC0}"/>
              </a:ext>
            </a:extLst>
          </p:cNvPr>
          <p:cNvPicPr>
            <a:picLocks noChangeAspect="1"/>
          </p:cNvPicPr>
          <p:nvPr/>
        </p:nvPicPr>
        <p:blipFill>
          <a:blip r:embed="rId9"/>
          <a:stretch>
            <a:fillRect/>
          </a:stretch>
        </p:blipFill>
        <p:spPr>
          <a:xfrm>
            <a:off x="6551243" y="5158762"/>
            <a:ext cx="1514475" cy="285750"/>
          </a:xfrm>
          <a:prstGeom prst="rect">
            <a:avLst/>
          </a:prstGeom>
        </p:spPr>
      </p:pic>
      <p:pic>
        <p:nvPicPr>
          <p:cNvPr id="10252" name="Picture 10251">
            <a:extLst>
              <a:ext uri="{FF2B5EF4-FFF2-40B4-BE49-F238E27FC236}">
                <a16:creationId xmlns:a16="http://schemas.microsoft.com/office/drawing/2014/main" id="{29191D5B-1C34-EEF7-0B11-E272B6296393}"/>
              </a:ext>
            </a:extLst>
          </p:cNvPr>
          <p:cNvPicPr>
            <a:picLocks noChangeAspect="1"/>
          </p:cNvPicPr>
          <p:nvPr/>
        </p:nvPicPr>
        <p:blipFill>
          <a:blip r:embed="rId10"/>
          <a:stretch>
            <a:fillRect/>
          </a:stretch>
        </p:blipFill>
        <p:spPr>
          <a:xfrm>
            <a:off x="9153525" y="5027607"/>
            <a:ext cx="2114550" cy="1581150"/>
          </a:xfrm>
          <a:prstGeom prst="rect">
            <a:avLst/>
          </a:prstGeom>
        </p:spPr>
      </p:pic>
      <p:pic>
        <p:nvPicPr>
          <p:cNvPr id="10254" name="Picture 10253">
            <a:extLst>
              <a:ext uri="{FF2B5EF4-FFF2-40B4-BE49-F238E27FC236}">
                <a16:creationId xmlns:a16="http://schemas.microsoft.com/office/drawing/2014/main" id="{56B54AAE-962D-853E-FF1A-61DDBF2FC8DD}"/>
              </a:ext>
            </a:extLst>
          </p:cNvPr>
          <p:cNvPicPr>
            <a:picLocks noChangeAspect="1"/>
          </p:cNvPicPr>
          <p:nvPr/>
        </p:nvPicPr>
        <p:blipFill>
          <a:blip r:embed="rId11"/>
          <a:stretch>
            <a:fillRect/>
          </a:stretch>
        </p:blipFill>
        <p:spPr>
          <a:xfrm>
            <a:off x="9172575" y="2818490"/>
            <a:ext cx="2076450" cy="1562100"/>
          </a:xfrm>
          <a:prstGeom prst="rect">
            <a:avLst/>
          </a:prstGeom>
        </p:spPr>
      </p:pic>
      <p:grpSp>
        <p:nvGrpSpPr>
          <p:cNvPr id="5" name="Group 46">
            <a:extLst>
              <a:ext uri="{FF2B5EF4-FFF2-40B4-BE49-F238E27FC236}">
                <a16:creationId xmlns:a16="http://schemas.microsoft.com/office/drawing/2014/main" id="{DEC50BD2-64B1-2D3B-28EC-4FBDCACA986E}"/>
              </a:ext>
            </a:extLst>
          </p:cNvPr>
          <p:cNvGrpSpPr>
            <a:grpSpLocks/>
          </p:cNvGrpSpPr>
          <p:nvPr/>
        </p:nvGrpSpPr>
        <p:grpSpPr bwMode="auto">
          <a:xfrm>
            <a:off x="702179" y="712439"/>
            <a:ext cx="4178537" cy="685800"/>
            <a:chOff x="1296" y="1824"/>
            <a:chExt cx="2252" cy="432"/>
          </a:xfrm>
        </p:grpSpPr>
        <p:sp>
          <p:nvSpPr>
            <p:cNvPr id="18" name="AutoShape 47">
              <a:extLst>
                <a:ext uri="{FF2B5EF4-FFF2-40B4-BE49-F238E27FC236}">
                  <a16:creationId xmlns:a16="http://schemas.microsoft.com/office/drawing/2014/main" id="{816559FA-58EE-B556-43A7-82FE02FDF10B}"/>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9" name="AutoShape 48">
              <a:extLst>
                <a:ext uri="{FF2B5EF4-FFF2-40B4-BE49-F238E27FC236}">
                  <a16:creationId xmlns:a16="http://schemas.microsoft.com/office/drawing/2014/main" id="{BD33135A-D645-4885-BC52-6449BAC4F70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0CC1C2E0-A8E5-1D3F-1653-C5612A4B13DF}"/>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a:t>
              </a:r>
              <a:r>
                <a:rPr lang="en-US" sz="2000" b="1">
                  <a:solidFill>
                    <a:srgbClr val="FF0000"/>
                  </a:solidFill>
                </a:rPr>
                <a:t>box-sizing</a:t>
              </a:r>
              <a:endParaRPr lang="vi-VN" sz="2000" b="1">
                <a:solidFill>
                  <a:srgbClr val="FF0000"/>
                </a:solidFill>
              </a:endParaRPr>
            </a:p>
          </p:txBody>
        </p:sp>
        <p:sp>
          <p:nvSpPr>
            <p:cNvPr id="21" name="Text Box 50">
              <a:extLst>
                <a:ext uri="{FF2B5EF4-FFF2-40B4-BE49-F238E27FC236}">
                  <a16:creationId xmlns:a16="http://schemas.microsoft.com/office/drawing/2014/main" id="{D997EA71-7047-3F98-AEE9-345DAC34072A}"/>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sp>
        <p:nvSpPr>
          <p:cNvPr id="3" name="Rectangle 2">
            <a:extLst>
              <a:ext uri="{FF2B5EF4-FFF2-40B4-BE49-F238E27FC236}">
                <a16:creationId xmlns:a16="http://schemas.microsoft.com/office/drawing/2014/main" id="{0721F3A8-B4E7-C2A2-799C-A5E3668091FE}"/>
              </a:ext>
            </a:extLst>
          </p:cNvPr>
          <p:cNvSpPr/>
          <p:nvPr/>
        </p:nvSpPr>
        <p:spPr>
          <a:xfrm>
            <a:off x="8346404" y="2341261"/>
            <a:ext cx="1144173"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Content box</a:t>
            </a:r>
          </a:p>
        </p:txBody>
      </p:sp>
      <p:sp>
        <p:nvSpPr>
          <p:cNvPr id="4" name="Rectangle 3">
            <a:extLst>
              <a:ext uri="{FF2B5EF4-FFF2-40B4-BE49-F238E27FC236}">
                <a16:creationId xmlns:a16="http://schemas.microsoft.com/office/drawing/2014/main" id="{2104069A-E584-FF8A-8B28-97866852F657}"/>
              </a:ext>
            </a:extLst>
          </p:cNvPr>
          <p:cNvSpPr/>
          <p:nvPr/>
        </p:nvSpPr>
        <p:spPr>
          <a:xfrm>
            <a:off x="9490577" y="2233372"/>
            <a:ext cx="2374292" cy="523220"/>
          </a:xfrm>
          <a:prstGeom prst="rect">
            <a:avLst/>
          </a:prstGeom>
        </p:spPr>
        <p:txBody>
          <a:bodyPr wrap="square">
            <a:spAutoFit/>
          </a:bodyPr>
          <a:lstStyle/>
          <a:p>
            <a:pPr marL="285750" indent="-285750">
              <a:buFont typeface="Wingdings" panose="05000000000000000000" pitchFamily="2" charset="2"/>
              <a:buChar char="à"/>
            </a:pPr>
            <a:r>
              <a:rPr lang="en-US" sz="1400" b="1" i="1">
                <a:latin typeface="Times New Roman" pitchFamily="18" charset="0"/>
                <a:cs typeface="Times New Roman" pitchFamily="18" charset="0"/>
              </a:rPr>
              <a:t>Width, hight </a:t>
            </a:r>
          </a:p>
          <a:p>
            <a:r>
              <a:rPr lang="en-US" sz="1400" b="1" i="1">
                <a:latin typeface="Times New Roman" pitchFamily="18" charset="0"/>
                <a:cs typeface="Times New Roman" pitchFamily="18" charset="0"/>
              </a:rPr>
              <a:t>     là kích thước của content</a:t>
            </a:r>
          </a:p>
        </p:txBody>
      </p:sp>
      <p:sp>
        <p:nvSpPr>
          <p:cNvPr id="6" name="Rectangle 5">
            <a:extLst>
              <a:ext uri="{FF2B5EF4-FFF2-40B4-BE49-F238E27FC236}">
                <a16:creationId xmlns:a16="http://schemas.microsoft.com/office/drawing/2014/main" id="{CAC53498-2BD6-35B5-D257-7D4649A0CE2D}"/>
              </a:ext>
            </a:extLst>
          </p:cNvPr>
          <p:cNvSpPr/>
          <p:nvPr/>
        </p:nvSpPr>
        <p:spPr>
          <a:xfrm>
            <a:off x="8346404" y="4550597"/>
            <a:ext cx="1144173" cy="24900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Boder box</a:t>
            </a:r>
          </a:p>
        </p:txBody>
      </p:sp>
      <p:sp>
        <p:nvSpPr>
          <p:cNvPr id="14" name="Rectangle 13">
            <a:extLst>
              <a:ext uri="{FF2B5EF4-FFF2-40B4-BE49-F238E27FC236}">
                <a16:creationId xmlns:a16="http://schemas.microsoft.com/office/drawing/2014/main" id="{CAAFFB4F-E7F7-F792-73DA-78F736A0EDFD}"/>
              </a:ext>
            </a:extLst>
          </p:cNvPr>
          <p:cNvSpPr/>
          <p:nvPr/>
        </p:nvSpPr>
        <p:spPr>
          <a:xfrm>
            <a:off x="9580224" y="4442488"/>
            <a:ext cx="2374292" cy="523220"/>
          </a:xfrm>
          <a:prstGeom prst="rect">
            <a:avLst/>
          </a:prstGeom>
        </p:spPr>
        <p:txBody>
          <a:bodyPr wrap="square">
            <a:spAutoFit/>
          </a:bodyPr>
          <a:lstStyle/>
          <a:p>
            <a:pPr marL="285750" indent="-285750">
              <a:buFont typeface="Wingdings" panose="05000000000000000000" pitchFamily="2" charset="2"/>
              <a:buChar char="à"/>
            </a:pPr>
            <a:r>
              <a:rPr lang="en-US" sz="1400" b="1" i="1">
                <a:latin typeface="Times New Roman" pitchFamily="18" charset="0"/>
                <a:cs typeface="Times New Roman" pitchFamily="18" charset="0"/>
              </a:rPr>
              <a:t>Width, hight </a:t>
            </a:r>
          </a:p>
          <a:p>
            <a:r>
              <a:rPr lang="en-US" sz="1400" b="1" i="1">
                <a:latin typeface="Times New Roman" pitchFamily="18" charset="0"/>
                <a:cs typeface="Times New Roman" pitchFamily="18" charset="0"/>
              </a:rPr>
              <a:t>     là kích thước của phần tử</a:t>
            </a:r>
          </a:p>
        </p:txBody>
      </p:sp>
    </p:spTree>
    <p:extLst>
      <p:ext uri="{BB962C8B-B14F-4D97-AF65-F5344CB8AC3E}">
        <p14:creationId xmlns:p14="http://schemas.microsoft.com/office/powerpoint/2010/main" val="35749572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6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4306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128439" cy="685800"/>
            <a:chOff x="1296" y="1824"/>
            <a:chExt cx="2225" cy="432"/>
          </a:xfrm>
        </p:grpSpPr>
        <p:sp>
          <p:nvSpPr>
            <p:cNvPr id="138" name="AutoShape 47"/>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Default CSS Values</a:t>
              </a:r>
              <a:endParaRPr lang="vi-VN" sz="2000" b="1">
                <a:solidFill>
                  <a:srgbClr val="CC00FF"/>
                </a:solidFill>
              </a:endParaRPr>
            </a:p>
          </p:txBody>
        </p:sp>
        <p:sp>
          <p:nvSpPr>
            <p:cNvPr id="144" name="Text Box 50"/>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6</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4">
            <a:extLst>
              <a:ext uri="{FF2B5EF4-FFF2-40B4-BE49-F238E27FC236}">
                <a16:creationId xmlns:a16="http://schemas.microsoft.com/office/drawing/2014/main" id="{E5C2DCC1-ED72-7C72-D022-00C5578062E8}"/>
              </a:ext>
            </a:extLst>
          </p:cNvPr>
          <p:cNvSpPr/>
          <p:nvPr/>
        </p:nvSpPr>
        <p:spPr>
          <a:xfrm>
            <a:off x="1182451" y="141711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Default CSS Values: </a:t>
            </a:r>
            <a:r>
              <a:rPr lang="en-US" b="1" i="1">
                <a:latin typeface="Times New Roman" pitchFamily="18" charset="0"/>
                <a:cs typeface="Times New Roman" pitchFamily="18" charset="0"/>
              </a:rPr>
              <a:t> Trình duyệt sẽ tự thêm vào các thuộc tính mặc định để hiển thị các thẻ cơ bản chúng ta đã học   </a:t>
            </a:r>
            <a:endParaRPr lang="en-US" b="1" i="1">
              <a:solidFill>
                <a:srgbClr val="FF0000"/>
              </a:solidFill>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0A8A9CB5-49BA-6460-2DA3-C9A6EECD92F5}"/>
              </a:ext>
            </a:extLst>
          </p:cNvPr>
          <p:cNvPicPr>
            <a:picLocks noChangeAspect="1"/>
          </p:cNvPicPr>
          <p:nvPr/>
        </p:nvPicPr>
        <p:blipFill>
          <a:blip r:embed="rId5"/>
          <a:stretch>
            <a:fillRect/>
          </a:stretch>
        </p:blipFill>
        <p:spPr>
          <a:xfrm>
            <a:off x="1560179" y="3603716"/>
            <a:ext cx="3790950" cy="847725"/>
          </a:xfrm>
          <a:prstGeom prst="rect">
            <a:avLst/>
          </a:prstGeom>
        </p:spPr>
      </p:pic>
      <p:sp>
        <p:nvSpPr>
          <p:cNvPr id="16" name="TextBox 15">
            <a:extLst>
              <a:ext uri="{FF2B5EF4-FFF2-40B4-BE49-F238E27FC236}">
                <a16:creationId xmlns:a16="http://schemas.microsoft.com/office/drawing/2014/main" id="{48366D2F-2EEA-F726-C150-1F1481E2874F}"/>
              </a:ext>
            </a:extLst>
          </p:cNvPr>
          <p:cNvSpPr txBox="1"/>
          <p:nvPr/>
        </p:nvSpPr>
        <p:spPr>
          <a:xfrm>
            <a:off x="1359881" y="2082312"/>
            <a:ext cx="4814582" cy="1292854"/>
          </a:xfrm>
          <a:prstGeom prst="rect">
            <a:avLst/>
          </a:prstGeom>
          <a:noFill/>
        </p:spPr>
        <p:txBody>
          <a:bodyPr wrap="square">
            <a:spAutoFit/>
          </a:bodyPr>
          <a:lstStyle/>
          <a:p>
            <a:pPr marL="108000">
              <a:lnSpc>
                <a:spcPct val="150000"/>
              </a:lnSpc>
            </a:pPr>
            <a:r>
              <a:rPr lang="vi-VN" b="0" i="0">
                <a:solidFill>
                  <a:srgbClr val="CC00FF"/>
                </a:solidFill>
                <a:effectLst/>
                <a:latin typeface="Roboto" panose="020B0604020202020204" pitchFamily="2" charset="0"/>
              </a:rPr>
              <a:t>✅</a:t>
            </a:r>
            <a:r>
              <a:rPr lang="vi-VN">
                <a:solidFill>
                  <a:srgbClr val="CC00FF"/>
                </a:solidFill>
                <a:latin typeface="Consolas" panose="020B0609020204030204" pitchFamily="49" charset="0"/>
              </a:rPr>
              <a:t>Thẻ </a:t>
            </a:r>
            <a:r>
              <a:rPr lang="vi-VN">
                <a:solidFill>
                  <a:srgbClr val="FF0000"/>
                </a:solidFill>
                <a:latin typeface="Consolas" panose="020B0609020204030204" pitchFamily="49" charset="0"/>
              </a:rPr>
              <a:t>b</a:t>
            </a:r>
            <a:r>
              <a:rPr lang="vi-VN">
                <a:solidFill>
                  <a:srgbClr val="CC00FF"/>
                </a:solidFill>
                <a:latin typeface="Consolas" panose="020B0609020204030204" pitchFamily="49" charset="0"/>
              </a:rPr>
              <a:t>: bold </a:t>
            </a:r>
            <a:r>
              <a:rPr lang="vi-VN">
                <a:latin typeface="Consolas" panose="020B0609020204030204" pitchFamily="49" charset="0"/>
              </a:rPr>
              <a:t>- in đậm</a:t>
            </a:r>
            <a:endParaRPr lang="vi-VN" b="0">
              <a:solidFill>
                <a:srgbClr val="D4D4D4"/>
              </a:solidFill>
              <a:effectLst/>
              <a:latin typeface="Consolas" panose="020B0609020204030204" pitchFamily="49" charset="0"/>
            </a:endParaRPr>
          </a:p>
          <a:p>
            <a:pPr marL="108000">
              <a:lnSpc>
                <a:spcPct val="150000"/>
              </a:lnSpc>
            </a:pPr>
            <a:r>
              <a:rPr lang="vi-VN">
                <a:solidFill>
                  <a:srgbClr val="CC00FF"/>
                </a:solidFill>
                <a:latin typeface="Consolas" panose="020B0609020204030204" pitchFamily="49" charset="0"/>
              </a:rPr>
              <a:t>✅Thẻ </a:t>
            </a:r>
            <a:r>
              <a:rPr lang="vi-VN">
                <a:solidFill>
                  <a:srgbClr val="FF0000"/>
                </a:solidFill>
                <a:latin typeface="Consolas" panose="020B0609020204030204" pitchFamily="49" charset="0"/>
              </a:rPr>
              <a:t>i</a:t>
            </a:r>
            <a:r>
              <a:rPr lang="vi-VN">
                <a:solidFill>
                  <a:srgbClr val="CC00FF"/>
                </a:solidFill>
                <a:latin typeface="Consolas" panose="020B0609020204030204" pitchFamily="49" charset="0"/>
              </a:rPr>
              <a:t> : italic </a:t>
            </a:r>
            <a:r>
              <a:rPr lang="vi-VN">
                <a:latin typeface="Consolas" panose="020B0609020204030204" pitchFamily="49" charset="0"/>
              </a:rPr>
              <a:t>- in nghiêng</a:t>
            </a:r>
            <a:r>
              <a:rPr lang="en-US">
                <a:latin typeface="Consolas" panose="020B0609020204030204" pitchFamily="49" charset="0"/>
              </a:rPr>
              <a:t> </a:t>
            </a:r>
            <a:endParaRPr lang="vi-VN">
              <a:latin typeface="Consolas" panose="020B0609020204030204" pitchFamily="49" charset="0"/>
            </a:endParaRPr>
          </a:p>
          <a:p>
            <a:pPr marL="108000">
              <a:lnSpc>
                <a:spcPct val="150000"/>
              </a:lnSpc>
            </a:pPr>
            <a:r>
              <a:rPr lang="vi-VN">
                <a:solidFill>
                  <a:srgbClr val="CC00FF"/>
                </a:solidFill>
                <a:latin typeface="Consolas" panose="020B0609020204030204" pitchFamily="49" charset="0"/>
              </a:rPr>
              <a:t>✅Thẻ </a:t>
            </a:r>
            <a:r>
              <a:rPr lang="vi-VN">
                <a:solidFill>
                  <a:srgbClr val="FF0000"/>
                </a:solidFill>
                <a:latin typeface="Consolas" panose="020B0609020204030204" pitchFamily="49" charset="0"/>
              </a:rPr>
              <a:t>u</a:t>
            </a:r>
            <a:r>
              <a:rPr lang="vi-VN">
                <a:solidFill>
                  <a:srgbClr val="CC00FF"/>
                </a:solidFill>
                <a:latin typeface="Consolas" panose="020B0609020204030204" pitchFamily="49" charset="0"/>
              </a:rPr>
              <a:t> : underline </a:t>
            </a:r>
            <a:r>
              <a:rPr lang="vi-VN">
                <a:latin typeface="Consolas" panose="020B0609020204030204" pitchFamily="49" charset="0"/>
              </a:rPr>
              <a:t>- gạch chân</a:t>
            </a:r>
            <a:endParaRPr lang="en-US">
              <a:latin typeface="Consolas" panose="020B0609020204030204" pitchFamily="49" charset="0"/>
            </a:endParaRPr>
          </a:p>
        </p:txBody>
      </p:sp>
      <p:sp>
        <p:nvSpPr>
          <p:cNvPr id="18" name="TextBox 17">
            <a:extLst>
              <a:ext uri="{FF2B5EF4-FFF2-40B4-BE49-F238E27FC236}">
                <a16:creationId xmlns:a16="http://schemas.microsoft.com/office/drawing/2014/main" id="{AD19859C-FAC8-AC6B-E169-530EDFEF9B06}"/>
              </a:ext>
            </a:extLst>
          </p:cNvPr>
          <p:cNvSpPr txBox="1"/>
          <p:nvPr/>
        </p:nvSpPr>
        <p:spPr>
          <a:xfrm>
            <a:off x="5601832" y="3465165"/>
            <a:ext cx="6097508" cy="369332"/>
          </a:xfrm>
          <a:prstGeom prst="rect">
            <a:avLst/>
          </a:prstGeom>
          <a:noFill/>
        </p:spPr>
        <p:txBody>
          <a:bodyPr wrap="square">
            <a:spAutoFit/>
          </a:bodyPr>
          <a:lstStyle/>
          <a:p>
            <a:r>
              <a:rPr lang="en-US">
                <a:hlinkClick r:id="rId6"/>
              </a:rPr>
              <a:t>https://www.w3schools.com/cssref/css_default_values.php</a:t>
            </a:r>
            <a:r>
              <a:rPr lang="en-US"/>
              <a:t> </a:t>
            </a:r>
          </a:p>
        </p:txBody>
      </p:sp>
      <p:pic>
        <p:nvPicPr>
          <p:cNvPr id="23" name="Picture 22">
            <a:extLst>
              <a:ext uri="{FF2B5EF4-FFF2-40B4-BE49-F238E27FC236}">
                <a16:creationId xmlns:a16="http://schemas.microsoft.com/office/drawing/2014/main" id="{FB38436C-CF1F-F9DE-5486-9097F0C16539}"/>
              </a:ext>
            </a:extLst>
          </p:cNvPr>
          <p:cNvPicPr>
            <a:picLocks noChangeAspect="1"/>
          </p:cNvPicPr>
          <p:nvPr/>
        </p:nvPicPr>
        <p:blipFill>
          <a:blip r:embed="rId7"/>
          <a:stretch>
            <a:fillRect/>
          </a:stretch>
        </p:blipFill>
        <p:spPr>
          <a:xfrm>
            <a:off x="5678220" y="3924496"/>
            <a:ext cx="3100094" cy="2675081"/>
          </a:xfrm>
          <a:prstGeom prst="rect">
            <a:avLst/>
          </a:prstGeom>
        </p:spPr>
      </p:pic>
      <p:pic>
        <p:nvPicPr>
          <p:cNvPr id="25" name="Picture 24">
            <a:extLst>
              <a:ext uri="{FF2B5EF4-FFF2-40B4-BE49-F238E27FC236}">
                <a16:creationId xmlns:a16="http://schemas.microsoft.com/office/drawing/2014/main" id="{D3F909DD-F60B-B193-784E-CEEB670E07FF}"/>
              </a:ext>
            </a:extLst>
          </p:cNvPr>
          <p:cNvPicPr>
            <a:picLocks noChangeAspect="1"/>
          </p:cNvPicPr>
          <p:nvPr/>
        </p:nvPicPr>
        <p:blipFill rotWithShape="1">
          <a:blip r:embed="rId8"/>
          <a:srcRect b="25237"/>
          <a:stretch/>
        </p:blipFill>
        <p:spPr>
          <a:xfrm>
            <a:off x="7023849" y="1899512"/>
            <a:ext cx="3508929" cy="1475654"/>
          </a:xfrm>
          <a:prstGeom prst="rect">
            <a:avLst/>
          </a:prstGeom>
        </p:spPr>
      </p:pic>
    </p:spTree>
    <p:extLst>
      <p:ext uri="{BB962C8B-B14F-4D97-AF65-F5344CB8AC3E}">
        <p14:creationId xmlns:p14="http://schemas.microsoft.com/office/powerpoint/2010/main" val="2166969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1804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128439" cy="685800"/>
            <a:chOff x="1296" y="1824"/>
            <a:chExt cx="2225" cy="432"/>
          </a:xfrm>
        </p:grpSpPr>
        <p:sp>
          <p:nvSpPr>
            <p:cNvPr id="138" name="AutoShape 47"/>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Inheritance - Kế thừa </a:t>
              </a:r>
              <a:endParaRPr lang="vi-VN" sz="2000" b="1">
                <a:solidFill>
                  <a:srgbClr val="CC00FF"/>
                </a:solidFill>
              </a:endParaRPr>
            </a:p>
          </p:txBody>
        </p:sp>
        <p:sp>
          <p:nvSpPr>
            <p:cNvPr id="144" name="Text Box 50"/>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7</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4">
            <a:extLst>
              <a:ext uri="{FF2B5EF4-FFF2-40B4-BE49-F238E27FC236}">
                <a16:creationId xmlns:a16="http://schemas.microsoft.com/office/drawing/2014/main" id="{E5C2DCC1-ED72-7C72-D022-00C5578062E8}"/>
              </a:ext>
            </a:extLst>
          </p:cNvPr>
          <p:cNvSpPr/>
          <p:nvPr/>
        </p:nvSpPr>
        <p:spPr>
          <a:xfrm>
            <a:off x="1182451" y="141711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Inheritance – Kế thừa : </a:t>
            </a:r>
            <a:r>
              <a:rPr lang="en-US" b="1" i="1">
                <a:latin typeface="Times New Roman" pitchFamily="18" charset="0"/>
                <a:cs typeface="Times New Roman" pitchFamily="18" charset="0"/>
              </a:rPr>
              <a:t>Các </a:t>
            </a:r>
            <a:r>
              <a:rPr lang="en-US" b="1" i="1">
                <a:solidFill>
                  <a:srgbClr val="FF0000"/>
                </a:solidFill>
                <a:latin typeface="Times New Roman" pitchFamily="18" charset="0"/>
                <a:cs typeface="Times New Roman" pitchFamily="18" charset="0"/>
              </a:rPr>
              <a:t>phần tử con nhận</a:t>
            </a:r>
            <a:r>
              <a:rPr lang="en-US" b="1" i="1">
                <a:latin typeface="Times New Roman" pitchFamily="18" charset="0"/>
                <a:cs typeface="Times New Roman" pitchFamily="18" charset="0"/>
              </a:rPr>
              <a:t> được </a:t>
            </a:r>
            <a:r>
              <a:rPr lang="en-US" b="1" i="1">
                <a:solidFill>
                  <a:srgbClr val="FF0000"/>
                </a:solidFill>
                <a:latin typeface="Times New Roman" pitchFamily="18" charset="0"/>
                <a:cs typeface="Times New Roman" pitchFamily="18" charset="0"/>
              </a:rPr>
              <a:t>các giá trị thuộc tính</a:t>
            </a:r>
            <a:r>
              <a:rPr lang="en-US" b="1" i="1">
                <a:latin typeface="Times New Roman" pitchFamily="18" charset="0"/>
                <a:cs typeface="Times New Roman" pitchFamily="18" charset="0"/>
              </a:rPr>
              <a:t> thừa kế </a:t>
            </a:r>
            <a:r>
              <a:rPr lang="en-US" b="1" i="1">
                <a:solidFill>
                  <a:srgbClr val="FF0000"/>
                </a:solidFill>
                <a:latin typeface="Times New Roman" pitchFamily="18" charset="0"/>
                <a:cs typeface="Times New Roman" pitchFamily="18" charset="0"/>
              </a:rPr>
              <a:t>từ phần tử cha </a:t>
            </a:r>
          </a:p>
        </p:txBody>
      </p:sp>
      <p:sp>
        <p:nvSpPr>
          <p:cNvPr id="4" name="TextBox 3">
            <a:extLst>
              <a:ext uri="{FF2B5EF4-FFF2-40B4-BE49-F238E27FC236}">
                <a16:creationId xmlns:a16="http://schemas.microsoft.com/office/drawing/2014/main" id="{64E3908C-8AF2-B61A-4D6D-D0CC84C1CF7C}"/>
              </a:ext>
            </a:extLst>
          </p:cNvPr>
          <p:cNvSpPr txBox="1"/>
          <p:nvPr/>
        </p:nvSpPr>
        <p:spPr>
          <a:xfrm>
            <a:off x="9870825" y="2296188"/>
            <a:ext cx="2013527" cy="2585323"/>
          </a:xfrm>
          <a:prstGeom prst="rect">
            <a:avLst/>
          </a:prstGeom>
          <a:noFill/>
        </p:spPr>
        <p:txBody>
          <a:bodyPr wrap="square">
            <a:spAutoFit/>
          </a:bodyPr>
          <a:lstStyle/>
          <a:p>
            <a:pPr algn="l">
              <a:buFont typeface="+mj-lt"/>
              <a:buAutoNum type="arabicPeriod"/>
            </a:pPr>
            <a:r>
              <a:rPr lang="en-US" b="1" i="1">
                <a:latin typeface="Times New Roman" pitchFamily="18" charset="0"/>
                <a:cs typeface="Times New Roman" pitchFamily="18" charset="0"/>
              </a:rPr>
              <a:t>font-family</a:t>
            </a:r>
          </a:p>
          <a:p>
            <a:pPr algn="l">
              <a:buFont typeface="+mj-lt"/>
              <a:buAutoNum type="arabicPeriod"/>
            </a:pPr>
            <a:r>
              <a:rPr lang="en-US" b="1" i="1">
                <a:latin typeface="Times New Roman" pitchFamily="18" charset="0"/>
                <a:cs typeface="Times New Roman" pitchFamily="18" charset="0"/>
              </a:rPr>
              <a:t>font-size</a:t>
            </a:r>
          </a:p>
          <a:p>
            <a:pPr algn="l">
              <a:buFont typeface="+mj-lt"/>
              <a:buAutoNum type="arabicPeriod"/>
            </a:pPr>
            <a:r>
              <a:rPr lang="en-US" b="1" i="1">
                <a:latin typeface="Times New Roman" pitchFamily="18" charset="0"/>
                <a:cs typeface="Times New Roman" pitchFamily="18" charset="0"/>
              </a:rPr>
              <a:t>font-weight</a:t>
            </a:r>
          </a:p>
          <a:p>
            <a:pPr algn="l">
              <a:buFont typeface="+mj-lt"/>
              <a:buAutoNum type="arabicPeriod"/>
            </a:pPr>
            <a:r>
              <a:rPr lang="en-US" b="1" i="1">
                <a:latin typeface="Times New Roman" pitchFamily="18" charset="0"/>
                <a:cs typeface="Times New Roman" pitchFamily="18" charset="0"/>
              </a:rPr>
              <a:t>font-style</a:t>
            </a:r>
          </a:p>
          <a:p>
            <a:pPr algn="l">
              <a:buFont typeface="+mj-lt"/>
              <a:buAutoNum type="arabicPeriod"/>
            </a:pPr>
            <a:r>
              <a:rPr lang="en-US" b="1" i="1">
                <a:latin typeface="Times New Roman" pitchFamily="18" charset="0"/>
                <a:cs typeface="Times New Roman" pitchFamily="18" charset="0"/>
              </a:rPr>
              <a:t>color</a:t>
            </a:r>
          </a:p>
          <a:p>
            <a:pPr algn="l">
              <a:buFont typeface="+mj-lt"/>
              <a:buAutoNum type="arabicPeriod"/>
            </a:pPr>
            <a:r>
              <a:rPr lang="en-US" b="1" i="1">
                <a:latin typeface="Times New Roman" pitchFamily="18" charset="0"/>
                <a:cs typeface="Times New Roman" pitchFamily="18" charset="0"/>
              </a:rPr>
              <a:t>text-align</a:t>
            </a:r>
          </a:p>
          <a:p>
            <a:pPr algn="l">
              <a:buFont typeface="+mj-lt"/>
              <a:buAutoNum type="arabicPeriod"/>
            </a:pPr>
            <a:r>
              <a:rPr lang="en-US" b="1" i="1">
                <a:latin typeface="Times New Roman" pitchFamily="18" charset="0"/>
                <a:cs typeface="Times New Roman" pitchFamily="18" charset="0"/>
              </a:rPr>
              <a:t>line-height</a:t>
            </a:r>
          </a:p>
          <a:p>
            <a:pPr algn="l">
              <a:buFont typeface="+mj-lt"/>
              <a:buAutoNum type="arabicPeriod"/>
            </a:pPr>
            <a:r>
              <a:rPr lang="en-US" b="1" i="1">
                <a:latin typeface="Times New Roman" pitchFamily="18" charset="0"/>
                <a:cs typeface="Times New Roman" pitchFamily="18" charset="0"/>
              </a:rPr>
              <a:t>letter-spacing</a:t>
            </a:r>
          </a:p>
          <a:p>
            <a:pPr algn="l"/>
            <a:r>
              <a:rPr lang="en-US" b="1" i="1">
                <a:latin typeface="Times New Roman" pitchFamily="18" charset="0"/>
                <a:cs typeface="Times New Roman" pitchFamily="18" charset="0"/>
              </a:rPr>
              <a:t>……….</a:t>
            </a:r>
          </a:p>
        </p:txBody>
      </p:sp>
      <p:sp>
        <p:nvSpPr>
          <p:cNvPr id="6" name="Rectangle 5">
            <a:extLst>
              <a:ext uri="{FF2B5EF4-FFF2-40B4-BE49-F238E27FC236}">
                <a16:creationId xmlns:a16="http://schemas.microsoft.com/office/drawing/2014/main" id="{4BB1F30C-B154-AC30-8D39-9BAC03214DE1}"/>
              </a:ext>
            </a:extLst>
          </p:cNvPr>
          <p:cNvSpPr/>
          <p:nvPr/>
        </p:nvSpPr>
        <p:spPr>
          <a:xfrm>
            <a:off x="9935481" y="4844473"/>
            <a:ext cx="2013527" cy="85350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Các thuộc tính kế thừa chủ yếu liên quan đến văn bản</a:t>
            </a:r>
          </a:p>
        </p:txBody>
      </p:sp>
      <p:pic>
        <p:nvPicPr>
          <p:cNvPr id="15" name="Picture 14">
            <a:extLst>
              <a:ext uri="{FF2B5EF4-FFF2-40B4-BE49-F238E27FC236}">
                <a16:creationId xmlns:a16="http://schemas.microsoft.com/office/drawing/2014/main" id="{52D66094-3870-84BA-D84D-5123350A91FD}"/>
              </a:ext>
            </a:extLst>
          </p:cNvPr>
          <p:cNvPicPr>
            <a:picLocks noChangeAspect="1"/>
          </p:cNvPicPr>
          <p:nvPr/>
        </p:nvPicPr>
        <p:blipFill rotWithShape="1">
          <a:blip r:embed="rId5"/>
          <a:srcRect r="27248"/>
          <a:stretch/>
        </p:blipFill>
        <p:spPr>
          <a:xfrm>
            <a:off x="702179" y="2347725"/>
            <a:ext cx="4569815" cy="3797836"/>
          </a:xfrm>
          <a:prstGeom prst="rect">
            <a:avLst/>
          </a:prstGeom>
        </p:spPr>
      </p:pic>
      <p:pic>
        <p:nvPicPr>
          <p:cNvPr id="20" name="Picture 19">
            <a:extLst>
              <a:ext uri="{FF2B5EF4-FFF2-40B4-BE49-F238E27FC236}">
                <a16:creationId xmlns:a16="http://schemas.microsoft.com/office/drawing/2014/main" id="{F29A7847-F6D0-1145-E49A-5FDD44ABD5A9}"/>
              </a:ext>
            </a:extLst>
          </p:cNvPr>
          <p:cNvPicPr>
            <a:picLocks noChangeAspect="1"/>
          </p:cNvPicPr>
          <p:nvPr/>
        </p:nvPicPr>
        <p:blipFill>
          <a:blip r:embed="rId6"/>
          <a:stretch>
            <a:fillRect/>
          </a:stretch>
        </p:blipFill>
        <p:spPr>
          <a:xfrm>
            <a:off x="5363338" y="2338090"/>
            <a:ext cx="4295775" cy="1885950"/>
          </a:xfrm>
          <a:prstGeom prst="rect">
            <a:avLst/>
          </a:prstGeom>
        </p:spPr>
      </p:pic>
      <p:sp>
        <p:nvSpPr>
          <p:cNvPr id="21" name="Rectangle 20">
            <a:extLst>
              <a:ext uri="{FF2B5EF4-FFF2-40B4-BE49-F238E27FC236}">
                <a16:creationId xmlns:a16="http://schemas.microsoft.com/office/drawing/2014/main" id="{9B4B3CEB-F482-2DEE-7E00-93640A54F6FB}"/>
              </a:ext>
            </a:extLst>
          </p:cNvPr>
          <p:cNvSpPr/>
          <p:nvPr/>
        </p:nvSpPr>
        <p:spPr>
          <a:xfrm>
            <a:off x="702179" y="1984242"/>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sp>
        <p:nvSpPr>
          <p:cNvPr id="22" name="Rectangle 21">
            <a:extLst>
              <a:ext uri="{FF2B5EF4-FFF2-40B4-BE49-F238E27FC236}">
                <a16:creationId xmlns:a16="http://schemas.microsoft.com/office/drawing/2014/main" id="{619325E5-DD4D-4EE2-1DE6-41239984B549}"/>
              </a:ext>
            </a:extLst>
          </p:cNvPr>
          <p:cNvSpPr/>
          <p:nvPr/>
        </p:nvSpPr>
        <p:spPr>
          <a:xfrm>
            <a:off x="5388000" y="1984241"/>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cxnSp>
        <p:nvCxnSpPr>
          <p:cNvPr id="24" name="Straight Arrow Connector 23">
            <a:extLst>
              <a:ext uri="{FF2B5EF4-FFF2-40B4-BE49-F238E27FC236}">
                <a16:creationId xmlns:a16="http://schemas.microsoft.com/office/drawing/2014/main" id="{5FADFE79-BEAD-E897-8901-E36616AF4039}"/>
              </a:ext>
            </a:extLst>
          </p:cNvPr>
          <p:cNvCxnSpPr>
            <a:cxnSpLocks/>
          </p:cNvCxnSpPr>
          <p:nvPr/>
        </p:nvCxnSpPr>
        <p:spPr>
          <a:xfrm flipV="1">
            <a:off x="3740727" y="3112655"/>
            <a:ext cx="1856509" cy="1579418"/>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63CE99-25B2-5177-B981-99B90E1555E2}"/>
              </a:ext>
            </a:extLst>
          </p:cNvPr>
          <p:cNvCxnSpPr>
            <a:cxnSpLocks/>
          </p:cNvCxnSpPr>
          <p:nvPr/>
        </p:nvCxnSpPr>
        <p:spPr>
          <a:xfrm flipV="1">
            <a:off x="3893127" y="3214255"/>
            <a:ext cx="1714421" cy="1630218"/>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E8740A-02F7-B85F-CD4A-139D1C0096C9}"/>
              </a:ext>
            </a:extLst>
          </p:cNvPr>
          <p:cNvCxnSpPr>
            <a:cxnSpLocks/>
          </p:cNvCxnSpPr>
          <p:nvPr/>
        </p:nvCxnSpPr>
        <p:spPr>
          <a:xfrm flipV="1">
            <a:off x="3798992" y="3303668"/>
            <a:ext cx="1798244" cy="1855066"/>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0617670-3E33-1CDE-A8F9-D1BF8DCC3C6A}"/>
              </a:ext>
            </a:extLst>
          </p:cNvPr>
          <p:cNvCxnSpPr>
            <a:cxnSpLocks/>
          </p:cNvCxnSpPr>
          <p:nvPr/>
        </p:nvCxnSpPr>
        <p:spPr>
          <a:xfrm flipV="1">
            <a:off x="4049384" y="3476241"/>
            <a:ext cx="1547852" cy="1817987"/>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05" name="Rectangle 10304">
            <a:extLst>
              <a:ext uri="{FF2B5EF4-FFF2-40B4-BE49-F238E27FC236}">
                <a16:creationId xmlns:a16="http://schemas.microsoft.com/office/drawing/2014/main" id="{207ECC06-8C30-F7BD-4B5C-7B276136DA97}"/>
              </a:ext>
            </a:extLst>
          </p:cNvPr>
          <p:cNvSpPr/>
          <p:nvPr/>
        </p:nvSpPr>
        <p:spPr>
          <a:xfrm>
            <a:off x="5668280" y="2674700"/>
            <a:ext cx="2700527" cy="754300"/>
          </a:xfrm>
          <a:prstGeom prst="rect">
            <a:avLst/>
          </a:prstGeom>
          <a:noFill/>
          <a:ln w="1905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307" name="Picture 10306">
            <a:extLst>
              <a:ext uri="{FF2B5EF4-FFF2-40B4-BE49-F238E27FC236}">
                <a16:creationId xmlns:a16="http://schemas.microsoft.com/office/drawing/2014/main" id="{C842D02D-F80D-1013-F65E-5456C960B1A3}"/>
              </a:ext>
            </a:extLst>
          </p:cNvPr>
          <p:cNvPicPr>
            <a:picLocks noChangeAspect="1"/>
          </p:cNvPicPr>
          <p:nvPr/>
        </p:nvPicPr>
        <p:blipFill>
          <a:blip r:embed="rId7"/>
          <a:stretch>
            <a:fillRect/>
          </a:stretch>
        </p:blipFill>
        <p:spPr>
          <a:xfrm>
            <a:off x="2835231" y="5743108"/>
            <a:ext cx="2428306" cy="1044791"/>
          </a:xfrm>
          <a:prstGeom prst="rect">
            <a:avLst/>
          </a:prstGeom>
        </p:spPr>
      </p:pic>
      <p:sp>
        <p:nvSpPr>
          <p:cNvPr id="10308" name="Rectangle 10307">
            <a:extLst>
              <a:ext uri="{FF2B5EF4-FFF2-40B4-BE49-F238E27FC236}">
                <a16:creationId xmlns:a16="http://schemas.microsoft.com/office/drawing/2014/main" id="{AC7B999C-576A-4127-B8B4-683010DB6154}"/>
              </a:ext>
            </a:extLst>
          </p:cNvPr>
          <p:cNvSpPr/>
          <p:nvPr/>
        </p:nvSpPr>
        <p:spPr>
          <a:xfrm>
            <a:off x="8415048" y="2752436"/>
            <a:ext cx="1075750" cy="455387"/>
          </a:xfrm>
          <a:prstGeom prst="rect">
            <a:avLst/>
          </a:prstGeom>
          <a:solidFill>
            <a:srgbClr val="66FF33"/>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C00FF"/>
                </a:solidFill>
              </a:rPr>
              <a:t>Được kế thừa</a:t>
            </a:r>
          </a:p>
        </p:txBody>
      </p:sp>
      <p:pic>
        <p:nvPicPr>
          <p:cNvPr id="10310" name="Picture 10309">
            <a:extLst>
              <a:ext uri="{FF2B5EF4-FFF2-40B4-BE49-F238E27FC236}">
                <a16:creationId xmlns:a16="http://schemas.microsoft.com/office/drawing/2014/main" id="{700C140D-0857-9DDD-0431-9281A36FDD07}"/>
              </a:ext>
            </a:extLst>
          </p:cNvPr>
          <p:cNvPicPr>
            <a:picLocks noChangeAspect="1"/>
          </p:cNvPicPr>
          <p:nvPr/>
        </p:nvPicPr>
        <p:blipFill>
          <a:blip r:embed="rId8"/>
          <a:stretch>
            <a:fillRect/>
          </a:stretch>
        </p:blipFill>
        <p:spPr>
          <a:xfrm>
            <a:off x="5378766" y="4313453"/>
            <a:ext cx="3000375" cy="2466975"/>
          </a:xfrm>
          <a:prstGeom prst="rect">
            <a:avLst/>
          </a:prstGeom>
        </p:spPr>
      </p:pic>
      <p:sp>
        <p:nvSpPr>
          <p:cNvPr id="10311" name="Rectangle 10310">
            <a:extLst>
              <a:ext uri="{FF2B5EF4-FFF2-40B4-BE49-F238E27FC236}">
                <a16:creationId xmlns:a16="http://schemas.microsoft.com/office/drawing/2014/main" id="{98F1EB70-8575-40EB-4238-807F95A082CB}"/>
              </a:ext>
            </a:extLst>
          </p:cNvPr>
          <p:cNvSpPr/>
          <p:nvPr/>
        </p:nvSpPr>
        <p:spPr>
          <a:xfrm>
            <a:off x="6355280" y="6262831"/>
            <a:ext cx="2013527" cy="51759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F12 để kiểm tra trực quan kế thừa</a:t>
            </a:r>
          </a:p>
        </p:txBody>
      </p:sp>
      <p:sp>
        <p:nvSpPr>
          <p:cNvPr id="2" name="Rectangle 1">
            <a:extLst>
              <a:ext uri="{FF2B5EF4-FFF2-40B4-BE49-F238E27FC236}">
                <a16:creationId xmlns:a16="http://schemas.microsoft.com/office/drawing/2014/main" id="{156A3354-225B-3CC3-D2C9-ABC91BC41BB4}"/>
              </a:ext>
            </a:extLst>
          </p:cNvPr>
          <p:cNvSpPr/>
          <p:nvPr/>
        </p:nvSpPr>
        <p:spPr>
          <a:xfrm>
            <a:off x="2249599" y="1989439"/>
            <a:ext cx="2013526" cy="301549"/>
          </a:xfrm>
          <a:prstGeom prst="rect">
            <a:avLst/>
          </a:prstGeom>
          <a:solidFill>
            <a:srgbClr val="66FF33"/>
          </a:solidFill>
          <a:ln>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C00FF"/>
                </a:solidFill>
              </a:rPr>
              <a:t>Dự án mới ví dụ:</a:t>
            </a:r>
          </a:p>
        </p:txBody>
      </p:sp>
      <p:pic>
        <p:nvPicPr>
          <p:cNvPr id="14" name="Picture 13">
            <a:extLst>
              <a:ext uri="{FF2B5EF4-FFF2-40B4-BE49-F238E27FC236}">
                <a16:creationId xmlns:a16="http://schemas.microsoft.com/office/drawing/2014/main" id="{6E2E611F-0384-4D99-6552-B5CB474A7BD9}"/>
              </a:ext>
            </a:extLst>
          </p:cNvPr>
          <p:cNvPicPr>
            <a:picLocks noChangeAspect="1"/>
          </p:cNvPicPr>
          <p:nvPr/>
        </p:nvPicPr>
        <p:blipFill>
          <a:blip r:embed="rId9"/>
          <a:stretch>
            <a:fillRect/>
          </a:stretch>
        </p:blipFill>
        <p:spPr>
          <a:xfrm>
            <a:off x="9490577" y="5792310"/>
            <a:ext cx="2466980" cy="454045"/>
          </a:xfrm>
          <a:prstGeom prst="rect">
            <a:avLst/>
          </a:prstGeom>
        </p:spPr>
      </p:pic>
      <p:pic>
        <p:nvPicPr>
          <p:cNvPr id="17" name="Picture 16">
            <a:extLst>
              <a:ext uri="{FF2B5EF4-FFF2-40B4-BE49-F238E27FC236}">
                <a16:creationId xmlns:a16="http://schemas.microsoft.com/office/drawing/2014/main" id="{FDC1AECB-44D5-E3B9-BC4B-4B06F1D003A8}"/>
              </a:ext>
            </a:extLst>
          </p:cNvPr>
          <p:cNvPicPr>
            <a:picLocks noChangeAspect="1"/>
          </p:cNvPicPr>
          <p:nvPr/>
        </p:nvPicPr>
        <p:blipFill>
          <a:blip r:embed="rId10"/>
          <a:stretch>
            <a:fillRect/>
          </a:stretch>
        </p:blipFill>
        <p:spPr>
          <a:xfrm>
            <a:off x="9490577" y="6291092"/>
            <a:ext cx="2466980" cy="461074"/>
          </a:xfrm>
          <a:prstGeom prst="rect">
            <a:avLst/>
          </a:prstGeom>
        </p:spPr>
      </p:pic>
    </p:spTree>
    <p:extLst>
      <p:ext uri="{BB962C8B-B14F-4D97-AF65-F5344CB8AC3E}">
        <p14:creationId xmlns:p14="http://schemas.microsoft.com/office/powerpoint/2010/main" val="6362827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4">
            <a:extLst>
              <a:ext uri="{FF2B5EF4-FFF2-40B4-BE49-F238E27FC236}">
                <a16:creationId xmlns:a16="http://schemas.microsoft.com/office/drawing/2014/main" id="{E5C2DCC1-ED72-7C72-D022-00C5578062E8}"/>
              </a:ext>
            </a:extLst>
          </p:cNvPr>
          <p:cNvSpPr/>
          <p:nvPr/>
        </p:nvSpPr>
        <p:spPr>
          <a:xfrm>
            <a:off x="1223473" y="1451806"/>
            <a:ext cx="9924818" cy="369332"/>
          </a:xfrm>
          <a:prstGeom prst="rect">
            <a:avLst/>
          </a:prstGeom>
        </p:spPr>
        <p:txBody>
          <a:bodyPr wrap="square">
            <a:spAutoFit/>
          </a:bodyPr>
          <a:lstStyle/>
          <a:p>
            <a:pPr marL="285750" indent="-285750">
              <a:buFont typeface="Wingdings" panose="05000000000000000000" pitchFamily="2" charset="2"/>
              <a:buChar char="ü"/>
            </a:pPr>
            <a:r>
              <a:rPr lang="en-US" b="1" i="1">
                <a:solidFill>
                  <a:srgbClr val="FF0000"/>
                </a:solidFill>
                <a:latin typeface="Times New Roman" pitchFamily="18" charset="0"/>
                <a:cs typeface="Times New Roman" pitchFamily="18" charset="0"/>
              </a:rPr>
              <a:t>Lưu ý : Không phải tất cả các thuộc tính đều được kế thừa</a:t>
            </a:r>
          </a:p>
        </p:txBody>
      </p:sp>
      <p:pic>
        <p:nvPicPr>
          <p:cNvPr id="2" name="Picture 1">
            <a:extLst>
              <a:ext uri="{FF2B5EF4-FFF2-40B4-BE49-F238E27FC236}">
                <a16:creationId xmlns:a16="http://schemas.microsoft.com/office/drawing/2014/main" id="{84D7EDDD-4DF9-3481-ABF3-21A8CE41EB23}"/>
              </a:ext>
            </a:extLst>
          </p:cNvPr>
          <p:cNvPicPr>
            <a:picLocks noChangeAspect="1"/>
          </p:cNvPicPr>
          <p:nvPr/>
        </p:nvPicPr>
        <p:blipFill>
          <a:blip r:embed="rId5"/>
          <a:stretch>
            <a:fillRect/>
          </a:stretch>
        </p:blipFill>
        <p:spPr>
          <a:xfrm>
            <a:off x="1303354" y="2394610"/>
            <a:ext cx="4295775" cy="1885950"/>
          </a:xfrm>
          <a:prstGeom prst="rect">
            <a:avLst/>
          </a:prstGeom>
        </p:spPr>
      </p:pic>
      <p:pic>
        <p:nvPicPr>
          <p:cNvPr id="14" name="Picture 13">
            <a:extLst>
              <a:ext uri="{FF2B5EF4-FFF2-40B4-BE49-F238E27FC236}">
                <a16:creationId xmlns:a16="http://schemas.microsoft.com/office/drawing/2014/main" id="{810902A5-3222-E4CB-36A9-728B430AA6BB}"/>
              </a:ext>
            </a:extLst>
          </p:cNvPr>
          <p:cNvPicPr>
            <a:picLocks noChangeAspect="1"/>
          </p:cNvPicPr>
          <p:nvPr/>
        </p:nvPicPr>
        <p:blipFill>
          <a:blip r:embed="rId6"/>
          <a:stretch>
            <a:fillRect/>
          </a:stretch>
        </p:blipFill>
        <p:spPr>
          <a:xfrm>
            <a:off x="6096000" y="2358351"/>
            <a:ext cx="4383330" cy="1885950"/>
          </a:xfrm>
          <a:prstGeom prst="rect">
            <a:avLst/>
          </a:prstGeom>
        </p:spPr>
      </p:pic>
      <p:sp>
        <p:nvSpPr>
          <p:cNvPr id="16" name="Rectangle 15">
            <a:extLst>
              <a:ext uri="{FF2B5EF4-FFF2-40B4-BE49-F238E27FC236}">
                <a16:creationId xmlns:a16="http://schemas.microsoft.com/office/drawing/2014/main" id="{1B44B304-60AE-DEF0-13E5-7BE8B3CB2792}"/>
              </a:ext>
            </a:extLst>
          </p:cNvPr>
          <p:cNvSpPr/>
          <p:nvPr/>
        </p:nvSpPr>
        <p:spPr>
          <a:xfrm>
            <a:off x="3771900" y="4089296"/>
            <a:ext cx="1655779" cy="51759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Không được kế thừa</a:t>
            </a:r>
          </a:p>
        </p:txBody>
      </p:sp>
      <p:sp>
        <p:nvSpPr>
          <p:cNvPr id="17" name="Rectangle 16">
            <a:extLst>
              <a:ext uri="{FF2B5EF4-FFF2-40B4-BE49-F238E27FC236}">
                <a16:creationId xmlns:a16="http://schemas.microsoft.com/office/drawing/2014/main" id="{6275FCB7-245B-ACDF-F883-0C71738EED68}"/>
              </a:ext>
            </a:extLst>
          </p:cNvPr>
          <p:cNvSpPr/>
          <p:nvPr/>
        </p:nvSpPr>
        <p:spPr>
          <a:xfrm>
            <a:off x="1303354" y="2047067"/>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cxnSp>
        <p:nvCxnSpPr>
          <p:cNvPr id="21" name="Straight Arrow Connector 20">
            <a:extLst>
              <a:ext uri="{FF2B5EF4-FFF2-40B4-BE49-F238E27FC236}">
                <a16:creationId xmlns:a16="http://schemas.microsoft.com/office/drawing/2014/main" id="{C6D6FE54-1687-6DDF-567B-F3533E43C195}"/>
              </a:ext>
            </a:extLst>
          </p:cNvPr>
          <p:cNvCxnSpPr>
            <a:cxnSpLocks/>
          </p:cNvCxnSpPr>
          <p:nvPr/>
        </p:nvCxnSpPr>
        <p:spPr>
          <a:xfrm flipV="1">
            <a:off x="5427679" y="2496876"/>
            <a:ext cx="758203" cy="1383345"/>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46">
            <a:extLst>
              <a:ext uri="{FF2B5EF4-FFF2-40B4-BE49-F238E27FC236}">
                <a16:creationId xmlns:a16="http://schemas.microsoft.com/office/drawing/2014/main" id="{CC046277-E73E-6B23-C57F-C8EE57DD88D2}"/>
              </a:ext>
            </a:extLst>
          </p:cNvPr>
          <p:cNvGrpSpPr>
            <a:grpSpLocks/>
          </p:cNvGrpSpPr>
          <p:nvPr/>
        </p:nvGrpSpPr>
        <p:grpSpPr bwMode="auto">
          <a:xfrm>
            <a:off x="702179" y="712439"/>
            <a:ext cx="4128439" cy="685800"/>
            <a:chOff x="1296" y="1824"/>
            <a:chExt cx="2225" cy="432"/>
          </a:xfrm>
        </p:grpSpPr>
        <p:sp>
          <p:nvSpPr>
            <p:cNvPr id="6" name="AutoShape 47">
              <a:extLst>
                <a:ext uri="{FF2B5EF4-FFF2-40B4-BE49-F238E27FC236}">
                  <a16:creationId xmlns:a16="http://schemas.microsoft.com/office/drawing/2014/main" id="{5A6DF25C-FD59-4CD5-E01A-7ECA76F4D7E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6FEBA223-7EFA-C1D8-17F5-85A5BC5614E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91200CE1-448B-34E2-951A-9EB99027A5FF}"/>
                </a:ext>
              </a:extLst>
            </p:cNvPr>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Inheritance - Kế thừa </a:t>
              </a:r>
              <a:endParaRPr lang="vi-VN" sz="2000" b="1">
                <a:solidFill>
                  <a:srgbClr val="CC00FF"/>
                </a:solidFill>
              </a:endParaRPr>
            </a:p>
          </p:txBody>
        </p:sp>
        <p:sp>
          <p:nvSpPr>
            <p:cNvPr id="19" name="Text Box 50">
              <a:extLst>
                <a:ext uri="{FF2B5EF4-FFF2-40B4-BE49-F238E27FC236}">
                  <a16:creationId xmlns:a16="http://schemas.microsoft.com/office/drawing/2014/main" id="{EF0D38A0-977B-5D36-B53D-BB5A1E41CFE7}"/>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7</a:t>
              </a:r>
            </a:p>
          </p:txBody>
        </p:sp>
      </p:grpSp>
    </p:spTree>
    <p:extLst>
      <p:ext uri="{BB962C8B-B14F-4D97-AF65-F5344CB8AC3E}">
        <p14:creationId xmlns:p14="http://schemas.microsoft.com/office/powerpoint/2010/main" val="3330954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8854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4" name="Group 46">
            <a:extLst>
              <a:ext uri="{FF2B5EF4-FFF2-40B4-BE49-F238E27FC236}">
                <a16:creationId xmlns:a16="http://schemas.microsoft.com/office/drawing/2014/main" id="{CC046277-E73E-6B23-C57F-C8EE57DD88D2}"/>
              </a:ext>
            </a:extLst>
          </p:cNvPr>
          <p:cNvGrpSpPr>
            <a:grpSpLocks/>
          </p:cNvGrpSpPr>
          <p:nvPr/>
        </p:nvGrpSpPr>
        <p:grpSpPr bwMode="auto">
          <a:xfrm>
            <a:off x="702179" y="712439"/>
            <a:ext cx="4128439" cy="685800"/>
            <a:chOff x="1296" y="1824"/>
            <a:chExt cx="2225" cy="432"/>
          </a:xfrm>
        </p:grpSpPr>
        <p:sp>
          <p:nvSpPr>
            <p:cNvPr id="6" name="AutoShape 47">
              <a:extLst>
                <a:ext uri="{FF2B5EF4-FFF2-40B4-BE49-F238E27FC236}">
                  <a16:creationId xmlns:a16="http://schemas.microsoft.com/office/drawing/2014/main" id="{5A6DF25C-FD59-4CD5-E01A-7ECA76F4D7E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6FEBA223-7EFA-C1D8-17F5-85A5BC5614E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91200CE1-448B-34E2-951A-9EB99027A5FF}"/>
                </a:ext>
              </a:extLst>
            </p:cNvPr>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Reset CSS</a:t>
              </a:r>
              <a:endParaRPr lang="vi-VN" sz="2000" b="1">
                <a:solidFill>
                  <a:srgbClr val="CC00FF"/>
                </a:solidFill>
              </a:endParaRPr>
            </a:p>
          </p:txBody>
        </p:sp>
        <p:sp>
          <p:nvSpPr>
            <p:cNvPr id="19" name="Text Box 50">
              <a:extLst>
                <a:ext uri="{FF2B5EF4-FFF2-40B4-BE49-F238E27FC236}">
                  <a16:creationId xmlns:a16="http://schemas.microsoft.com/office/drawing/2014/main" id="{EF0D38A0-977B-5D36-B53D-BB5A1E41CFE7}"/>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8</a:t>
              </a:r>
            </a:p>
          </p:txBody>
        </p:sp>
      </p:grpSp>
      <p:sp>
        <p:nvSpPr>
          <p:cNvPr id="3" name="Rectangle 2">
            <a:extLst>
              <a:ext uri="{FF2B5EF4-FFF2-40B4-BE49-F238E27FC236}">
                <a16:creationId xmlns:a16="http://schemas.microsoft.com/office/drawing/2014/main" id="{39BEB14F-26EB-492F-07CD-C1B5D7979519}"/>
              </a:ext>
            </a:extLst>
          </p:cNvPr>
          <p:cNvSpPr/>
          <p:nvPr/>
        </p:nvSpPr>
        <p:spPr>
          <a:xfrm>
            <a:off x="1409116" y="1859853"/>
            <a:ext cx="10395872" cy="1200329"/>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Default CSS Values: </a:t>
            </a:r>
            <a:r>
              <a:rPr lang="en-US" b="1" i="1">
                <a:latin typeface="Times New Roman" pitchFamily="18" charset="0"/>
                <a:cs typeface="Times New Roman" pitchFamily="18" charset="0"/>
              </a:rPr>
              <a:t> Trình duyệt sẽ tự thêm vào các thuộc tính mặc định để hiển thị các thẻ HTML, tuy nhiên </a:t>
            </a:r>
            <a:r>
              <a:rPr lang="en-US" b="1" i="1">
                <a:solidFill>
                  <a:srgbClr val="FF0000"/>
                </a:solidFill>
                <a:latin typeface="Times New Roman" pitchFamily="18" charset="0"/>
                <a:cs typeface="Times New Roman" pitchFamily="18" charset="0"/>
              </a:rPr>
              <a:t>các trình duyệt khác nhau có thể các thuộc tính được thêm vào sẽ khác nhau</a:t>
            </a:r>
          </a:p>
          <a:p>
            <a:pPr marL="285750" indent="-285750">
              <a:buFont typeface="Wingdings" panose="05000000000000000000" pitchFamily="2" charset="2"/>
              <a:buChar char="q"/>
            </a:pPr>
            <a:r>
              <a:rPr lang="en-US" b="1" i="1">
                <a:latin typeface="Times New Roman" pitchFamily="18" charset="0"/>
                <a:cs typeface="Times New Roman" pitchFamily="18" charset="0"/>
              </a:rPr>
              <a:t>Các thẻ có CSS mặc định làm khó khăn trong việc kiểm soát kích thước và tính toán kích thước so với thiết kế  </a:t>
            </a:r>
          </a:p>
        </p:txBody>
      </p:sp>
      <p:sp>
        <p:nvSpPr>
          <p:cNvPr id="22" name="TextBox 21">
            <a:extLst>
              <a:ext uri="{FF2B5EF4-FFF2-40B4-BE49-F238E27FC236}">
                <a16:creationId xmlns:a16="http://schemas.microsoft.com/office/drawing/2014/main" id="{C16775C8-C022-D0FB-E250-1825DA0FE331}"/>
              </a:ext>
            </a:extLst>
          </p:cNvPr>
          <p:cNvSpPr txBox="1"/>
          <p:nvPr/>
        </p:nvSpPr>
        <p:spPr>
          <a:xfrm>
            <a:off x="1055647" y="1444380"/>
            <a:ext cx="6097508" cy="369332"/>
          </a:xfrm>
          <a:prstGeom prst="rect">
            <a:avLst/>
          </a:prstGeom>
          <a:noFill/>
        </p:spPr>
        <p:txBody>
          <a:bodyPr wrap="square">
            <a:spAutoFit/>
          </a:bodyPr>
          <a:lstStyle/>
          <a:p>
            <a:pPr marL="342900" indent="-342900">
              <a:buFont typeface="+mj-lt"/>
              <a:buAutoNum type="arabicPeriod"/>
            </a:pPr>
            <a:r>
              <a:rPr lang="en-US" b="1" i="1">
                <a:solidFill>
                  <a:srgbClr val="0000CC"/>
                </a:solidFill>
                <a:latin typeface="Times New Roman" pitchFamily="18" charset="0"/>
                <a:cs typeface="Times New Roman" pitchFamily="18" charset="0"/>
              </a:rPr>
              <a:t>Tại sao phải reset CSS</a:t>
            </a:r>
            <a:endParaRPr lang="en-US"/>
          </a:p>
        </p:txBody>
      </p:sp>
      <p:sp>
        <p:nvSpPr>
          <p:cNvPr id="23" name="TextBox 22">
            <a:extLst>
              <a:ext uri="{FF2B5EF4-FFF2-40B4-BE49-F238E27FC236}">
                <a16:creationId xmlns:a16="http://schemas.microsoft.com/office/drawing/2014/main" id="{C95383F6-3404-D4E9-FB6F-42D5A1CB62D1}"/>
              </a:ext>
            </a:extLst>
          </p:cNvPr>
          <p:cNvSpPr txBox="1"/>
          <p:nvPr/>
        </p:nvSpPr>
        <p:spPr>
          <a:xfrm>
            <a:off x="1055647" y="3244334"/>
            <a:ext cx="6097508" cy="369332"/>
          </a:xfrm>
          <a:prstGeom prst="rect">
            <a:avLst/>
          </a:prstGeom>
          <a:noFill/>
        </p:spPr>
        <p:txBody>
          <a:bodyPr wrap="square">
            <a:spAutoFit/>
          </a:bodyPr>
          <a:lstStyle/>
          <a:p>
            <a:r>
              <a:rPr lang="en-US" b="1" i="1">
                <a:solidFill>
                  <a:srgbClr val="0000CC"/>
                </a:solidFill>
                <a:latin typeface="Times New Roman" pitchFamily="18" charset="0"/>
                <a:cs typeface="Times New Roman" pitchFamily="18" charset="0"/>
              </a:rPr>
              <a:t>2.    Cách reset CSS</a:t>
            </a:r>
            <a:endParaRPr lang="en-US"/>
          </a:p>
        </p:txBody>
      </p:sp>
      <p:pic>
        <p:nvPicPr>
          <p:cNvPr id="25" name="Picture 24">
            <a:extLst>
              <a:ext uri="{FF2B5EF4-FFF2-40B4-BE49-F238E27FC236}">
                <a16:creationId xmlns:a16="http://schemas.microsoft.com/office/drawing/2014/main" id="{5A4C5107-D098-D3EE-0939-3299D16B1ABD}"/>
              </a:ext>
            </a:extLst>
          </p:cNvPr>
          <p:cNvPicPr>
            <a:picLocks noChangeAspect="1"/>
          </p:cNvPicPr>
          <p:nvPr/>
        </p:nvPicPr>
        <p:blipFill>
          <a:blip r:embed="rId5"/>
          <a:stretch>
            <a:fillRect/>
          </a:stretch>
        </p:blipFill>
        <p:spPr>
          <a:xfrm>
            <a:off x="1578839" y="3768393"/>
            <a:ext cx="3819525" cy="828675"/>
          </a:xfrm>
          <a:prstGeom prst="rect">
            <a:avLst/>
          </a:prstGeom>
        </p:spPr>
      </p:pic>
      <p:pic>
        <p:nvPicPr>
          <p:cNvPr id="27" name="Picture 26">
            <a:extLst>
              <a:ext uri="{FF2B5EF4-FFF2-40B4-BE49-F238E27FC236}">
                <a16:creationId xmlns:a16="http://schemas.microsoft.com/office/drawing/2014/main" id="{38206C65-CCA9-0B74-78F3-6E1E24869263}"/>
              </a:ext>
            </a:extLst>
          </p:cNvPr>
          <p:cNvPicPr>
            <a:picLocks noChangeAspect="1"/>
          </p:cNvPicPr>
          <p:nvPr/>
        </p:nvPicPr>
        <p:blipFill>
          <a:blip r:embed="rId6"/>
          <a:stretch>
            <a:fillRect/>
          </a:stretch>
        </p:blipFill>
        <p:spPr>
          <a:xfrm>
            <a:off x="5878764" y="3768393"/>
            <a:ext cx="5667375" cy="1095375"/>
          </a:xfrm>
          <a:prstGeom prst="rect">
            <a:avLst/>
          </a:prstGeom>
        </p:spPr>
      </p:pic>
      <p:sp>
        <p:nvSpPr>
          <p:cNvPr id="29" name="TextBox 28">
            <a:extLst>
              <a:ext uri="{FF2B5EF4-FFF2-40B4-BE49-F238E27FC236}">
                <a16:creationId xmlns:a16="http://schemas.microsoft.com/office/drawing/2014/main" id="{A711E767-E36E-9E00-EC5B-52A0C221378D}"/>
              </a:ext>
            </a:extLst>
          </p:cNvPr>
          <p:cNvSpPr txBox="1"/>
          <p:nvPr/>
        </p:nvSpPr>
        <p:spPr>
          <a:xfrm>
            <a:off x="5878764" y="5228954"/>
            <a:ext cx="6097508" cy="369332"/>
          </a:xfrm>
          <a:prstGeom prst="rect">
            <a:avLst/>
          </a:prstGeom>
          <a:noFill/>
        </p:spPr>
        <p:txBody>
          <a:bodyPr wrap="square">
            <a:spAutoFit/>
          </a:bodyPr>
          <a:lstStyle/>
          <a:p>
            <a:r>
              <a:rPr lang="en-US">
                <a:hlinkClick r:id="rId7"/>
              </a:rPr>
              <a:t>https://meyerweb.com/eric/tools/css/reset/</a:t>
            </a:r>
            <a:r>
              <a:rPr lang="en-US"/>
              <a:t> </a:t>
            </a:r>
          </a:p>
        </p:txBody>
      </p:sp>
      <p:sp>
        <p:nvSpPr>
          <p:cNvPr id="10240" name="TextBox 10239">
            <a:extLst>
              <a:ext uri="{FF2B5EF4-FFF2-40B4-BE49-F238E27FC236}">
                <a16:creationId xmlns:a16="http://schemas.microsoft.com/office/drawing/2014/main" id="{2D3E5A9C-1536-BCB4-833B-7FA63CF3C5F6}"/>
              </a:ext>
            </a:extLst>
          </p:cNvPr>
          <p:cNvSpPr txBox="1"/>
          <p:nvPr/>
        </p:nvSpPr>
        <p:spPr>
          <a:xfrm>
            <a:off x="1414236" y="5850179"/>
            <a:ext cx="10246627" cy="646331"/>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Lưu ý : </a:t>
            </a:r>
            <a:r>
              <a:rPr lang="en-US" b="1" i="1">
                <a:latin typeface="Times New Roman" pitchFamily="18" charset="0"/>
                <a:cs typeface="Times New Roman" pitchFamily="18" charset="0"/>
              </a:rPr>
              <a:t>đặt file </a:t>
            </a:r>
            <a:r>
              <a:rPr lang="en-US" b="1" i="1">
                <a:solidFill>
                  <a:srgbClr val="FF0000"/>
                </a:solidFill>
                <a:latin typeface="Times New Roman" pitchFamily="18" charset="0"/>
                <a:cs typeface="Times New Roman" pitchFamily="18" charset="0"/>
              </a:rPr>
              <a:t>reset.css </a:t>
            </a:r>
            <a:r>
              <a:rPr lang="en-US" b="1" i="1">
                <a:latin typeface="Times New Roman" pitchFamily="18" charset="0"/>
                <a:cs typeface="Times New Roman" pitchFamily="18" charset="0"/>
              </a:rPr>
              <a:t>ở vị trí trên cùng trước khi sử dụng các CSS khác để tránh file reset sẽ ghi đè, Do thứ tự ưu tiên về vị trí đặt  </a:t>
            </a:r>
          </a:p>
        </p:txBody>
      </p:sp>
      <p:sp>
        <p:nvSpPr>
          <p:cNvPr id="10243" name="TextBox 10242">
            <a:extLst>
              <a:ext uri="{FF2B5EF4-FFF2-40B4-BE49-F238E27FC236}">
                <a16:creationId xmlns:a16="http://schemas.microsoft.com/office/drawing/2014/main" id="{6128F5F3-2A16-5A57-8722-9A40198B5D1A}"/>
              </a:ext>
            </a:extLst>
          </p:cNvPr>
          <p:cNvSpPr txBox="1"/>
          <p:nvPr/>
        </p:nvSpPr>
        <p:spPr>
          <a:xfrm>
            <a:off x="8267032" y="1413158"/>
            <a:ext cx="3537956" cy="369332"/>
          </a:xfrm>
          <a:prstGeom prst="rect">
            <a:avLst/>
          </a:prstGeom>
          <a:noFill/>
        </p:spPr>
        <p:txBody>
          <a:bodyPr wrap="square">
            <a:spAutoFit/>
          </a:bodyPr>
          <a:lstStyle/>
          <a:p>
            <a:r>
              <a:rPr lang="en-US">
                <a:hlinkClick r:id="rId8"/>
              </a:rPr>
              <a:t>https://browserdefaultstyles.com/</a:t>
            </a:r>
            <a:r>
              <a:rPr lang="en-US"/>
              <a:t> </a:t>
            </a:r>
          </a:p>
        </p:txBody>
      </p:sp>
    </p:spTree>
    <p:extLst>
      <p:ext uri="{BB962C8B-B14F-4D97-AF65-F5344CB8AC3E}">
        <p14:creationId xmlns:p14="http://schemas.microsoft.com/office/powerpoint/2010/main" val="3640015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7577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44"/>
            <a:ext cx="3417791" cy="685801"/>
            <a:chOff x="1296" y="1824"/>
            <a:chExt cx="1842" cy="432"/>
          </a:xfrm>
        </p:grpSpPr>
        <p:sp>
          <p:nvSpPr>
            <p:cNvPr id="138" name="AutoShape 47"/>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144" name="Text Box 50"/>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6" name="TextBox 5">
            <a:extLst>
              <a:ext uri="{FF2B5EF4-FFF2-40B4-BE49-F238E27FC236}">
                <a16:creationId xmlns:a16="http://schemas.microsoft.com/office/drawing/2014/main" id="{46595909-1D12-3A5D-E5D0-1E6234E56C6F}"/>
              </a:ext>
            </a:extLst>
          </p:cNvPr>
          <p:cNvSpPr txBox="1"/>
          <p:nvPr/>
        </p:nvSpPr>
        <p:spPr>
          <a:xfrm>
            <a:off x="5701621" y="1570978"/>
            <a:ext cx="2451684"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solidFill>
                  <a:srgbClr val="CC00FF"/>
                </a:solidFill>
                <a:latin typeface="Times New Roman" pitchFamily="18" charset="0"/>
                <a:cs typeface="Times New Roman" pitchFamily="18" charset="0"/>
              </a:rPr>
              <a:t>Block</a:t>
            </a:r>
            <a:r>
              <a:rPr lang="en-US" b="1" i="1">
                <a:solidFill>
                  <a:srgbClr val="CC00FF"/>
                </a:solidFill>
                <a:latin typeface="Times New Roman" pitchFamily="18" charset="0"/>
                <a:cs typeface="Times New Roman" pitchFamily="18" charset="0"/>
              </a:rPr>
              <a:t> </a:t>
            </a:r>
            <a:endParaRPr lang="vi-VN" b="1" i="1">
              <a:solidFill>
                <a:srgbClr val="CC00FF"/>
              </a:solidFill>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solidFill>
                  <a:srgbClr val="CC00FF"/>
                </a:solidFill>
                <a:latin typeface="Times New Roman" pitchFamily="18" charset="0"/>
                <a:cs typeface="Times New Roman" pitchFamily="18" charset="0"/>
              </a:rPr>
              <a:t>Inline</a:t>
            </a:r>
            <a:endParaRPr lang="en-US" b="1" i="1">
              <a:solidFill>
                <a:srgbClr val="CC00FF"/>
              </a:solidFill>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Inline-block</a:t>
            </a:r>
            <a:endParaRPr lang="en-US" b="1" i="1">
              <a:solidFill>
                <a:srgbClr val="CC00FF"/>
              </a:solidFill>
              <a:latin typeface="Times New Roman" pitchFamily="18" charset="0"/>
              <a:cs typeface="Times New Roman" pitchFamily="18" charset="0"/>
            </a:endParaRPr>
          </a:p>
        </p:txBody>
      </p:sp>
      <p:sp>
        <p:nvSpPr>
          <p:cNvPr id="14" name="Rectangle 13">
            <a:extLst>
              <a:ext uri="{FF2B5EF4-FFF2-40B4-BE49-F238E27FC236}">
                <a16:creationId xmlns:a16="http://schemas.microsoft.com/office/drawing/2014/main" id="{22AEC905-5B01-FEA7-4E2F-60C98B18040E}"/>
              </a:ext>
            </a:extLst>
          </p:cNvPr>
          <p:cNvSpPr/>
          <p:nvPr/>
        </p:nvSpPr>
        <p:spPr>
          <a:xfrm>
            <a:off x="1133639" y="1520363"/>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Các thẻ HTML đều có thuộc tính display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sp>
        <p:nvSpPr>
          <p:cNvPr id="15" name="Rectangle 14">
            <a:extLst>
              <a:ext uri="{FF2B5EF4-FFF2-40B4-BE49-F238E27FC236}">
                <a16:creationId xmlns:a16="http://schemas.microsoft.com/office/drawing/2014/main" id="{F4EE92BF-19B7-73FC-7691-8E4D9E8C2AD6}"/>
              </a:ext>
            </a:extLst>
          </p:cNvPr>
          <p:cNvSpPr/>
          <p:nvPr/>
        </p:nvSpPr>
        <p:spPr>
          <a:xfrm>
            <a:off x="1147494" y="2995952"/>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9.1 </a:t>
            </a:r>
            <a:r>
              <a:rPr lang="vi-VN" b="1" i="1">
                <a:solidFill>
                  <a:srgbClr val="0000CC"/>
                </a:solidFill>
                <a:latin typeface="Times New Roman" pitchFamily="18" charset="0"/>
                <a:cs typeface="Times New Roman" pitchFamily="18" charset="0"/>
              </a:rPr>
              <a:t>Block</a:t>
            </a:r>
            <a:r>
              <a:rPr lang="en-US" b="1" i="1">
                <a:solidFill>
                  <a:srgbClr val="0000CC"/>
                </a:solidFill>
                <a:latin typeface="Times New Roman" pitchFamily="18" charset="0"/>
                <a:cs typeface="Times New Roman" pitchFamily="18" charset="0"/>
              </a:rPr>
              <a:t> Element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Các thẻ ở trạng thái mặc đinh, </a:t>
            </a:r>
            <a:r>
              <a:rPr lang="en-US" b="1" i="1">
                <a:solidFill>
                  <a:srgbClr val="FF0000"/>
                </a:solidFill>
                <a:latin typeface="Times New Roman" pitchFamily="18" charset="0"/>
                <a:cs typeface="Times New Roman" pitchFamily="18" charset="0"/>
              </a:rPr>
              <a:t>luôn chiếm 100% chiều rộng </a:t>
            </a:r>
            <a:r>
              <a:rPr lang="en-US" b="1" i="1">
                <a:latin typeface="Times New Roman" pitchFamily="18" charset="0"/>
                <a:cs typeface="Times New Roman" pitchFamily="18" charset="0"/>
              </a:rPr>
              <a:t>của thẻ cha bất kể nội dung dài hay ngắn :</a:t>
            </a:r>
            <a:r>
              <a:rPr lang="en-US" b="1" i="1">
                <a:solidFill>
                  <a:srgbClr val="0000CC"/>
                </a:solidFill>
                <a:latin typeface="Times New Roman" pitchFamily="18" charset="0"/>
                <a:cs typeface="Times New Roman" pitchFamily="18" charset="0"/>
              </a:rPr>
              <a:t>  ví dụ  </a:t>
            </a:r>
            <a:r>
              <a:rPr lang="pt-BR" b="0" i="0">
                <a:solidFill>
                  <a:srgbClr val="FF0000"/>
                </a:solidFill>
                <a:effectLst/>
                <a:latin typeface="Söhne"/>
              </a:rPr>
              <a:t>div, p, h1, h2, ul, ol,.....</a:t>
            </a:r>
            <a:r>
              <a:rPr lang="en-US" b="1" i="1">
                <a:solidFill>
                  <a:srgbClr val="FF0000"/>
                </a:solidFill>
                <a:latin typeface="Times New Roman" pitchFamily="18" charset="0"/>
                <a:cs typeface="Times New Roman" pitchFamily="18" charset="0"/>
              </a:rPr>
              <a:t> </a:t>
            </a:r>
          </a:p>
        </p:txBody>
      </p:sp>
      <p:sp>
        <p:nvSpPr>
          <p:cNvPr id="17" name="Rectangle 16">
            <a:extLst>
              <a:ext uri="{FF2B5EF4-FFF2-40B4-BE49-F238E27FC236}">
                <a16:creationId xmlns:a16="http://schemas.microsoft.com/office/drawing/2014/main" id="{3802DBA6-E3BD-94B4-C93D-1D6C2C868268}"/>
              </a:ext>
            </a:extLst>
          </p:cNvPr>
          <p:cNvSpPr/>
          <p:nvPr/>
        </p:nvSpPr>
        <p:spPr>
          <a:xfrm>
            <a:off x="1147494" y="262662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Các thẻ HTML đều có trạng thái display mặc định, 2 giá trị cơ bản của display là </a:t>
            </a:r>
            <a:r>
              <a:rPr lang="en-US" b="1" i="1">
                <a:solidFill>
                  <a:srgbClr val="0000CC"/>
                </a:solidFill>
                <a:latin typeface="Times New Roman" pitchFamily="18" charset="0"/>
                <a:cs typeface="Times New Roman" pitchFamily="18" charset="0"/>
              </a:rPr>
              <a:t>: Block và Inline </a:t>
            </a:r>
            <a:endParaRPr lang="en-US" b="1" i="1">
              <a:solidFill>
                <a:srgbClr val="FF0000"/>
              </a:solidFill>
              <a:latin typeface="Times New Roman" pitchFamily="18" charset="0"/>
              <a:cs typeface="Times New Roman" pitchFamily="18" charset="0"/>
            </a:endParaRPr>
          </a:p>
        </p:txBody>
      </p:sp>
      <p:sp>
        <p:nvSpPr>
          <p:cNvPr id="20" name="TextBox 19">
            <a:extLst>
              <a:ext uri="{FF2B5EF4-FFF2-40B4-BE49-F238E27FC236}">
                <a16:creationId xmlns:a16="http://schemas.microsoft.com/office/drawing/2014/main" id="{64781B2A-68C4-CD6A-8738-51600F6813A3}"/>
              </a:ext>
            </a:extLst>
          </p:cNvPr>
          <p:cNvSpPr txBox="1"/>
          <p:nvPr/>
        </p:nvSpPr>
        <p:spPr>
          <a:xfrm>
            <a:off x="4916770" y="6403527"/>
            <a:ext cx="6097712" cy="369332"/>
          </a:xfrm>
          <a:prstGeom prst="rect">
            <a:avLst/>
          </a:prstGeom>
          <a:noFill/>
        </p:spPr>
        <p:txBody>
          <a:bodyPr wrap="square">
            <a:spAutoFit/>
          </a:bodyPr>
          <a:lstStyle/>
          <a:p>
            <a:r>
              <a:rPr lang="vi-VN">
                <a:hlinkClick r:id="rId5"/>
              </a:rPr>
              <a:t>https://www.w3schools.com/html/html_blocks.asp</a:t>
            </a:r>
            <a:r>
              <a:rPr lang="en-US"/>
              <a:t> </a:t>
            </a:r>
            <a:endParaRPr lang="vi-VN"/>
          </a:p>
        </p:txBody>
      </p:sp>
      <p:sp>
        <p:nvSpPr>
          <p:cNvPr id="21" name="Rectangle 20">
            <a:extLst>
              <a:ext uri="{FF2B5EF4-FFF2-40B4-BE49-F238E27FC236}">
                <a16:creationId xmlns:a16="http://schemas.microsoft.com/office/drawing/2014/main" id="{3DA52557-B21E-3C33-0EE5-E5B22BA8F2CB}"/>
              </a:ext>
            </a:extLst>
          </p:cNvPr>
          <p:cNvSpPr/>
          <p:nvPr/>
        </p:nvSpPr>
        <p:spPr>
          <a:xfrm>
            <a:off x="1667451" y="6464336"/>
            <a:ext cx="2633293"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Tài liệu đọc thêm</a:t>
            </a:r>
          </a:p>
        </p:txBody>
      </p:sp>
      <p:grpSp>
        <p:nvGrpSpPr>
          <p:cNvPr id="27" name="Group 26">
            <a:extLst>
              <a:ext uri="{FF2B5EF4-FFF2-40B4-BE49-F238E27FC236}">
                <a16:creationId xmlns:a16="http://schemas.microsoft.com/office/drawing/2014/main" id="{4035C35E-BD70-0F72-0684-68A5C363C5C0}"/>
              </a:ext>
            </a:extLst>
          </p:cNvPr>
          <p:cNvGrpSpPr/>
          <p:nvPr/>
        </p:nvGrpSpPr>
        <p:grpSpPr>
          <a:xfrm>
            <a:off x="1570233" y="4928254"/>
            <a:ext cx="7207175" cy="634433"/>
            <a:chOff x="4119970" y="4306940"/>
            <a:chExt cx="7207175" cy="634433"/>
          </a:xfrm>
        </p:grpSpPr>
        <p:cxnSp>
          <p:nvCxnSpPr>
            <p:cNvPr id="31" name="Straight Arrow Connector 30">
              <a:extLst>
                <a:ext uri="{FF2B5EF4-FFF2-40B4-BE49-F238E27FC236}">
                  <a16:creationId xmlns:a16="http://schemas.microsoft.com/office/drawing/2014/main" id="{9271323F-FE81-A4AA-5AE7-AD50372432BC}"/>
                </a:ext>
              </a:extLst>
            </p:cNvPr>
            <p:cNvCxnSpPr>
              <a:cxnSpLocks/>
            </p:cNvCxnSpPr>
            <p:nvPr/>
          </p:nvCxnSpPr>
          <p:spPr>
            <a:xfrm>
              <a:off x="4119970" y="4933975"/>
              <a:ext cx="3996614" cy="739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6F27C543-F80E-4408-9C54-2373EA92853D}"/>
                </a:ext>
              </a:extLst>
            </p:cNvPr>
            <p:cNvPicPr>
              <a:picLocks noChangeAspect="1"/>
            </p:cNvPicPr>
            <p:nvPr/>
          </p:nvPicPr>
          <p:blipFill>
            <a:blip r:embed="rId6"/>
            <a:stretch>
              <a:fillRect/>
            </a:stretch>
          </p:blipFill>
          <p:spPr>
            <a:xfrm>
              <a:off x="4126245" y="4306940"/>
              <a:ext cx="7200900" cy="552450"/>
            </a:xfrm>
            <a:prstGeom prst="rect">
              <a:avLst/>
            </a:prstGeom>
          </p:spPr>
        </p:pic>
      </p:grpSp>
      <p:pic>
        <p:nvPicPr>
          <p:cNvPr id="26" name="Picture 25">
            <a:extLst>
              <a:ext uri="{FF2B5EF4-FFF2-40B4-BE49-F238E27FC236}">
                <a16:creationId xmlns:a16="http://schemas.microsoft.com/office/drawing/2014/main" id="{27F55DF0-F842-9A52-DBD4-E92996211C90}"/>
              </a:ext>
            </a:extLst>
          </p:cNvPr>
          <p:cNvPicPr>
            <a:picLocks noChangeAspect="1"/>
          </p:cNvPicPr>
          <p:nvPr/>
        </p:nvPicPr>
        <p:blipFill>
          <a:blip r:embed="rId7"/>
          <a:stretch>
            <a:fillRect/>
          </a:stretch>
        </p:blipFill>
        <p:spPr>
          <a:xfrm>
            <a:off x="1570233" y="3933887"/>
            <a:ext cx="6134100" cy="876300"/>
          </a:xfrm>
          <a:prstGeom prst="rect">
            <a:avLst/>
          </a:prstGeom>
        </p:spPr>
      </p:pic>
      <p:pic>
        <p:nvPicPr>
          <p:cNvPr id="3" name="Picture 2">
            <a:extLst>
              <a:ext uri="{FF2B5EF4-FFF2-40B4-BE49-F238E27FC236}">
                <a16:creationId xmlns:a16="http://schemas.microsoft.com/office/drawing/2014/main" id="{8BF97F22-F5EF-3CA1-68CF-E653163D1552}"/>
              </a:ext>
            </a:extLst>
          </p:cNvPr>
          <p:cNvPicPr>
            <a:picLocks noChangeAspect="1"/>
          </p:cNvPicPr>
          <p:nvPr/>
        </p:nvPicPr>
        <p:blipFill>
          <a:blip r:embed="rId8"/>
          <a:stretch>
            <a:fillRect/>
          </a:stretch>
        </p:blipFill>
        <p:spPr>
          <a:xfrm>
            <a:off x="1667451" y="5651027"/>
            <a:ext cx="4863220" cy="696697"/>
          </a:xfrm>
          <a:prstGeom prst="rect">
            <a:avLst/>
          </a:prstGeom>
        </p:spPr>
      </p:pic>
      <p:pic>
        <p:nvPicPr>
          <p:cNvPr id="18" name="Picture 17">
            <a:extLst>
              <a:ext uri="{FF2B5EF4-FFF2-40B4-BE49-F238E27FC236}">
                <a16:creationId xmlns:a16="http://schemas.microsoft.com/office/drawing/2014/main" id="{60513E41-7E3D-36C7-7638-89C77EA31174}"/>
              </a:ext>
            </a:extLst>
          </p:cNvPr>
          <p:cNvPicPr>
            <a:picLocks noChangeAspect="1"/>
          </p:cNvPicPr>
          <p:nvPr/>
        </p:nvPicPr>
        <p:blipFill>
          <a:blip r:embed="rId9"/>
          <a:stretch>
            <a:fillRect/>
          </a:stretch>
        </p:blipFill>
        <p:spPr>
          <a:xfrm>
            <a:off x="6625155" y="5535333"/>
            <a:ext cx="4180331" cy="797885"/>
          </a:xfrm>
          <a:prstGeom prst="rect">
            <a:avLst/>
          </a:prstGeom>
        </p:spPr>
      </p:pic>
    </p:spTree>
    <p:extLst>
      <p:ext uri="{BB962C8B-B14F-4D97-AF65-F5344CB8AC3E}">
        <p14:creationId xmlns:p14="http://schemas.microsoft.com/office/powerpoint/2010/main" val="24648523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5" name="Rectangle 10304">
            <a:extLst>
              <a:ext uri="{FF2B5EF4-FFF2-40B4-BE49-F238E27FC236}">
                <a16:creationId xmlns:a16="http://schemas.microsoft.com/office/drawing/2014/main" id="{6076B01D-3FD8-4045-0C89-D78B8B22F241}"/>
              </a:ext>
            </a:extLst>
          </p:cNvPr>
          <p:cNvSpPr/>
          <p:nvPr/>
        </p:nvSpPr>
        <p:spPr>
          <a:xfrm>
            <a:off x="1093144" y="153794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9.2 Inline Element </a:t>
            </a:r>
            <a:r>
              <a:rPr lang="en-US" b="1" i="1">
                <a:solidFill>
                  <a:srgbClr val="0000CC"/>
                </a:solidFill>
                <a:latin typeface="Times New Roman" pitchFamily="18" charset="0"/>
                <a:cs typeface="Times New Roman" pitchFamily="18" charset="0"/>
                <a:sym typeface="Wingdings" panose="05000000000000000000" pitchFamily="2" charset="2"/>
              </a:rPr>
              <a:t></a:t>
            </a:r>
            <a:r>
              <a:rPr lang="en-US" b="1" i="1">
                <a:solidFill>
                  <a:srgbClr val="0000CC"/>
                </a:solidFill>
                <a:latin typeface="Times New Roman" pitchFamily="18" charset="0"/>
                <a:cs typeface="Times New Roman" pitchFamily="18" charset="0"/>
              </a:rPr>
              <a:t> </a:t>
            </a:r>
            <a:r>
              <a:rPr lang="vi-VN" b="1" i="1">
                <a:latin typeface="Times New Roman" pitchFamily="18" charset="0"/>
                <a:cs typeface="Times New Roman" pitchFamily="18" charset="0"/>
              </a:rPr>
              <a:t>hộp có kích thước phụ thuộc vào nội dung bên trong nó</a:t>
            </a:r>
            <a:r>
              <a:rPr lang="en-US" b="1" i="1">
                <a:latin typeface="Times New Roman" pitchFamily="18" charset="0"/>
                <a:cs typeface="Times New Roman" pitchFamily="18" charset="0"/>
              </a:rPr>
              <a:t> </a:t>
            </a:r>
          </a:p>
          <a:p>
            <a:r>
              <a:rPr lang="en-US" b="1" i="1">
                <a:solidFill>
                  <a:srgbClr val="0000CC"/>
                </a:solidFill>
                <a:latin typeface="Times New Roman" pitchFamily="18" charset="0"/>
                <a:cs typeface="Times New Roman" pitchFamily="18" charset="0"/>
              </a:rPr>
              <a:t>     ví dụ: </a:t>
            </a:r>
            <a:r>
              <a:rPr lang="vi-VN">
                <a:solidFill>
                  <a:srgbClr val="FF0000"/>
                </a:solidFill>
                <a:latin typeface="Söhne"/>
              </a:rPr>
              <a:t>a,</a:t>
            </a:r>
            <a:r>
              <a:rPr lang="en-US">
                <a:solidFill>
                  <a:srgbClr val="FF0000"/>
                </a:solidFill>
                <a:latin typeface="Söhne"/>
              </a:rPr>
              <a:t>strong, em , button,</a:t>
            </a:r>
            <a:r>
              <a:rPr lang="vi-VN">
                <a:solidFill>
                  <a:srgbClr val="FF0000"/>
                </a:solidFill>
                <a:latin typeface="Söhne"/>
              </a:rPr>
              <a:t>...</a:t>
            </a:r>
            <a:endParaRPr lang="en-US">
              <a:solidFill>
                <a:srgbClr val="FF0000"/>
              </a:solidFill>
              <a:latin typeface="Söhne"/>
            </a:endParaRPr>
          </a:p>
        </p:txBody>
      </p:sp>
      <p:sp>
        <p:nvSpPr>
          <p:cNvPr id="10304" name="Rectangle 10303">
            <a:extLst>
              <a:ext uri="{FF2B5EF4-FFF2-40B4-BE49-F238E27FC236}">
                <a16:creationId xmlns:a16="http://schemas.microsoft.com/office/drawing/2014/main" id="{1899FBD0-F2A7-C6EF-52DA-D56D019C594E}"/>
              </a:ext>
            </a:extLst>
          </p:cNvPr>
          <p:cNvSpPr/>
          <p:nvPr/>
        </p:nvSpPr>
        <p:spPr>
          <a:xfrm>
            <a:off x="1852244" y="5612464"/>
            <a:ext cx="3199833" cy="82806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rPr>
              <a:t>Padding vẫn mở rộng nhưng không đẩy được phần padding-top và badding-bottom</a:t>
            </a:r>
          </a:p>
        </p:txBody>
      </p:sp>
      <p:sp>
        <p:nvSpPr>
          <p:cNvPr id="10315" name="TextBox 10314">
            <a:extLst>
              <a:ext uri="{FF2B5EF4-FFF2-40B4-BE49-F238E27FC236}">
                <a16:creationId xmlns:a16="http://schemas.microsoft.com/office/drawing/2014/main" id="{2FCE880B-B66A-9B48-824F-5CE9814D4440}"/>
              </a:ext>
            </a:extLst>
          </p:cNvPr>
          <p:cNvSpPr txBox="1"/>
          <p:nvPr/>
        </p:nvSpPr>
        <p:spPr>
          <a:xfrm>
            <a:off x="1501583" y="3886007"/>
            <a:ext cx="6097712" cy="369332"/>
          </a:xfrm>
          <a:prstGeom prst="rect">
            <a:avLst/>
          </a:prstGeom>
          <a:noFill/>
        </p:spPr>
        <p:txBody>
          <a:bodyPr wrap="square">
            <a:spAutoFit/>
          </a:bodyPr>
          <a:lstStyle/>
          <a:p>
            <a:r>
              <a:rPr lang="en-US">
                <a:solidFill>
                  <a:srgbClr val="6A9955"/>
                </a:solidFill>
                <a:latin typeface="Consolas" panose="020B0609020204030204" pitchFamily="49" charset="0"/>
              </a:rPr>
              <a:t>1 - </a:t>
            </a:r>
            <a:r>
              <a:rPr lang="vi-VN" b="0">
                <a:solidFill>
                  <a:srgbClr val="6A9955"/>
                </a:solidFill>
                <a:effectLst/>
                <a:latin typeface="Consolas" panose="020B0609020204030204" pitchFamily="49" charset="0"/>
              </a:rPr>
              <a:t>padding-top, padding-bottom</a:t>
            </a:r>
            <a:endParaRPr lang="vi-VN" b="0">
              <a:solidFill>
                <a:srgbClr val="D4D4D4"/>
              </a:solidFill>
              <a:effectLst/>
              <a:latin typeface="Consolas" panose="020B0609020204030204" pitchFamily="49" charset="0"/>
            </a:endParaRPr>
          </a:p>
        </p:txBody>
      </p:sp>
      <p:sp>
        <p:nvSpPr>
          <p:cNvPr id="10317" name="TextBox 10316">
            <a:extLst>
              <a:ext uri="{FF2B5EF4-FFF2-40B4-BE49-F238E27FC236}">
                <a16:creationId xmlns:a16="http://schemas.microsoft.com/office/drawing/2014/main" id="{48677AEA-1473-2075-3FEF-AC0BACA78E75}"/>
              </a:ext>
            </a:extLst>
          </p:cNvPr>
          <p:cNvSpPr txBox="1"/>
          <p:nvPr/>
        </p:nvSpPr>
        <p:spPr>
          <a:xfrm>
            <a:off x="1283637" y="3502686"/>
            <a:ext cx="8373706" cy="369332"/>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FF0000"/>
                </a:solidFill>
                <a:latin typeface="Times New Roman" pitchFamily="18" charset="0"/>
                <a:cs typeface="Times New Roman" pitchFamily="18" charset="0"/>
              </a:rPr>
              <a:t>Chú ý: </a:t>
            </a:r>
            <a:r>
              <a:rPr lang="vi-VN" b="1" i="1">
                <a:solidFill>
                  <a:srgbClr val="FF0000"/>
                </a:solidFill>
                <a:latin typeface="Times New Roman" pitchFamily="18" charset="0"/>
                <a:cs typeface="Times New Roman" pitchFamily="18" charset="0"/>
              </a:rPr>
              <a:t>1 số thuộc tính CSS không áp dụng được với inline element </a:t>
            </a:r>
          </a:p>
        </p:txBody>
      </p:sp>
      <p:pic>
        <p:nvPicPr>
          <p:cNvPr id="10319" name="Picture 10318">
            <a:extLst>
              <a:ext uri="{FF2B5EF4-FFF2-40B4-BE49-F238E27FC236}">
                <a16:creationId xmlns:a16="http://schemas.microsoft.com/office/drawing/2014/main" id="{BE5DC961-B162-F53C-03AE-ED34DCA05411}"/>
              </a:ext>
            </a:extLst>
          </p:cNvPr>
          <p:cNvPicPr>
            <a:picLocks noChangeAspect="1"/>
          </p:cNvPicPr>
          <p:nvPr/>
        </p:nvPicPr>
        <p:blipFill>
          <a:blip r:embed="rId5"/>
          <a:stretch>
            <a:fillRect/>
          </a:stretch>
        </p:blipFill>
        <p:spPr>
          <a:xfrm>
            <a:off x="1409116" y="2257423"/>
            <a:ext cx="5815655" cy="950572"/>
          </a:xfrm>
          <a:prstGeom prst="rect">
            <a:avLst/>
          </a:prstGeom>
        </p:spPr>
      </p:pic>
      <p:pic>
        <p:nvPicPr>
          <p:cNvPr id="10321" name="Picture 10320">
            <a:extLst>
              <a:ext uri="{FF2B5EF4-FFF2-40B4-BE49-F238E27FC236}">
                <a16:creationId xmlns:a16="http://schemas.microsoft.com/office/drawing/2014/main" id="{515C4522-EBA1-2F87-AC8A-EF46F68EBDF8}"/>
              </a:ext>
            </a:extLst>
          </p:cNvPr>
          <p:cNvPicPr>
            <a:picLocks noChangeAspect="1"/>
          </p:cNvPicPr>
          <p:nvPr/>
        </p:nvPicPr>
        <p:blipFill>
          <a:blip r:embed="rId6"/>
          <a:stretch>
            <a:fillRect/>
          </a:stretch>
        </p:blipFill>
        <p:spPr>
          <a:xfrm>
            <a:off x="7599295" y="2221227"/>
            <a:ext cx="4467303" cy="1069819"/>
          </a:xfrm>
          <a:prstGeom prst="rect">
            <a:avLst/>
          </a:prstGeom>
        </p:spPr>
      </p:pic>
      <p:pic>
        <p:nvPicPr>
          <p:cNvPr id="10323" name="Picture 10322">
            <a:extLst>
              <a:ext uri="{FF2B5EF4-FFF2-40B4-BE49-F238E27FC236}">
                <a16:creationId xmlns:a16="http://schemas.microsoft.com/office/drawing/2014/main" id="{2A20CE50-859B-3E09-8D2E-00409DAEBEC0}"/>
              </a:ext>
            </a:extLst>
          </p:cNvPr>
          <p:cNvPicPr>
            <a:picLocks noChangeAspect="1"/>
          </p:cNvPicPr>
          <p:nvPr/>
        </p:nvPicPr>
        <p:blipFill>
          <a:blip r:embed="rId7"/>
          <a:stretch>
            <a:fillRect/>
          </a:stretch>
        </p:blipFill>
        <p:spPr>
          <a:xfrm>
            <a:off x="5470490" y="4426298"/>
            <a:ext cx="6553200" cy="1600200"/>
          </a:xfrm>
          <a:prstGeom prst="rect">
            <a:avLst/>
          </a:prstGeom>
        </p:spPr>
      </p:pic>
      <p:pic>
        <p:nvPicPr>
          <p:cNvPr id="10325" name="Picture 10324">
            <a:extLst>
              <a:ext uri="{FF2B5EF4-FFF2-40B4-BE49-F238E27FC236}">
                <a16:creationId xmlns:a16="http://schemas.microsoft.com/office/drawing/2014/main" id="{CEA974DA-A366-33FB-796A-F604DDD045DE}"/>
              </a:ext>
            </a:extLst>
          </p:cNvPr>
          <p:cNvPicPr>
            <a:picLocks noChangeAspect="1"/>
          </p:cNvPicPr>
          <p:nvPr/>
        </p:nvPicPr>
        <p:blipFill>
          <a:blip r:embed="rId8"/>
          <a:stretch>
            <a:fillRect/>
          </a:stretch>
        </p:blipFill>
        <p:spPr>
          <a:xfrm>
            <a:off x="1852244" y="4400501"/>
            <a:ext cx="3114675" cy="1066800"/>
          </a:xfrm>
          <a:prstGeom prst="rect">
            <a:avLst/>
          </a:prstGeom>
        </p:spPr>
      </p:pic>
      <p:grpSp>
        <p:nvGrpSpPr>
          <p:cNvPr id="2" name="Group 46">
            <a:extLst>
              <a:ext uri="{FF2B5EF4-FFF2-40B4-BE49-F238E27FC236}">
                <a16:creationId xmlns:a16="http://schemas.microsoft.com/office/drawing/2014/main" id="{00B44DE9-ED88-5B20-E649-F54993676CED}"/>
              </a:ext>
            </a:extLst>
          </p:cNvPr>
          <p:cNvGrpSpPr>
            <a:grpSpLocks/>
          </p:cNvGrpSpPr>
          <p:nvPr/>
        </p:nvGrpSpPr>
        <p:grpSpPr bwMode="auto">
          <a:xfrm>
            <a:off x="702179" y="712444"/>
            <a:ext cx="3417791" cy="685801"/>
            <a:chOff x="1296" y="1824"/>
            <a:chExt cx="1842" cy="432"/>
          </a:xfrm>
        </p:grpSpPr>
        <p:sp>
          <p:nvSpPr>
            <p:cNvPr id="3" name="AutoShape 47">
              <a:extLst>
                <a:ext uri="{FF2B5EF4-FFF2-40B4-BE49-F238E27FC236}">
                  <a16:creationId xmlns:a16="http://schemas.microsoft.com/office/drawing/2014/main" id="{BDABE678-E0BA-ADFB-C15C-A1D7987D5DC4}"/>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C37B531E-4316-FA6E-8E63-65894AA967C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6CC991DD-3C33-D47A-3C07-0C1DE343980A}"/>
                </a:ext>
              </a:extLst>
            </p:cNvPr>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6" name="Text Box 50">
              <a:extLst>
                <a:ext uri="{FF2B5EF4-FFF2-40B4-BE49-F238E27FC236}">
                  <a16:creationId xmlns:a16="http://schemas.microsoft.com/office/drawing/2014/main" id="{2A45CB5E-3C5F-6FA0-E3A6-A8DC27616459}"/>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spTree>
    <p:extLst>
      <p:ext uri="{BB962C8B-B14F-4D97-AF65-F5344CB8AC3E}">
        <p14:creationId xmlns:p14="http://schemas.microsoft.com/office/powerpoint/2010/main" val="37858194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5" name="Rectangle 10304">
            <a:extLst>
              <a:ext uri="{FF2B5EF4-FFF2-40B4-BE49-F238E27FC236}">
                <a16:creationId xmlns:a16="http://schemas.microsoft.com/office/drawing/2014/main" id="{6076B01D-3FD8-4045-0C89-D78B8B22F241}"/>
              </a:ext>
            </a:extLst>
          </p:cNvPr>
          <p:cNvSpPr/>
          <p:nvPr/>
        </p:nvSpPr>
        <p:spPr>
          <a:xfrm>
            <a:off x="1093144" y="153794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9.2 Inline Element</a:t>
            </a:r>
            <a:endParaRPr lang="en-US">
              <a:solidFill>
                <a:srgbClr val="FF0000"/>
              </a:solidFill>
              <a:latin typeface="Söhne"/>
            </a:endParaRPr>
          </a:p>
        </p:txBody>
      </p:sp>
      <p:sp>
        <p:nvSpPr>
          <p:cNvPr id="10304" name="Rectangle 10303">
            <a:extLst>
              <a:ext uri="{FF2B5EF4-FFF2-40B4-BE49-F238E27FC236}">
                <a16:creationId xmlns:a16="http://schemas.microsoft.com/office/drawing/2014/main" id="{1899FBD0-F2A7-C6EF-52DA-D56D019C594E}"/>
              </a:ext>
            </a:extLst>
          </p:cNvPr>
          <p:cNvSpPr/>
          <p:nvPr/>
        </p:nvSpPr>
        <p:spPr>
          <a:xfrm>
            <a:off x="1491938" y="5612464"/>
            <a:ext cx="3199833" cy="82806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rPr>
              <a:t>Margin không áp dụng được lên margin-top, và margin-bottom</a:t>
            </a:r>
          </a:p>
        </p:txBody>
      </p:sp>
      <p:sp>
        <p:nvSpPr>
          <p:cNvPr id="10315" name="TextBox 10314">
            <a:extLst>
              <a:ext uri="{FF2B5EF4-FFF2-40B4-BE49-F238E27FC236}">
                <a16:creationId xmlns:a16="http://schemas.microsoft.com/office/drawing/2014/main" id="{2FCE880B-B66A-9B48-824F-5CE9814D4440}"/>
              </a:ext>
            </a:extLst>
          </p:cNvPr>
          <p:cNvSpPr txBox="1"/>
          <p:nvPr/>
        </p:nvSpPr>
        <p:spPr>
          <a:xfrm>
            <a:off x="1768711" y="2275611"/>
            <a:ext cx="6097712" cy="369332"/>
          </a:xfrm>
          <a:prstGeom prst="rect">
            <a:avLst/>
          </a:prstGeom>
          <a:noFill/>
        </p:spPr>
        <p:txBody>
          <a:bodyPr wrap="square">
            <a:spAutoFit/>
          </a:bodyPr>
          <a:lstStyle/>
          <a:p>
            <a:r>
              <a:rPr lang="en-US">
                <a:solidFill>
                  <a:srgbClr val="6A9955"/>
                </a:solidFill>
                <a:latin typeface="Consolas" panose="020B0609020204030204" pitchFamily="49" charset="0"/>
              </a:rPr>
              <a:t>2 - </a:t>
            </a:r>
            <a:r>
              <a:rPr lang="vi-VN" b="0">
                <a:solidFill>
                  <a:srgbClr val="6A9955"/>
                </a:solidFill>
                <a:effectLst/>
                <a:latin typeface="Consolas" panose="020B0609020204030204" pitchFamily="49" charset="0"/>
              </a:rPr>
              <a:t>margin-top, margin-bottom</a:t>
            </a:r>
            <a:endParaRPr lang="vi-VN" b="0">
              <a:solidFill>
                <a:srgbClr val="D4D4D4"/>
              </a:solidFill>
              <a:effectLst/>
              <a:latin typeface="Consolas" panose="020B0609020204030204" pitchFamily="49" charset="0"/>
            </a:endParaRPr>
          </a:p>
        </p:txBody>
      </p:sp>
      <p:sp>
        <p:nvSpPr>
          <p:cNvPr id="10317" name="TextBox 10316">
            <a:extLst>
              <a:ext uri="{FF2B5EF4-FFF2-40B4-BE49-F238E27FC236}">
                <a16:creationId xmlns:a16="http://schemas.microsoft.com/office/drawing/2014/main" id="{48677AEA-1473-2075-3FEF-AC0BACA78E75}"/>
              </a:ext>
            </a:extLst>
          </p:cNvPr>
          <p:cNvSpPr txBox="1"/>
          <p:nvPr/>
        </p:nvSpPr>
        <p:spPr>
          <a:xfrm>
            <a:off x="1450764" y="1931501"/>
            <a:ext cx="8373706" cy="369332"/>
          </a:xfrm>
          <a:prstGeom prst="rect">
            <a:avLst/>
          </a:prstGeom>
          <a:noFill/>
        </p:spPr>
        <p:txBody>
          <a:bodyPr wrap="square">
            <a:spAutoFit/>
          </a:bodyPr>
          <a:lstStyle/>
          <a:p>
            <a:pPr marL="285750" indent="-285750">
              <a:buFont typeface="Wingdings" panose="05000000000000000000" pitchFamily="2" charset="2"/>
              <a:buChar char="q"/>
            </a:pPr>
            <a:r>
              <a:rPr lang="vi-VN" b="1" i="1">
                <a:solidFill>
                  <a:srgbClr val="FF0000"/>
                </a:solidFill>
                <a:latin typeface="Times New Roman" pitchFamily="18" charset="0"/>
                <a:cs typeface="Times New Roman" pitchFamily="18" charset="0"/>
              </a:rPr>
              <a:t>1 số thuộc tính CSS không áp dụng được với inline element </a:t>
            </a:r>
          </a:p>
        </p:txBody>
      </p:sp>
      <p:pic>
        <p:nvPicPr>
          <p:cNvPr id="3" name="Picture 2">
            <a:extLst>
              <a:ext uri="{FF2B5EF4-FFF2-40B4-BE49-F238E27FC236}">
                <a16:creationId xmlns:a16="http://schemas.microsoft.com/office/drawing/2014/main" id="{95E3EFD3-C370-E6EA-37F8-0F30BFE0CE60}"/>
              </a:ext>
            </a:extLst>
          </p:cNvPr>
          <p:cNvPicPr>
            <a:picLocks noChangeAspect="1"/>
          </p:cNvPicPr>
          <p:nvPr/>
        </p:nvPicPr>
        <p:blipFill>
          <a:blip r:embed="rId5"/>
          <a:stretch>
            <a:fillRect/>
          </a:stretch>
        </p:blipFill>
        <p:spPr>
          <a:xfrm>
            <a:off x="5204503" y="4186438"/>
            <a:ext cx="6591300" cy="1647825"/>
          </a:xfrm>
          <a:prstGeom prst="rect">
            <a:avLst/>
          </a:prstGeom>
        </p:spPr>
      </p:pic>
      <p:pic>
        <p:nvPicPr>
          <p:cNvPr id="5" name="Picture 4">
            <a:extLst>
              <a:ext uri="{FF2B5EF4-FFF2-40B4-BE49-F238E27FC236}">
                <a16:creationId xmlns:a16="http://schemas.microsoft.com/office/drawing/2014/main" id="{DCFBE2F5-0003-6CD1-98C7-E3019AEFEA4A}"/>
              </a:ext>
            </a:extLst>
          </p:cNvPr>
          <p:cNvPicPr>
            <a:picLocks noChangeAspect="1"/>
          </p:cNvPicPr>
          <p:nvPr/>
        </p:nvPicPr>
        <p:blipFill>
          <a:blip r:embed="rId6"/>
          <a:stretch>
            <a:fillRect/>
          </a:stretch>
        </p:blipFill>
        <p:spPr>
          <a:xfrm>
            <a:off x="1534518" y="4217803"/>
            <a:ext cx="3114675" cy="1247775"/>
          </a:xfrm>
          <a:prstGeom prst="rect">
            <a:avLst/>
          </a:prstGeom>
        </p:spPr>
      </p:pic>
      <p:pic>
        <p:nvPicPr>
          <p:cNvPr id="6" name="Picture 5">
            <a:extLst>
              <a:ext uri="{FF2B5EF4-FFF2-40B4-BE49-F238E27FC236}">
                <a16:creationId xmlns:a16="http://schemas.microsoft.com/office/drawing/2014/main" id="{A6EC2871-1E52-9734-E4DC-3FDBF87A205F}"/>
              </a:ext>
            </a:extLst>
          </p:cNvPr>
          <p:cNvPicPr>
            <a:picLocks noChangeAspect="1"/>
          </p:cNvPicPr>
          <p:nvPr/>
        </p:nvPicPr>
        <p:blipFill>
          <a:blip r:embed="rId7"/>
          <a:stretch>
            <a:fillRect/>
          </a:stretch>
        </p:blipFill>
        <p:spPr>
          <a:xfrm>
            <a:off x="1534518" y="2744922"/>
            <a:ext cx="5815655" cy="950572"/>
          </a:xfrm>
          <a:prstGeom prst="rect">
            <a:avLst/>
          </a:prstGeom>
        </p:spPr>
      </p:pic>
      <p:pic>
        <p:nvPicPr>
          <p:cNvPr id="14" name="Picture 13">
            <a:extLst>
              <a:ext uri="{FF2B5EF4-FFF2-40B4-BE49-F238E27FC236}">
                <a16:creationId xmlns:a16="http://schemas.microsoft.com/office/drawing/2014/main" id="{E5047719-456C-2F32-E861-680547EB2763}"/>
              </a:ext>
            </a:extLst>
          </p:cNvPr>
          <p:cNvPicPr>
            <a:picLocks noChangeAspect="1"/>
          </p:cNvPicPr>
          <p:nvPr/>
        </p:nvPicPr>
        <p:blipFill>
          <a:blip r:embed="rId8"/>
          <a:stretch>
            <a:fillRect/>
          </a:stretch>
        </p:blipFill>
        <p:spPr>
          <a:xfrm>
            <a:off x="7724697" y="2708726"/>
            <a:ext cx="4467303" cy="1069819"/>
          </a:xfrm>
          <a:prstGeom prst="rect">
            <a:avLst/>
          </a:prstGeom>
        </p:spPr>
      </p:pic>
      <p:grpSp>
        <p:nvGrpSpPr>
          <p:cNvPr id="2" name="Group 46">
            <a:extLst>
              <a:ext uri="{FF2B5EF4-FFF2-40B4-BE49-F238E27FC236}">
                <a16:creationId xmlns:a16="http://schemas.microsoft.com/office/drawing/2014/main" id="{4E9E09F6-44C5-5A55-93D0-9F80AD92D218}"/>
              </a:ext>
            </a:extLst>
          </p:cNvPr>
          <p:cNvGrpSpPr>
            <a:grpSpLocks/>
          </p:cNvGrpSpPr>
          <p:nvPr/>
        </p:nvGrpSpPr>
        <p:grpSpPr bwMode="auto">
          <a:xfrm>
            <a:off x="702179" y="712444"/>
            <a:ext cx="3417791" cy="685801"/>
            <a:chOff x="1296" y="1824"/>
            <a:chExt cx="1842" cy="432"/>
          </a:xfrm>
        </p:grpSpPr>
        <p:sp>
          <p:nvSpPr>
            <p:cNvPr id="4" name="AutoShape 47">
              <a:extLst>
                <a:ext uri="{FF2B5EF4-FFF2-40B4-BE49-F238E27FC236}">
                  <a16:creationId xmlns:a16="http://schemas.microsoft.com/office/drawing/2014/main" id="{430BF821-7E01-F96A-6DCF-CABF3C5C5735}"/>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10C88381-5C65-6A9D-84D6-7CF7987447D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FAE40121-8ECA-A339-4288-CE842DE36C5F}"/>
                </a:ext>
              </a:extLst>
            </p:cNvPr>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17" name="Text Box 50">
              <a:extLst>
                <a:ext uri="{FF2B5EF4-FFF2-40B4-BE49-F238E27FC236}">
                  <a16:creationId xmlns:a16="http://schemas.microsoft.com/office/drawing/2014/main" id="{236532DA-FAAF-E1D4-39AC-8FA9BF1CD16A}"/>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spTree>
    <p:extLst>
      <p:ext uri="{BB962C8B-B14F-4D97-AF65-F5344CB8AC3E}">
        <p14:creationId xmlns:p14="http://schemas.microsoft.com/office/powerpoint/2010/main" val="158994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thuộc tính cơ bản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16" name="Group 15">
            <a:extLst>
              <a:ext uri="{FF2B5EF4-FFF2-40B4-BE49-F238E27FC236}">
                <a16:creationId xmlns:a16="http://schemas.microsoft.com/office/drawing/2014/main" id="{37A9F61C-1FC9-3B30-34E6-17AEF403F963}"/>
              </a:ext>
            </a:extLst>
          </p:cNvPr>
          <p:cNvGrpSpPr/>
          <p:nvPr/>
        </p:nvGrpSpPr>
        <p:grpSpPr>
          <a:xfrm>
            <a:off x="865784" y="1733202"/>
            <a:ext cx="6887161" cy="4657870"/>
            <a:chOff x="1338209" y="1428403"/>
            <a:chExt cx="7915275" cy="5286375"/>
          </a:xfrm>
        </p:grpSpPr>
        <p:pic>
          <p:nvPicPr>
            <p:cNvPr id="5" name="Picture 4">
              <a:extLst>
                <a:ext uri="{FF2B5EF4-FFF2-40B4-BE49-F238E27FC236}">
                  <a16:creationId xmlns:a16="http://schemas.microsoft.com/office/drawing/2014/main" id="{D2F4C221-611A-BBDA-ED46-4CE66F47F22F}"/>
                </a:ext>
              </a:extLst>
            </p:cNvPr>
            <p:cNvPicPr>
              <a:picLocks noChangeAspect="1"/>
            </p:cNvPicPr>
            <p:nvPr/>
          </p:nvPicPr>
          <p:blipFill>
            <a:blip r:embed="rId5"/>
            <a:stretch>
              <a:fillRect/>
            </a:stretch>
          </p:blipFill>
          <p:spPr>
            <a:xfrm>
              <a:off x="1338209" y="1428403"/>
              <a:ext cx="7915275" cy="5286375"/>
            </a:xfrm>
            <a:prstGeom prst="rect">
              <a:avLst/>
            </a:prstGeom>
          </p:spPr>
        </p:pic>
        <p:sp>
          <p:nvSpPr>
            <p:cNvPr id="2" name="Rectangle 1">
              <a:extLst>
                <a:ext uri="{FF2B5EF4-FFF2-40B4-BE49-F238E27FC236}">
                  <a16:creationId xmlns:a16="http://schemas.microsoft.com/office/drawing/2014/main" id="{F85683BA-6702-9CAB-B6C2-4ED68E288CD8}"/>
                </a:ext>
              </a:extLst>
            </p:cNvPr>
            <p:cNvSpPr/>
            <p:nvPr/>
          </p:nvSpPr>
          <p:spPr>
            <a:xfrm>
              <a:off x="6369714" y="1991424"/>
              <a:ext cx="2044707" cy="46967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Cmt line trong css bấm ctrl +/</a:t>
              </a:r>
            </a:p>
          </p:txBody>
        </p:sp>
        <p:pic>
          <p:nvPicPr>
            <p:cNvPr id="4" name="Picture 3">
              <a:extLst>
                <a:ext uri="{FF2B5EF4-FFF2-40B4-BE49-F238E27FC236}">
                  <a16:creationId xmlns:a16="http://schemas.microsoft.com/office/drawing/2014/main" id="{CEE0EA15-BED9-2DF4-C840-E0BD154F5D10}"/>
                </a:ext>
              </a:extLst>
            </p:cNvPr>
            <p:cNvPicPr>
              <a:picLocks noChangeAspect="1"/>
            </p:cNvPicPr>
            <p:nvPr/>
          </p:nvPicPr>
          <p:blipFill>
            <a:blip r:embed="rId6"/>
            <a:stretch>
              <a:fillRect/>
            </a:stretch>
          </p:blipFill>
          <p:spPr>
            <a:xfrm>
              <a:off x="5530653" y="3355555"/>
              <a:ext cx="3722831" cy="1955208"/>
            </a:xfrm>
            <a:prstGeom prst="rect">
              <a:avLst/>
            </a:prstGeom>
          </p:spPr>
        </p:pic>
        <p:sp>
          <p:nvSpPr>
            <p:cNvPr id="6" name="Rectangle 5">
              <a:extLst>
                <a:ext uri="{FF2B5EF4-FFF2-40B4-BE49-F238E27FC236}">
                  <a16:creationId xmlns:a16="http://schemas.microsoft.com/office/drawing/2014/main" id="{1B67DEDB-75E2-0D72-4FC7-1B3273C9BBB6}"/>
                </a:ext>
              </a:extLst>
            </p:cNvPr>
            <p:cNvSpPr/>
            <p:nvPr/>
          </p:nvSpPr>
          <p:spPr>
            <a:xfrm>
              <a:off x="6391565" y="4963216"/>
              <a:ext cx="2452254" cy="113278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Hãy bấm đúng / ở đây </a:t>
              </a:r>
            </a:p>
            <a:p>
              <a:pPr algn="ctr"/>
              <a:r>
                <a:rPr lang="en-US" sz="1600" b="1">
                  <a:solidFill>
                    <a:srgbClr val="FF0000"/>
                  </a:solidFill>
                </a:rPr>
                <a:t>Bấm / bên bàn phím số có thể không được =))</a:t>
              </a:r>
            </a:p>
          </p:txBody>
        </p:sp>
      </p:grpSp>
      <p:sp>
        <p:nvSpPr>
          <p:cNvPr id="14" name="TextBox 13">
            <a:extLst>
              <a:ext uri="{FF2B5EF4-FFF2-40B4-BE49-F238E27FC236}">
                <a16:creationId xmlns:a16="http://schemas.microsoft.com/office/drawing/2014/main" id="{DBC9750A-8D89-1669-C59C-982770384F31}"/>
              </a:ext>
            </a:extLst>
          </p:cNvPr>
          <p:cNvSpPr txBox="1"/>
          <p:nvPr/>
        </p:nvSpPr>
        <p:spPr>
          <a:xfrm>
            <a:off x="7941996" y="2456976"/>
            <a:ext cx="3787493" cy="307777"/>
          </a:xfrm>
          <a:prstGeom prst="rect">
            <a:avLst/>
          </a:prstGeom>
          <a:noFill/>
        </p:spPr>
        <p:txBody>
          <a:bodyPr wrap="square">
            <a:spAutoFit/>
          </a:bodyPr>
          <a:lstStyle/>
          <a:p>
            <a:r>
              <a:rPr lang="vi-VN" sz="1400">
                <a:hlinkClick r:id="rId7"/>
              </a:rPr>
              <a:t>https://www.w3schools.com/cssref/index.php</a:t>
            </a:r>
            <a:r>
              <a:rPr lang="en-US" sz="1400"/>
              <a:t> </a:t>
            </a:r>
            <a:endParaRPr lang="vi-VN" sz="1400"/>
          </a:p>
        </p:txBody>
      </p:sp>
      <p:pic>
        <p:nvPicPr>
          <p:cNvPr id="15" name="Picture 14">
            <a:extLst>
              <a:ext uri="{FF2B5EF4-FFF2-40B4-BE49-F238E27FC236}">
                <a16:creationId xmlns:a16="http://schemas.microsoft.com/office/drawing/2014/main" id="{2836518C-C796-BCFD-4840-FEB12BEE673A}"/>
              </a:ext>
            </a:extLst>
          </p:cNvPr>
          <p:cNvPicPr>
            <a:picLocks noChangeAspect="1"/>
          </p:cNvPicPr>
          <p:nvPr/>
        </p:nvPicPr>
        <p:blipFill>
          <a:blip r:embed="rId8"/>
          <a:stretch>
            <a:fillRect/>
          </a:stretch>
        </p:blipFill>
        <p:spPr>
          <a:xfrm>
            <a:off x="7941996" y="1721821"/>
            <a:ext cx="3654149" cy="689462"/>
          </a:xfrm>
          <a:prstGeom prst="rect">
            <a:avLst/>
          </a:prstGeom>
        </p:spPr>
      </p:pic>
    </p:spTree>
    <p:extLst>
      <p:ext uri="{BB962C8B-B14F-4D97-AF65-F5344CB8AC3E}">
        <p14:creationId xmlns:p14="http://schemas.microsoft.com/office/powerpoint/2010/main" val="34901039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5" name="Rectangle 10304">
            <a:extLst>
              <a:ext uri="{FF2B5EF4-FFF2-40B4-BE49-F238E27FC236}">
                <a16:creationId xmlns:a16="http://schemas.microsoft.com/office/drawing/2014/main" id="{6076B01D-3FD8-4045-0C89-D78B8B22F241}"/>
              </a:ext>
            </a:extLst>
          </p:cNvPr>
          <p:cNvSpPr/>
          <p:nvPr/>
        </p:nvSpPr>
        <p:spPr>
          <a:xfrm>
            <a:off x="1093144" y="153794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9.2 Inline Element</a:t>
            </a:r>
            <a:endParaRPr lang="en-US">
              <a:solidFill>
                <a:srgbClr val="FF0000"/>
              </a:solidFill>
              <a:latin typeface="Söhne"/>
            </a:endParaRPr>
          </a:p>
        </p:txBody>
      </p:sp>
      <p:sp>
        <p:nvSpPr>
          <p:cNvPr id="10304" name="Rectangle 10303">
            <a:extLst>
              <a:ext uri="{FF2B5EF4-FFF2-40B4-BE49-F238E27FC236}">
                <a16:creationId xmlns:a16="http://schemas.microsoft.com/office/drawing/2014/main" id="{1899FBD0-F2A7-C6EF-52DA-D56D019C594E}"/>
              </a:ext>
            </a:extLst>
          </p:cNvPr>
          <p:cNvSpPr/>
          <p:nvPr/>
        </p:nvSpPr>
        <p:spPr>
          <a:xfrm>
            <a:off x="1783281" y="5071336"/>
            <a:ext cx="3199833" cy="82806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0">
                <a:solidFill>
                  <a:srgbClr val="6A9955"/>
                </a:solidFill>
                <a:effectLst/>
                <a:latin typeface="Consolas" panose="020B0609020204030204" pitchFamily="49" charset="0"/>
              </a:rPr>
              <a:t>width, height</a:t>
            </a:r>
            <a:r>
              <a:rPr lang="en-US" sz="1600" b="0">
                <a:solidFill>
                  <a:srgbClr val="6A9955"/>
                </a:solidFill>
                <a:effectLst/>
                <a:latin typeface="Consolas" panose="020B0609020204030204" pitchFamily="49" charset="0"/>
              </a:rPr>
              <a:t>, </a:t>
            </a:r>
          </a:p>
          <a:p>
            <a:r>
              <a:rPr lang="vi-VN" sz="1600">
                <a:solidFill>
                  <a:srgbClr val="6A9955"/>
                </a:solidFill>
                <a:latin typeface="Consolas" panose="020B0609020204030204" pitchFamily="49" charset="0"/>
              </a:rPr>
              <a:t>min-widt</a:t>
            </a:r>
            <a:r>
              <a:rPr lang="en-US" sz="1600">
                <a:solidFill>
                  <a:srgbClr val="6A9955"/>
                </a:solidFill>
                <a:latin typeface="Consolas" panose="020B0609020204030204" pitchFamily="49" charset="0"/>
              </a:rPr>
              <a:t>h,</a:t>
            </a:r>
            <a:r>
              <a:rPr lang="vi-VN" sz="1600" b="0">
                <a:solidFill>
                  <a:srgbClr val="9CDCFE"/>
                </a:solidFill>
                <a:effectLst/>
                <a:latin typeface="Consolas" panose="020B0609020204030204" pitchFamily="49" charset="0"/>
              </a:rPr>
              <a:t> </a:t>
            </a:r>
            <a:r>
              <a:rPr lang="vi-VN" sz="1600">
                <a:solidFill>
                  <a:srgbClr val="6A9955"/>
                </a:solidFill>
                <a:latin typeface="Consolas" panose="020B0609020204030204" pitchFamily="49" charset="0"/>
              </a:rPr>
              <a:t>min-height</a:t>
            </a:r>
            <a:r>
              <a:rPr lang="en-US" sz="1600">
                <a:solidFill>
                  <a:srgbClr val="6A9955"/>
                </a:solidFill>
                <a:latin typeface="Consolas" panose="020B0609020204030204" pitchFamily="49" charset="0"/>
              </a:rPr>
              <a:t> </a:t>
            </a:r>
          </a:p>
          <a:p>
            <a:r>
              <a:rPr lang="en-US" sz="1600" b="1">
                <a:solidFill>
                  <a:srgbClr val="FF0000"/>
                </a:solidFill>
              </a:rPr>
              <a:t>không áp dụng được</a:t>
            </a:r>
          </a:p>
        </p:txBody>
      </p:sp>
      <p:sp>
        <p:nvSpPr>
          <p:cNvPr id="10315" name="TextBox 10314">
            <a:extLst>
              <a:ext uri="{FF2B5EF4-FFF2-40B4-BE49-F238E27FC236}">
                <a16:creationId xmlns:a16="http://schemas.microsoft.com/office/drawing/2014/main" id="{2FCE880B-B66A-9B48-824F-5CE9814D4440}"/>
              </a:ext>
            </a:extLst>
          </p:cNvPr>
          <p:cNvSpPr txBox="1"/>
          <p:nvPr/>
        </p:nvSpPr>
        <p:spPr>
          <a:xfrm>
            <a:off x="1768711" y="2275611"/>
            <a:ext cx="6097712" cy="369332"/>
          </a:xfrm>
          <a:prstGeom prst="rect">
            <a:avLst/>
          </a:prstGeom>
          <a:noFill/>
        </p:spPr>
        <p:txBody>
          <a:bodyPr wrap="square">
            <a:spAutoFit/>
          </a:bodyPr>
          <a:lstStyle/>
          <a:p>
            <a:r>
              <a:rPr lang="en-US">
                <a:solidFill>
                  <a:srgbClr val="6A9955"/>
                </a:solidFill>
                <a:latin typeface="Consolas" panose="020B0609020204030204" pitchFamily="49" charset="0"/>
              </a:rPr>
              <a:t>3 - </a:t>
            </a:r>
            <a:r>
              <a:rPr lang="vi-VN" b="0">
                <a:solidFill>
                  <a:srgbClr val="6A9955"/>
                </a:solidFill>
                <a:effectLst/>
                <a:latin typeface="Consolas" panose="020B0609020204030204" pitchFamily="49" charset="0"/>
              </a:rPr>
              <a:t>width, height</a:t>
            </a:r>
            <a:r>
              <a:rPr lang="en-US" b="0">
                <a:solidFill>
                  <a:srgbClr val="6A9955"/>
                </a:solidFill>
                <a:effectLst/>
                <a:latin typeface="Consolas" panose="020B0609020204030204" pitchFamily="49" charset="0"/>
              </a:rPr>
              <a:t> ,</a:t>
            </a:r>
            <a:r>
              <a:rPr lang="vi-VN" sz="1800">
                <a:solidFill>
                  <a:srgbClr val="6A9955"/>
                </a:solidFill>
                <a:latin typeface="Consolas" panose="020B0609020204030204" pitchFamily="49" charset="0"/>
              </a:rPr>
              <a:t> min-widt</a:t>
            </a:r>
            <a:r>
              <a:rPr lang="en-US" sz="1800">
                <a:solidFill>
                  <a:srgbClr val="6A9955"/>
                </a:solidFill>
                <a:latin typeface="Consolas" panose="020B0609020204030204" pitchFamily="49" charset="0"/>
              </a:rPr>
              <a:t>h,</a:t>
            </a:r>
            <a:r>
              <a:rPr lang="vi-VN" sz="1800" b="0">
                <a:solidFill>
                  <a:srgbClr val="9CDCFE"/>
                </a:solidFill>
                <a:effectLst/>
                <a:latin typeface="Consolas" panose="020B0609020204030204" pitchFamily="49" charset="0"/>
              </a:rPr>
              <a:t> </a:t>
            </a:r>
            <a:r>
              <a:rPr lang="vi-VN" sz="1800">
                <a:solidFill>
                  <a:srgbClr val="6A9955"/>
                </a:solidFill>
                <a:latin typeface="Consolas" panose="020B0609020204030204" pitchFamily="49" charset="0"/>
              </a:rPr>
              <a:t>min-height</a:t>
            </a:r>
            <a:r>
              <a:rPr lang="en-US" sz="1800">
                <a:solidFill>
                  <a:srgbClr val="6A9955"/>
                </a:solidFill>
                <a:latin typeface="Consolas" panose="020B0609020204030204" pitchFamily="49" charset="0"/>
              </a:rPr>
              <a:t> </a:t>
            </a:r>
          </a:p>
        </p:txBody>
      </p:sp>
      <p:sp>
        <p:nvSpPr>
          <p:cNvPr id="10317" name="TextBox 10316">
            <a:extLst>
              <a:ext uri="{FF2B5EF4-FFF2-40B4-BE49-F238E27FC236}">
                <a16:creationId xmlns:a16="http://schemas.microsoft.com/office/drawing/2014/main" id="{48677AEA-1473-2075-3FEF-AC0BACA78E75}"/>
              </a:ext>
            </a:extLst>
          </p:cNvPr>
          <p:cNvSpPr txBox="1"/>
          <p:nvPr/>
        </p:nvSpPr>
        <p:spPr>
          <a:xfrm>
            <a:off x="1450764" y="1931501"/>
            <a:ext cx="8373706" cy="369332"/>
          </a:xfrm>
          <a:prstGeom prst="rect">
            <a:avLst/>
          </a:prstGeom>
          <a:noFill/>
        </p:spPr>
        <p:txBody>
          <a:bodyPr wrap="square">
            <a:spAutoFit/>
          </a:bodyPr>
          <a:lstStyle/>
          <a:p>
            <a:pPr marL="285750" indent="-285750">
              <a:buFont typeface="Wingdings" panose="05000000000000000000" pitchFamily="2" charset="2"/>
              <a:buChar char="q"/>
            </a:pPr>
            <a:r>
              <a:rPr lang="vi-VN" b="1" i="1">
                <a:solidFill>
                  <a:srgbClr val="FF0000"/>
                </a:solidFill>
                <a:latin typeface="Times New Roman" pitchFamily="18" charset="0"/>
                <a:cs typeface="Times New Roman" pitchFamily="18" charset="0"/>
              </a:rPr>
              <a:t>1 số thuộc tính CSS không áp dụng được với inline element </a:t>
            </a:r>
          </a:p>
        </p:txBody>
      </p:sp>
      <p:pic>
        <p:nvPicPr>
          <p:cNvPr id="6" name="Picture 5">
            <a:extLst>
              <a:ext uri="{FF2B5EF4-FFF2-40B4-BE49-F238E27FC236}">
                <a16:creationId xmlns:a16="http://schemas.microsoft.com/office/drawing/2014/main" id="{A6EC2871-1E52-9734-E4DC-3FDBF87A205F}"/>
              </a:ext>
            </a:extLst>
          </p:cNvPr>
          <p:cNvPicPr>
            <a:picLocks noChangeAspect="1"/>
          </p:cNvPicPr>
          <p:nvPr/>
        </p:nvPicPr>
        <p:blipFill>
          <a:blip r:embed="rId5"/>
          <a:stretch>
            <a:fillRect/>
          </a:stretch>
        </p:blipFill>
        <p:spPr>
          <a:xfrm>
            <a:off x="1491938" y="2783290"/>
            <a:ext cx="5815655" cy="950572"/>
          </a:xfrm>
          <a:prstGeom prst="rect">
            <a:avLst/>
          </a:prstGeom>
        </p:spPr>
      </p:pic>
      <p:pic>
        <p:nvPicPr>
          <p:cNvPr id="14" name="Picture 13">
            <a:extLst>
              <a:ext uri="{FF2B5EF4-FFF2-40B4-BE49-F238E27FC236}">
                <a16:creationId xmlns:a16="http://schemas.microsoft.com/office/drawing/2014/main" id="{E5047719-456C-2F32-E861-680547EB2763}"/>
              </a:ext>
            </a:extLst>
          </p:cNvPr>
          <p:cNvPicPr>
            <a:picLocks noChangeAspect="1"/>
          </p:cNvPicPr>
          <p:nvPr/>
        </p:nvPicPr>
        <p:blipFill>
          <a:blip r:embed="rId6"/>
          <a:stretch>
            <a:fillRect/>
          </a:stretch>
        </p:blipFill>
        <p:spPr>
          <a:xfrm>
            <a:off x="7590818" y="2665071"/>
            <a:ext cx="4467303" cy="1069819"/>
          </a:xfrm>
          <a:prstGeom prst="rect">
            <a:avLst/>
          </a:prstGeom>
        </p:spPr>
      </p:pic>
      <p:pic>
        <p:nvPicPr>
          <p:cNvPr id="4" name="Picture 3">
            <a:extLst>
              <a:ext uri="{FF2B5EF4-FFF2-40B4-BE49-F238E27FC236}">
                <a16:creationId xmlns:a16="http://schemas.microsoft.com/office/drawing/2014/main" id="{C54A0BF6-6B54-E012-96B5-42427BAFE68C}"/>
              </a:ext>
            </a:extLst>
          </p:cNvPr>
          <p:cNvPicPr>
            <a:picLocks noChangeAspect="1"/>
          </p:cNvPicPr>
          <p:nvPr/>
        </p:nvPicPr>
        <p:blipFill>
          <a:blip r:embed="rId7"/>
          <a:stretch>
            <a:fillRect/>
          </a:stretch>
        </p:blipFill>
        <p:spPr>
          <a:xfrm>
            <a:off x="5476346" y="4081670"/>
            <a:ext cx="6581775" cy="1590675"/>
          </a:xfrm>
          <a:prstGeom prst="rect">
            <a:avLst/>
          </a:prstGeom>
        </p:spPr>
      </p:pic>
      <p:sp>
        <p:nvSpPr>
          <p:cNvPr id="16" name="TextBox 15">
            <a:extLst>
              <a:ext uri="{FF2B5EF4-FFF2-40B4-BE49-F238E27FC236}">
                <a16:creationId xmlns:a16="http://schemas.microsoft.com/office/drawing/2014/main" id="{619F3C5E-E030-515D-FD11-B76B0DF25389}"/>
              </a:ext>
            </a:extLst>
          </p:cNvPr>
          <p:cNvSpPr txBox="1"/>
          <p:nvPr/>
        </p:nvSpPr>
        <p:spPr>
          <a:xfrm>
            <a:off x="1450763" y="5881644"/>
            <a:ext cx="10038253" cy="646331"/>
          </a:xfrm>
          <a:prstGeom prst="rect">
            <a:avLst/>
          </a:prstGeom>
          <a:noFill/>
        </p:spPr>
        <p:txBody>
          <a:bodyPr wrap="square">
            <a:spAutoFit/>
          </a:bodyPr>
          <a:lstStyle/>
          <a:p>
            <a:pPr marL="285750" indent="-285750">
              <a:buFont typeface="Wingdings" panose="05000000000000000000" pitchFamily="2" charset="2"/>
              <a:buChar char="q"/>
            </a:pPr>
            <a:r>
              <a:rPr lang="en-US" b="1" i="1">
                <a:solidFill>
                  <a:srgbClr val="FF0000"/>
                </a:solidFill>
                <a:latin typeface="Times New Roman" pitchFamily="18" charset="0"/>
                <a:cs typeface="Times New Roman" pitchFamily="18" charset="0"/>
              </a:rPr>
              <a:t>Sở dĩ Inline element không áp dụng được 1 số thuộc tính trên vì nó sinh ra để nằm trên cùng 1 hàng, và để tránh phá vỡ cấu trúc dòng ( inline: trong dòng )</a:t>
            </a:r>
          </a:p>
        </p:txBody>
      </p:sp>
      <p:pic>
        <p:nvPicPr>
          <p:cNvPr id="18" name="Picture 17">
            <a:extLst>
              <a:ext uri="{FF2B5EF4-FFF2-40B4-BE49-F238E27FC236}">
                <a16:creationId xmlns:a16="http://schemas.microsoft.com/office/drawing/2014/main" id="{BAF645A0-E7D1-F92F-2352-4DAAF2D9E45D}"/>
              </a:ext>
            </a:extLst>
          </p:cNvPr>
          <p:cNvPicPr>
            <a:picLocks noChangeAspect="1"/>
          </p:cNvPicPr>
          <p:nvPr/>
        </p:nvPicPr>
        <p:blipFill>
          <a:blip r:embed="rId8"/>
          <a:stretch>
            <a:fillRect/>
          </a:stretch>
        </p:blipFill>
        <p:spPr>
          <a:xfrm>
            <a:off x="1789259" y="3796371"/>
            <a:ext cx="2953106" cy="1254417"/>
          </a:xfrm>
          <a:prstGeom prst="rect">
            <a:avLst/>
          </a:prstGeom>
        </p:spPr>
      </p:pic>
      <p:grpSp>
        <p:nvGrpSpPr>
          <p:cNvPr id="2" name="Group 46">
            <a:extLst>
              <a:ext uri="{FF2B5EF4-FFF2-40B4-BE49-F238E27FC236}">
                <a16:creationId xmlns:a16="http://schemas.microsoft.com/office/drawing/2014/main" id="{874BDE77-AF69-16E7-57C7-C5DEF1E15A5D}"/>
              </a:ext>
            </a:extLst>
          </p:cNvPr>
          <p:cNvGrpSpPr>
            <a:grpSpLocks/>
          </p:cNvGrpSpPr>
          <p:nvPr/>
        </p:nvGrpSpPr>
        <p:grpSpPr bwMode="auto">
          <a:xfrm>
            <a:off x="702179" y="712444"/>
            <a:ext cx="3417791" cy="685801"/>
            <a:chOff x="1296" y="1824"/>
            <a:chExt cx="1842" cy="432"/>
          </a:xfrm>
        </p:grpSpPr>
        <p:sp>
          <p:nvSpPr>
            <p:cNvPr id="3" name="AutoShape 47">
              <a:extLst>
                <a:ext uri="{FF2B5EF4-FFF2-40B4-BE49-F238E27FC236}">
                  <a16:creationId xmlns:a16="http://schemas.microsoft.com/office/drawing/2014/main" id="{7E14823F-E218-2C3E-E221-C97F2552123A}"/>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5B431D9-35D3-B412-5E36-833804FAF7C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4038A8C5-C2CC-87DB-0B45-EFAB73DE805D}"/>
                </a:ext>
              </a:extLst>
            </p:cNvPr>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17" name="Text Box 50">
              <a:extLst>
                <a:ext uri="{FF2B5EF4-FFF2-40B4-BE49-F238E27FC236}">
                  <a16:creationId xmlns:a16="http://schemas.microsoft.com/office/drawing/2014/main" id="{77B111D5-C76C-911B-F7D8-F38A7128311D}"/>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spTree>
    <p:extLst>
      <p:ext uri="{BB962C8B-B14F-4D97-AF65-F5344CB8AC3E}">
        <p14:creationId xmlns:p14="http://schemas.microsoft.com/office/powerpoint/2010/main" val="12578473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5" name="Rectangle 10304">
            <a:extLst>
              <a:ext uri="{FF2B5EF4-FFF2-40B4-BE49-F238E27FC236}">
                <a16:creationId xmlns:a16="http://schemas.microsoft.com/office/drawing/2014/main" id="{6076B01D-3FD8-4045-0C89-D78B8B22F241}"/>
              </a:ext>
            </a:extLst>
          </p:cNvPr>
          <p:cNvSpPr/>
          <p:nvPr/>
        </p:nvSpPr>
        <p:spPr>
          <a:xfrm>
            <a:off x="1093144" y="153794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9.3 Inline – Block </a:t>
            </a:r>
            <a:r>
              <a:rPr lang="en-US" b="1" i="1">
                <a:solidFill>
                  <a:srgbClr val="FF0000"/>
                </a:solidFill>
                <a:latin typeface="Times New Roman" pitchFamily="18" charset="0"/>
                <a:cs typeface="Times New Roman" pitchFamily="18" charset="0"/>
                <a:sym typeface="Wingdings" panose="05000000000000000000" pitchFamily="2" charset="2"/>
              </a:rPr>
              <a:t> Là sự kết hợp của 2 khối inline và block </a:t>
            </a:r>
            <a:endParaRPr lang="en-US">
              <a:solidFill>
                <a:srgbClr val="FF0000"/>
              </a:solidFill>
              <a:latin typeface="Söhne"/>
            </a:endParaRPr>
          </a:p>
        </p:txBody>
      </p:sp>
      <p:pic>
        <p:nvPicPr>
          <p:cNvPr id="3" name="Picture 2">
            <a:extLst>
              <a:ext uri="{FF2B5EF4-FFF2-40B4-BE49-F238E27FC236}">
                <a16:creationId xmlns:a16="http://schemas.microsoft.com/office/drawing/2014/main" id="{8FCE47D1-03F6-12D1-4847-E34DC5310FA0}"/>
              </a:ext>
            </a:extLst>
          </p:cNvPr>
          <p:cNvPicPr>
            <a:picLocks noChangeAspect="1"/>
          </p:cNvPicPr>
          <p:nvPr/>
        </p:nvPicPr>
        <p:blipFill>
          <a:blip r:embed="rId5"/>
          <a:stretch>
            <a:fillRect/>
          </a:stretch>
        </p:blipFill>
        <p:spPr>
          <a:xfrm>
            <a:off x="1177664" y="4293714"/>
            <a:ext cx="5120694" cy="2052692"/>
          </a:xfrm>
          <a:prstGeom prst="rect">
            <a:avLst/>
          </a:prstGeom>
        </p:spPr>
      </p:pic>
      <p:pic>
        <p:nvPicPr>
          <p:cNvPr id="5" name="Picture 4">
            <a:extLst>
              <a:ext uri="{FF2B5EF4-FFF2-40B4-BE49-F238E27FC236}">
                <a16:creationId xmlns:a16="http://schemas.microsoft.com/office/drawing/2014/main" id="{82A79187-DC84-15C7-854F-2D8B439D4565}"/>
              </a:ext>
            </a:extLst>
          </p:cNvPr>
          <p:cNvPicPr>
            <a:picLocks noChangeAspect="1"/>
          </p:cNvPicPr>
          <p:nvPr/>
        </p:nvPicPr>
        <p:blipFill>
          <a:blip r:embed="rId6"/>
          <a:stretch>
            <a:fillRect/>
          </a:stretch>
        </p:blipFill>
        <p:spPr>
          <a:xfrm>
            <a:off x="1223568" y="2141139"/>
            <a:ext cx="3086100" cy="2076450"/>
          </a:xfrm>
          <a:prstGeom prst="rect">
            <a:avLst/>
          </a:prstGeom>
        </p:spPr>
      </p:pic>
      <p:pic>
        <p:nvPicPr>
          <p:cNvPr id="14" name="Picture 13">
            <a:extLst>
              <a:ext uri="{FF2B5EF4-FFF2-40B4-BE49-F238E27FC236}">
                <a16:creationId xmlns:a16="http://schemas.microsoft.com/office/drawing/2014/main" id="{AA7713D9-95BC-6F41-54E5-2E2FA1E341A2}"/>
              </a:ext>
            </a:extLst>
          </p:cNvPr>
          <p:cNvPicPr>
            <a:picLocks noChangeAspect="1"/>
          </p:cNvPicPr>
          <p:nvPr/>
        </p:nvPicPr>
        <p:blipFill>
          <a:blip r:embed="rId7"/>
          <a:stretch>
            <a:fillRect/>
          </a:stretch>
        </p:blipFill>
        <p:spPr>
          <a:xfrm>
            <a:off x="6836921" y="4293714"/>
            <a:ext cx="5307311" cy="2052692"/>
          </a:xfrm>
          <a:prstGeom prst="rect">
            <a:avLst/>
          </a:prstGeom>
        </p:spPr>
      </p:pic>
      <p:pic>
        <p:nvPicPr>
          <p:cNvPr id="16" name="Picture 15">
            <a:extLst>
              <a:ext uri="{FF2B5EF4-FFF2-40B4-BE49-F238E27FC236}">
                <a16:creationId xmlns:a16="http://schemas.microsoft.com/office/drawing/2014/main" id="{CE4078CA-DA49-98F0-2080-22A42A217970}"/>
              </a:ext>
            </a:extLst>
          </p:cNvPr>
          <p:cNvPicPr>
            <a:picLocks noChangeAspect="1"/>
          </p:cNvPicPr>
          <p:nvPr/>
        </p:nvPicPr>
        <p:blipFill>
          <a:blip r:embed="rId8"/>
          <a:stretch>
            <a:fillRect/>
          </a:stretch>
        </p:blipFill>
        <p:spPr>
          <a:xfrm>
            <a:off x="6836921" y="2090843"/>
            <a:ext cx="3162300" cy="2019300"/>
          </a:xfrm>
          <a:prstGeom prst="rect">
            <a:avLst/>
          </a:prstGeom>
        </p:spPr>
      </p:pic>
      <p:grpSp>
        <p:nvGrpSpPr>
          <p:cNvPr id="2" name="Group 46">
            <a:extLst>
              <a:ext uri="{FF2B5EF4-FFF2-40B4-BE49-F238E27FC236}">
                <a16:creationId xmlns:a16="http://schemas.microsoft.com/office/drawing/2014/main" id="{4CBBF745-DB44-89B6-3FD1-41A578F4B9DD}"/>
              </a:ext>
            </a:extLst>
          </p:cNvPr>
          <p:cNvGrpSpPr>
            <a:grpSpLocks/>
          </p:cNvGrpSpPr>
          <p:nvPr/>
        </p:nvGrpSpPr>
        <p:grpSpPr bwMode="auto">
          <a:xfrm>
            <a:off x="702179" y="712444"/>
            <a:ext cx="3417791" cy="685801"/>
            <a:chOff x="1296" y="1824"/>
            <a:chExt cx="1842" cy="432"/>
          </a:xfrm>
        </p:grpSpPr>
        <p:sp>
          <p:nvSpPr>
            <p:cNvPr id="4" name="AutoShape 47">
              <a:extLst>
                <a:ext uri="{FF2B5EF4-FFF2-40B4-BE49-F238E27FC236}">
                  <a16:creationId xmlns:a16="http://schemas.microsoft.com/office/drawing/2014/main" id="{5605B44B-8819-0E78-B07D-1BBA7E117DEC}"/>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2A898DF8-9F79-2FB9-F557-E0F7A08879C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2AB76867-F384-76B9-A2E2-DCAF1A1804D7}"/>
                </a:ext>
              </a:extLst>
            </p:cNvPr>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17" name="Text Box 50">
              <a:extLst>
                <a:ext uri="{FF2B5EF4-FFF2-40B4-BE49-F238E27FC236}">
                  <a16:creationId xmlns:a16="http://schemas.microsoft.com/office/drawing/2014/main" id="{E5F38CAC-8118-FBEE-0878-6607C21FE74B}"/>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spTree>
    <p:extLst>
      <p:ext uri="{BB962C8B-B14F-4D97-AF65-F5344CB8AC3E}">
        <p14:creationId xmlns:p14="http://schemas.microsoft.com/office/powerpoint/2010/main" val="2054198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9251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5" name="Rectangle 10304">
            <a:extLst>
              <a:ext uri="{FF2B5EF4-FFF2-40B4-BE49-F238E27FC236}">
                <a16:creationId xmlns:a16="http://schemas.microsoft.com/office/drawing/2014/main" id="{6076B01D-3FD8-4045-0C89-D78B8B22F241}"/>
              </a:ext>
            </a:extLst>
          </p:cNvPr>
          <p:cNvSpPr/>
          <p:nvPr/>
        </p:nvSpPr>
        <p:spPr>
          <a:xfrm>
            <a:off x="1093144" y="1537940"/>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Ví dụ vận dụng </a:t>
            </a:r>
            <a:r>
              <a:rPr lang="en-US" b="1" i="1">
                <a:solidFill>
                  <a:srgbClr val="FF0000"/>
                </a:solidFill>
                <a:latin typeface="Times New Roman" pitchFamily="18" charset="0"/>
                <a:cs typeface="Times New Roman" pitchFamily="18" charset="0"/>
                <a:sym typeface="Wingdings" panose="05000000000000000000" pitchFamily="2" charset="2"/>
              </a:rPr>
              <a:t>  Làm button bằng thẻ a </a:t>
            </a:r>
            <a:endParaRPr lang="en-US">
              <a:solidFill>
                <a:srgbClr val="FF0000"/>
              </a:solidFill>
              <a:latin typeface="Söhne"/>
            </a:endParaRPr>
          </a:p>
        </p:txBody>
      </p:sp>
      <p:grpSp>
        <p:nvGrpSpPr>
          <p:cNvPr id="2" name="Group 46">
            <a:extLst>
              <a:ext uri="{FF2B5EF4-FFF2-40B4-BE49-F238E27FC236}">
                <a16:creationId xmlns:a16="http://schemas.microsoft.com/office/drawing/2014/main" id="{4CBBF745-DB44-89B6-3FD1-41A578F4B9DD}"/>
              </a:ext>
            </a:extLst>
          </p:cNvPr>
          <p:cNvGrpSpPr>
            <a:grpSpLocks/>
          </p:cNvGrpSpPr>
          <p:nvPr/>
        </p:nvGrpSpPr>
        <p:grpSpPr bwMode="auto">
          <a:xfrm>
            <a:off x="702179" y="712444"/>
            <a:ext cx="3417791" cy="685801"/>
            <a:chOff x="1296" y="1824"/>
            <a:chExt cx="1842" cy="432"/>
          </a:xfrm>
        </p:grpSpPr>
        <p:sp>
          <p:nvSpPr>
            <p:cNvPr id="4" name="AutoShape 47">
              <a:extLst>
                <a:ext uri="{FF2B5EF4-FFF2-40B4-BE49-F238E27FC236}">
                  <a16:creationId xmlns:a16="http://schemas.microsoft.com/office/drawing/2014/main" id="{5605B44B-8819-0E78-B07D-1BBA7E117DEC}"/>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2A898DF8-9F79-2FB9-F557-E0F7A08879C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2AB76867-F384-76B9-A2E2-DCAF1A1804D7}"/>
                </a:ext>
              </a:extLst>
            </p:cNvPr>
            <p:cNvSpPr txBox="1">
              <a:spLocks noChangeArrowheads="1"/>
            </p:cNvSpPr>
            <p:nvPr/>
          </p:nvSpPr>
          <p:spPr bwMode="gray">
            <a:xfrm>
              <a:off x="1577" y="1943"/>
              <a:ext cx="15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b="1">
                  <a:solidFill>
                    <a:srgbClr val="CC00FF"/>
                  </a:solidFill>
                </a:rPr>
                <a:t> </a:t>
              </a:r>
              <a:r>
                <a:rPr lang="vi-VN" b="1">
                  <a:solidFill>
                    <a:srgbClr val="CC00FF"/>
                  </a:solidFill>
                </a:rPr>
                <a:t>CSS Layout - display</a:t>
              </a:r>
              <a:r>
                <a:rPr lang="en-US" b="1">
                  <a:solidFill>
                    <a:srgbClr val="CC00FF"/>
                  </a:solidFill>
                </a:rPr>
                <a:t> </a:t>
              </a:r>
              <a:endParaRPr lang="vi-VN" b="1">
                <a:solidFill>
                  <a:srgbClr val="CC00FF"/>
                </a:solidFill>
              </a:endParaRPr>
            </a:p>
          </p:txBody>
        </p:sp>
        <p:sp>
          <p:nvSpPr>
            <p:cNvPr id="17" name="Text Box 50">
              <a:extLst>
                <a:ext uri="{FF2B5EF4-FFF2-40B4-BE49-F238E27FC236}">
                  <a16:creationId xmlns:a16="http://schemas.microsoft.com/office/drawing/2014/main" id="{E5F38CAC-8118-FBEE-0878-6607C21FE74B}"/>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9</a:t>
              </a:r>
            </a:p>
          </p:txBody>
        </p:sp>
      </p:grpSp>
      <p:pic>
        <p:nvPicPr>
          <p:cNvPr id="19" name="Picture 18">
            <a:extLst>
              <a:ext uri="{FF2B5EF4-FFF2-40B4-BE49-F238E27FC236}">
                <a16:creationId xmlns:a16="http://schemas.microsoft.com/office/drawing/2014/main" id="{E833C119-D264-0D4D-B8B8-4E596EEC813C}"/>
              </a:ext>
            </a:extLst>
          </p:cNvPr>
          <p:cNvPicPr>
            <a:picLocks noChangeAspect="1"/>
          </p:cNvPicPr>
          <p:nvPr/>
        </p:nvPicPr>
        <p:blipFill>
          <a:blip r:embed="rId5"/>
          <a:stretch>
            <a:fillRect/>
          </a:stretch>
        </p:blipFill>
        <p:spPr>
          <a:xfrm>
            <a:off x="1093144" y="2046967"/>
            <a:ext cx="3821289" cy="866819"/>
          </a:xfrm>
          <a:prstGeom prst="rect">
            <a:avLst/>
          </a:prstGeom>
        </p:spPr>
      </p:pic>
      <p:sp>
        <p:nvSpPr>
          <p:cNvPr id="5" name="TextBox 4">
            <a:extLst>
              <a:ext uri="{FF2B5EF4-FFF2-40B4-BE49-F238E27FC236}">
                <a16:creationId xmlns:a16="http://schemas.microsoft.com/office/drawing/2014/main" id="{B7F7550A-3DE1-BE3A-372C-449154724D23}"/>
              </a:ext>
            </a:extLst>
          </p:cNvPr>
          <p:cNvSpPr txBox="1"/>
          <p:nvPr/>
        </p:nvSpPr>
        <p:spPr>
          <a:xfrm>
            <a:off x="4942833" y="925938"/>
            <a:ext cx="6824948" cy="369332"/>
          </a:xfrm>
          <a:prstGeom prst="rect">
            <a:avLst/>
          </a:prstGeom>
          <a:noFill/>
        </p:spPr>
        <p:txBody>
          <a:bodyPr wrap="square">
            <a:spAutoFit/>
          </a:bodyPr>
          <a:lstStyle/>
          <a:p>
            <a:r>
              <a:rPr lang="en-US">
                <a:hlinkClick r:id="rId6"/>
              </a:rPr>
              <a:t>https://www.figma.com/file/ZcejYTmngnIiG1bgz12HTD/Tuhoc-figma01</a:t>
            </a:r>
            <a:r>
              <a:rPr lang="en-US"/>
              <a:t> </a:t>
            </a:r>
          </a:p>
        </p:txBody>
      </p:sp>
      <p:pic>
        <p:nvPicPr>
          <p:cNvPr id="14" name="Picture 13">
            <a:extLst>
              <a:ext uri="{FF2B5EF4-FFF2-40B4-BE49-F238E27FC236}">
                <a16:creationId xmlns:a16="http://schemas.microsoft.com/office/drawing/2014/main" id="{6E27538D-D838-018C-825F-45A566FD6120}"/>
              </a:ext>
            </a:extLst>
          </p:cNvPr>
          <p:cNvPicPr>
            <a:picLocks noChangeAspect="1"/>
          </p:cNvPicPr>
          <p:nvPr/>
        </p:nvPicPr>
        <p:blipFill>
          <a:blip r:embed="rId7"/>
          <a:stretch>
            <a:fillRect/>
          </a:stretch>
        </p:blipFill>
        <p:spPr>
          <a:xfrm>
            <a:off x="5163886" y="2046967"/>
            <a:ext cx="6864254" cy="4561790"/>
          </a:xfrm>
          <a:prstGeom prst="rect">
            <a:avLst/>
          </a:prstGeom>
        </p:spPr>
      </p:pic>
    </p:spTree>
    <p:extLst>
      <p:ext uri="{BB962C8B-B14F-4D97-AF65-F5344CB8AC3E}">
        <p14:creationId xmlns:p14="http://schemas.microsoft.com/office/powerpoint/2010/main" val="2017825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8745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37AD0B04-3134-51B4-FDF8-A11C20C63ADD}"/>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DA23303F-12B5-B1DF-B77D-B96428F53470}"/>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3629C8E-92CF-A419-926E-ED35A8BB1BE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41931D67-9DDC-8537-E5B1-A05ED3EEFC61}"/>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15" name="Text Box 50">
              <a:extLst>
                <a:ext uri="{FF2B5EF4-FFF2-40B4-BE49-F238E27FC236}">
                  <a16:creationId xmlns:a16="http://schemas.microsoft.com/office/drawing/2014/main" id="{18CECC94-5F88-58E5-17F8-BE63F279F24E}"/>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graphicFrame>
        <p:nvGraphicFramePr>
          <p:cNvPr id="5" name="Table 4">
            <a:extLst>
              <a:ext uri="{FF2B5EF4-FFF2-40B4-BE49-F238E27FC236}">
                <a16:creationId xmlns:a16="http://schemas.microsoft.com/office/drawing/2014/main" id="{C3014DBA-C1A6-DAEC-A7FE-1705B9DF2C36}"/>
              </a:ext>
            </a:extLst>
          </p:cNvPr>
          <p:cNvGraphicFramePr>
            <a:graphicFrameLocks noGrp="1"/>
          </p:cNvGraphicFramePr>
          <p:nvPr/>
        </p:nvGraphicFramePr>
        <p:xfrm>
          <a:off x="1055646" y="1926117"/>
          <a:ext cx="5027357" cy="920076"/>
        </p:xfrm>
        <a:graphic>
          <a:graphicData uri="http://schemas.openxmlformats.org/drawingml/2006/table">
            <a:tbl>
              <a:tblPr firstRow="1" firstCol="1" bandRow="1">
                <a:tableStyleId>{5C22544A-7EE6-4342-B048-85BDC9FD1C3A}</a:tableStyleId>
              </a:tblPr>
              <a:tblGrid>
                <a:gridCol w="577945">
                  <a:extLst>
                    <a:ext uri="{9D8B030D-6E8A-4147-A177-3AD203B41FA5}">
                      <a16:colId xmlns:a16="http://schemas.microsoft.com/office/drawing/2014/main" val="2583722390"/>
                    </a:ext>
                  </a:extLst>
                </a:gridCol>
                <a:gridCol w="1389646">
                  <a:extLst>
                    <a:ext uri="{9D8B030D-6E8A-4147-A177-3AD203B41FA5}">
                      <a16:colId xmlns:a16="http://schemas.microsoft.com/office/drawing/2014/main" val="4049612280"/>
                    </a:ext>
                  </a:extLst>
                </a:gridCol>
                <a:gridCol w="1529883">
                  <a:extLst>
                    <a:ext uri="{9D8B030D-6E8A-4147-A177-3AD203B41FA5}">
                      <a16:colId xmlns:a16="http://schemas.microsoft.com/office/drawing/2014/main" val="661151085"/>
                    </a:ext>
                  </a:extLst>
                </a:gridCol>
                <a:gridCol w="1529883">
                  <a:extLst>
                    <a:ext uri="{9D8B030D-6E8A-4147-A177-3AD203B41FA5}">
                      <a16:colId xmlns:a16="http://schemas.microsoft.com/office/drawing/2014/main" val="2550451749"/>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px</a:t>
                      </a: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100</a:t>
                      </a:r>
                      <a:r>
                        <a:rPr lang="en-US" sz="1800" b="1" i="1" kern="1200">
                          <a:solidFill>
                            <a:srgbClr val="FF0000"/>
                          </a:solidFill>
                          <a:latin typeface="Times New Roman" pitchFamily="18" charset="0"/>
                          <a:ea typeface="+mn-ea"/>
                          <a:cs typeface="Times New Roman" pitchFamily="18" charset="0"/>
                        </a:rPr>
                        <a:t>px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kern="1200">
                          <a:solidFill>
                            <a:schemeClr val="tx1"/>
                          </a:solidFill>
                          <a:latin typeface="Times New Roman" pitchFamily="18" charset="0"/>
                          <a:ea typeface="+mn-ea"/>
                          <a:cs typeface="Times New Roman" pitchFamily="18" charset="0"/>
                        </a:rPr>
                        <a:t>pixels</a:t>
                      </a:r>
                    </a:p>
                  </a:txBody>
                  <a:tcPr marL="142875" marR="142875" marT="47625" marB="47625" anchor="ctr"/>
                </a:tc>
                <a:extLst>
                  <a:ext uri="{0D108BD9-81ED-4DB2-BD59-A6C34878D82A}">
                    <a16:rowId xmlns:a16="http://schemas.microsoft.com/office/drawing/2014/main" val="3696680573"/>
                  </a:ext>
                </a:extLst>
              </a:tr>
            </a:tbl>
          </a:graphicData>
        </a:graphic>
      </p:graphicFrame>
      <p:graphicFrame>
        <p:nvGraphicFramePr>
          <p:cNvPr id="20" name="Table 19">
            <a:extLst>
              <a:ext uri="{FF2B5EF4-FFF2-40B4-BE49-F238E27FC236}">
                <a16:creationId xmlns:a16="http://schemas.microsoft.com/office/drawing/2014/main" id="{28FED755-EA7D-EEA8-F0AA-7B6A3272DAD5}"/>
              </a:ext>
            </a:extLst>
          </p:cNvPr>
          <p:cNvGraphicFramePr>
            <a:graphicFrameLocks noGrp="1"/>
          </p:cNvGraphicFramePr>
          <p:nvPr>
            <p:extLst>
              <p:ext uri="{D42A27DB-BD31-4B8C-83A1-F6EECF244321}">
                <p14:modId xmlns:p14="http://schemas.microsoft.com/office/powerpoint/2010/main" val="2202584122"/>
              </p:ext>
            </p:extLst>
          </p:nvPr>
        </p:nvGraphicFramePr>
        <p:xfrm>
          <a:off x="1046370" y="3972070"/>
          <a:ext cx="10461961" cy="2398356"/>
        </p:xfrm>
        <a:graphic>
          <a:graphicData uri="http://schemas.openxmlformats.org/drawingml/2006/table">
            <a:tbl>
              <a:tblPr firstRow="1" firstCol="1" bandRow="1">
                <a:tableStyleId>{5C22544A-7EE6-4342-B048-85BDC9FD1C3A}</a:tableStyleId>
              </a:tblPr>
              <a:tblGrid>
                <a:gridCol w="745939">
                  <a:extLst>
                    <a:ext uri="{9D8B030D-6E8A-4147-A177-3AD203B41FA5}">
                      <a16:colId xmlns:a16="http://schemas.microsoft.com/office/drawing/2014/main" val="2583722390"/>
                    </a:ext>
                  </a:extLst>
                </a:gridCol>
                <a:gridCol w="1322428">
                  <a:extLst>
                    <a:ext uri="{9D8B030D-6E8A-4147-A177-3AD203B41FA5}">
                      <a16:colId xmlns:a16="http://schemas.microsoft.com/office/drawing/2014/main" val="4049612280"/>
                    </a:ext>
                  </a:extLst>
                </a:gridCol>
                <a:gridCol w="1486365">
                  <a:extLst>
                    <a:ext uri="{9D8B030D-6E8A-4147-A177-3AD203B41FA5}">
                      <a16:colId xmlns:a16="http://schemas.microsoft.com/office/drawing/2014/main" val="661151085"/>
                    </a:ext>
                  </a:extLst>
                </a:gridCol>
                <a:gridCol w="6907229">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12</a:t>
                      </a:r>
                      <a:r>
                        <a:rPr lang="en-US" sz="1800" b="1" i="1" kern="1200">
                          <a:solidFill>
                            <a:srgbClr val="FF0000"/>
                          </a:solidFill>
                          <a:latin typeface="Times New Roman" pitchFamily="18" charset="0"/>
                          <a:ea typeface="+mn-ea"/>
                          <a:cs typeface="Times New Roman" pitchFamily="18" charset="0"/>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Kích thước bằng 12 % so với phần tử cha</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vw</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50</a:t>
                      </a:r>
                      <a:r>
                        <a:rPr lang="en-US" sz="1800" b="1" i="1" kern="1200">
                          <a:solidFill>
                            <a:srgbClr val="FF0000"/>
                          </a:solidFill>
                          <a:latin typeface="Times New Roman" pitchFamily="18" charset="0"/>
                          <a:ea typeface="+mn-ea"/>
                          <a:cs typeface="Times New Roman" pitchFamily="18" charset="0"/>
                        </a:rPr>
                        <a:t>vw</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50% chiều rộng khung nhìn ( viewport –phần hiển thị trên browser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vh</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20</a:t>
                      </a:r>
                      <a:r>
                        <a:rPr lang="en-US" sz="1800" b="1" i="1" kern="1200">
                          <a:solidFill>
                            <a:srgbClr val="FF0000"/>
                          </a:solidFill>
                          <a:latin typeface="Times New Roman" pitchFamily="18" charset="0"/>
                          <a:ea typeface="+mn-ea"/>
                          <a:cs typeface="Times New Roman" pitchFamily="18" charset="0"/>
                        </a:rPr>
                        <a:t>vh</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20% chiều cao khung nhìn ( viewport –phần hiển thị trên browser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2</a:t>
                      </a:r>
                      <a:r>
                        <a:rPr lang="en-US" sz="1800" b="1" i="1" kern="1200">
                          <a:solidFill>
                            <a:srgbClr val="FF0000"/>
                          </a:solidFill>
                          <a:latin typeface="Times New Roman" pitchFamily="18" charset="0"/>
                          <a:ea typeface="+mn-ea"/>
                          <a:cs typeface="Times New Roman" pitchFamily="18" charset="0"/>
                        </a:rPr>
                        <a:t>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Kích thước gấp 2 lần font chữ hiện tại ( </a:t>
                      </a:r>
                      <a:r>
                        <a:rPr lang="en-US" sz="1800" b="1" i="1" kern="1200">
                          <a:solidFill>
                            <a:srgbClr val="FF0000"/>
                          </a:solidFill>
                          <a:latin typeface="Times New Roman" pitchFamily="18" charset="0"/>
                          <a:ea typeface="+mn-ea"/>
                          <a:cs typeface="Times New Roman" pitchFamily="18" charset="0"/>
                        </a:rPr>
                        <a:t>có kế thừa </a:t>
                      </a:r>
                      <a:r>
                        <a:rPr lang="en-US" sz="1800" b="1" i="1" kern="1200">
                          <a:solidFill>
                            <a:schemeClr val="tx1"/>
                          </a:solidFill>
                          <a:latin typeface="Times New Roman" pitchFamily="18" charset="0"/>
                          <a:ea typeface="+mn-ea"/>
                          <a:cs typeface="Times New Roman" pitchFamily="18" charset="0"/>
                        </a:rPr>
                        <a:t>)</a:t>
                      </a:r>
                      <a:endParaRPr lang="vi-VN" sz="1800" b="1" i="1" kern="1200">
                        <a:solidFill>
                          <a:srgbClr val="CC00FF"/>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3</a:t>
                      </a: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Kích thước gấp 3 lần font chữ root element ( </a:t>
                      </a:r>
                      <a:r>
                        <a:rPr lang="en-US" sz="1800" b="1" i="1" kern="1200">
                          <a:solidFill>
                            <a:srgbClr val="FF0000"/>
                          </a:solidFill>
                          <a:latin typeface="Times New Roman" pitchFamily="18" charset="0"/>
                          <a:ea typeface="+mn-ea"/>
                          <a:cs typeface="Times New Roman" pitchFamily="18" charset="0"/>
                        </a:rPr>
                        <a:t>không kế thừa </a:t>
                      </a:r>
                      <a:r>
                        <a:rPr lang="en-US" sz="1800" b="1" i="1" kern="1200">
                          <a:solidFill>
                            <a:schemeClr val="tx1"/>
                          </a:solidFill>
                          <a:latin typeface="Times New Roman" pitchFamily="18" charset="0"/>
                          <a:ea typeface="+mn-ea"/>
                          <a:cs typeface="Times New Roman" pitchFamily="18" charset="0"/>
                        </a:rPr>
                        <a:t>)</a:t>
                      </a:r>
                      <a:endParaRPr lang="vi-VN" sz="1800" b="1" i="1" kern="1200">
                        <a:solidFill>
                          <a:srgbClr val="CC00FF"/>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22" name="Picture 21">
            <a:extLst>
              <a:ext uri="{FF2B5EF4-FFF2-40B4-BE49-F238E27FC236}">
                <a16:creationId xmlns:a16="http://schemas.microsoft.com/office/drawing/2014/main" id="{A2390964-2247-5CA4-1E58-E1C0EC74772B}"/>
              </a:ext>
            </a:extLst>
          </p:cNvPr>
          <p:cNvPicPr>
            <a:picLocks noChangeAspect="1"/>
          </p:cNvPicPr>
          <p:nvPr/>
        </p:nvPicPr>
        <p:blipFill>
          <a:blip r:embed="rId5"/>
          <a:stretch>
            <a:fillRect/>
          </a:stretch>
        </p:blipFill>
        <p:spPr>
          <a:xfrm>
            <a:off x="6477580" y="1885536"/>
            <a:ext cx="2457450" cy="609600"/>
          </a:xfrm>
          <a:prstGeom prst="rect">
            <a:avLst/>
          </a:prstGeom>
        </p:spPr>
      </p:pic>
      <p:sp>
        <p:nvSpPr>
          <p:cNvPr id="24" name="TextBox 23">
            <a:extLst>
              <a:ext uri="{FF2B5EF4-FFF2-40B4-BE49-F238E27FC236}">
                <a16:creationId xmlns:a16="http://schemas.microsoft.com/office/drawing/2014/main" id="{3DA7BA21-EF13-5331-D2B7-47D88AEA74A2}"/>
              </a:ext>
            </a:extLst>
          </p:cNvPr>
          <p:cNvSpPr txBox="1"/>
          <p:nvPr/>
        </p:nvSpPr>
        <p:spPr>
          <a:xfrm>
            <a:off x="6388236" y="2545029"/>
            <a:ext cx="5129373" cy="369332"/>
          </a:xfrm>
          <a:prstGeom prst="rect">
            <a:avLst/>
          </a:prstGeom>
          <a:noFill/>
        </p:spPr>
        <p:txBody>
          <a:bodyPr wrap="square">
            <a:spAutoFit/>
          </a:bodyPr>
          <a:lstStyle/>
          <a:p>
            <a:r>
              <a:rPr lang="vi-VN">
                <a:hlinkClick r:id="rId6"/>
              </a:rPr>
              <a:t>https://www.w3schools.com/cssref/css_units.php</a:t>
            </a:r>
            <a:r>
              <a:rPr lang="en-US"/>
              <a:t> </a:t>
            </a:r>
            <a:r>
              <a:rPr lang="vi-VN"/>
              <a:t> </a:t>
            </a:r>
          </a:p>
        </p:txBody>
      </p:sp>
      <p:sp>
        <p:nvSpPr>
          <p:cNvPr id="28" name="Rectangle 27">
            <a:extLst>
              <a:ext uri="{FF2B5EF4-FFF2-40B4-BE49-F238E27FC236}">
                <a16:creationId xmlns:a16="http://schemas.microsoft.com/office/drawing/2014/main" id="{17AFDDD5-A738-61DA-7E87-6C1FC02CBC6D}"/>
              </a:ext>
            </a:extLst>
          </p:cNvPr>
          <p:cNvSpPr/>
          <p:nvPr/>
        </p:nvSpPr>
        <p:spPr>
          <a:xfrm>
            <a:off x="991787" y="348360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vi-VN" b="1" i="1">
                <a:solidFill>
                  <a:srgbClr val="0000CC"/>
                </a:solidFill>
                <a:latin typeface="Times New Roman" pitchFamily="18" charset="0"/>
                <a:cs typeface="Times New Roman" pitchFamily="18" charset="0"/>
              </a:rPr>
              <a:t>Relative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sp>
        <p:nvSpPr>
          <p:cNvPr id="29" name="Rectangle 28">
            <a:extLst>
              <a:ext uri="{FF2B5EF4-FFF2-40B4-BE49-F238E27FC236}">
                <a16:creationId xmlns:a16="http://schemas.microsoft.com/office/drawing/2014/main" id="{6DC5F8D7-E92F-44B7-6BA6-450A7BC2EB5A}"/>
              </a:ext>
            </a:extLst>
          </p:cNvPr>
          <p:cNvSpPr/>
          <p:nvPr/>
        </p:nvSpPr>
        <p:spPr>
          <a:xfrm>
            <a:off x="991787" y="1500231"/>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tuyệt đối - </a:t>
            </a:r>
            <a:r>
              <a:rPr lang="vi-VN" b="1" i="1">
                <a:solidFill>
                  <a:srgbClr val="0000CC"/>
                </a:solidFill>
                <a:latin typeface="Times New Roman" pitchFamily="18" charset="0"/>
                <a:cs typeface="Times New Roman" pitchFamily="18" charset="0"/>
              </a:rPr>
              <a:t>Absolute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spTree>
    <p:extLst>
      <p:ext uri="{BB962C8B-B14F-4D97-AF65-F5344CB8AC3E}">
        <p14:creationId xmlns:p14="http://schemas.microsoft.com/office/powerpoint/2010/main" val="2758772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5" name="Table 4">
            <a:extLst>
              <a:ext uri="{FF2B5EF4-FFF2-40B4-BE49-F238E27FC236}">
                <a16:creationId xmlns:a16="http://schemas.microsoft.com/office/drawing/2014/main" id="{C3014DBA-C1A6-DAEC-A7FE-1705B9DF2C36}"/>
              </a:ext>
            </a:extLst>
          </p:cNvPr>
          <p:cNvGraphicFramePr>
            <a:graphicFrameLocks noGrp="1"/>
          </p:cNvGraphicFramePr>
          <p:nvPr/>
        </p:nvGraphicFramePr>
        <p:xfrm>
          <a:off x="1055646" y="1926117"/>
          <a:ext cx="5027357" cy="920076"/>
        </p:xfrm>
        <a:graphic>
          <a:graphicData uri="http://schemas.openxmlformats.org/drawingml/2006/table">
            <a:tbl>
              <a:tblPr firstRow="1" firstCol="1" bandRow="1">
                <a:tableStyleId>{5C22544A-7EE6-4342-B048-85BDC9FD1C3A}</a:tableStyleId>
              </a:tblPr>
              <a:tblGrid>
                <a:gridCol w="577945">
                  <a:extLst>
                    <a:ext uri="{9D8B030D-6E8A-4147-A177-3AD203B41FA5}">
                      <a16:colId xmlns:a16="http://schemas.microsoft.com/office/drawing/2014/main" val="2583722390"/>
                    </a:ext>
                  </a:extLst>
                </a:gridCol>
                <a:gridCol w="1389646">
                  <a:extLst>
                    <a:ext uri="{9D8B030D-6E8A-4147-A177-3AD203B41FA5}">
                      <a16:colId xmlns:a16="http://schemas.microsoft.com/office/drawing/2014/main" val="4049612280"/>
                    </a:ext>
                  </a:extLst>
                </a:gridCol>
                <a:gridCol w="1529883">
                  <a:extLst>
                    <a:ext uri="{9D8B030D-6E8A-4147-A177-3AD203B41FA5}">
                      <a16:colId xmlns:a16="http://schemas.microsoft.com/office/drawing/2014/main" val="661151085"/>
                    </a:ext>
                  </a:extLst>
                </a:gridCol>
                <a:gridCol w="1529883">
                  <a:extLst>
                    <a:ext uri="{9D8B030D-6E8A-4147-A177-3AD203B41FA5}">
                      <a16:colId xmlns:a16="http://schemas.microsoft.com/office/drawing/2014/main" val="2550451749"/>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px</a:t>
                      </a: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100</a:t>
                      </a:r>
                      <a:r>
                        <a:rPr lang="en-US" sz="1800" b="1" i="1" kern="1200">
                          <a:solidFill>
                            <a:srgbClr val="FF0000"/>
                          </a:solidFill>
                          <a:latin typeface="Times New Roman" pitchFamily="18" charset="0"/>
                          <a:ea typeface="+mn-ea"/>
                          <a:cs typeface="Times New Roman" pitchFamily="18" charset="0"/>
                        </a:rPr>
                        <a:t>px</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800" b="1" i="1" kern="1200">
                          <a:solidFill>
                            <a:schemeClr val="tx1"/>
                          </a:solidFill>
                          <a:latin typeface="Times New Roman" pitchFamily="18" charset="0"/>
                          <a:ea typeface="+mn-ea"/>
                          <a:cs typeface="Times New Roman" pitchFamily="18" charset="0"/>
                        </a:rPr>
                        <a:t>pixels</a:t>
                      </a: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22" name="Picture 21">
            <a:extLst>
              <a:ext uri="{FF2B5EF4-FFF2-40B4-BE49-F238E27FC236}">
                <a16:creationId xmlns:a16="http://schemas.microsoft.com/office/drawing/2014/main" id="{A2390964-2247-5CA4-1E58-E1C0EC74772B}"/>
              </a:ext>
            </a:extLst>
          </p:cNvPr>
          <p:cNvPicPr>
            <a:picLocks noChangeAspect="1"/>
          </p:cNvPicPr>
          <p:nvPr/>
        </p:nvPicPr>
        <p:blipFill>
          <a:blip r:embed="rId5"/>
          <a:stretch>
            <a:fillRect/>
          </a:stretch>
        </p:blipFill>
        <p:spPr>
          <a:xfrm>
            <a:off x="6477580" y="1885536"/>
            <a:ext cx="2457450" cy="609600"/>
          </a:xfrm>
          <a:prstGeom prst="rect">
            <a:avLst/>
          </a:prstGeom>
        </p:spPr>
      </p:pic>
      <p:sp>
        <p:nvSpPr>
          <p:cNvPr id="24" name="TextBox 23">
            <a:extLst>
              <a:ext uri="{FF2B5EF4-FFF2-40B4-BE49-F238E27FC236}">
                <a16:creationId xmlns:a16="http://schemas.microsoft.com/office/drawing/2014/main" id="{3DA7BA21-EF13-5331-D2B7-47D88AEA74A2}"/>
              </a:ext>
            </a:extLst>
          </p:cNvPr>
          <p:cNvSpPr txBox="1"/>
          <p:nvPr/>
        </p:nvSpPr>
        <p:spPr>
          <a:xfrm>
            <a:off x="6388236" y="2545029"/>
            <a:ext cx="5129373" cy="369332"/>
          </a:xfrm>
          <a:prstGeom prst="rect">
            <a:avLst/>
          </a:prstGeom>
          <a:noFill/>
        </p:spPr>
        <p:txBody>
          <a:bodyPr wrap="square">
            <a:spAutoFit/>
          </a:bodyPr>
          <a:lstStyle/>
          <a:p>
            <a:r>
              <a:rPr lang="vi-VN">
                <a:hlinkClick r:id="rId6"/>
              </a:rPr>
              <a:t>https://www.w3schools.com/cssref/css_units.php</a:t>
            </a:r>
            <a:r>
              <a:rPr lang="en-US"/>
              <a:t> </a:t>
            </a:r>
            <a:r>
              <a:rPr lang="vi-VN"/>
              <a:t> </a:t>
            </a:r>
          </a:p>
        </p:txBody>
      </p:sp>
      <p:sp>
        <p:nvSpPr>
          <p:cNvPr id="29" name="Rectangle 28">
            <a:extLst>
              <a:ext uri="{FF2B5EF4-FFF2-40B4-BE49-F238E27FC236}">
                <a16:creationId xmlns:a16="http://schemas.microsoft.com/office/drawing/2014/main" id="{6DC5F8D7-E92F-44B7-6BA6-450A7BC2EB5A}"/>
              </a:ext>
            </a:extLst>
          </p:cNvPr>
          <p:cNvSpPr/>
          <p:nvPr/>
        </p:nvSpPr>
        <p:spPr>
          <a:xfrm>
            <a:off x="991787" y="1500231"/>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tuyệt đối - </a:t>
            </a:r>
            <a:r>
              <a:rPr lang="vi-VN" b="1" i="1">
                <a:solidFill>
                  <a:srgbClr val="0000CC"/>
                </a:solidFill>
                <a:latin typeface="Times New Roman" pitchFamily="18" charset="0"/>
                <a:cs typeface="Times New Roman" pitchFamily="18" charset="0"/>
              </a:rPr>
              <a:t>Absolute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sp>
        <p:nvSpPr>
          <p:cNvPr id="2" name="Rectangle 1">
            <a:extLst>
              <a:ext uri="{FF2B5EF4-FFF2-40B4-BE49-F238E27FC236}">
                <a16:creationId xmlns:a16="http://schemas.microsoft.com/office/drawing/2014/main" id="{F59981D4-51AB-8835-6F73-1C28A1BBC00B}"/>
              </a:ext>
            </a:extLst>
          </p:cNvPr>
          <p:cNvSpPr/>
          <p:nvPr/>
        </p:nvSpPr>
        <p:spPr>
          <a:xfrm>
            <a:off x="6083002" y="3145437"/>
            <a:ext cx="6013169" cy="646331"/>
          </a:xfrm>
          <a:prstGeom prst="rect">
            <a:avLst/>
          </a:prstGeom>
        </p:spPr>
        <p:txBody>
          <a:bodyPr wrap="square">
            <a:spAutoFit/>
          </a:bodyPr>
          <a:lstStyle/>
          <a:p>
            <a:pPr marL="285750" indent="-285750">
              <a:buFont typeface="Wingdings" panose="05000000000000000000" pitchFamily="2" charset="2"/>
              <a:buChar char="ü"/>
            </a:pPr>
            <a:r>
              <a:rPr lang="vi-VN" b="1" i="1">
                <a:solidFill>
                  <a:srgbClr val="FF0000"/>
                </a:solidFill>
                <a:latin typeface="Times New Roman" pitchFamily="18" charset="0"/>
                <a:cs typeface="Times New Roman" pitchFamily="18" charset="0"/>
              </a:rPr>
              <a:t>Pixel </a:t>
            </a:r>
            <a:r>
              <a:rPr lang="vi-VN" b="1" i="1">
                <a:latin typeface="Times New Roman" pitchFamily="18" charset="0"/>
                <a:cs typeface="Times New Roman" pitchFamily="18" charset="0"/>
              </a:rPr>
              <a:t>- Picture Element (thành phần hình ảnh) - điểm ảnh </a:t>
            </a:r>
            <a:r>
              <a:rPr lang="en-US" b="1" i="1">
                <a:latin typeface="Times New Roman" pitchFamily="18" charset="0"/>
                <a:cs typeface="Times New Roman" pitchFamily="18" charset="0"/>
              </a:rPr>
              <a:t> </a:t>
            </a:r>
            <a:r>
              <a:rPr lang="vi-VN" b="1" i="1">
                <a:latin typeface="Times New Roman" pitchFamily="18" charset="0"/>
                <a:cs typeface="Times New Roman" pitchFamily="18" charset="0"/>
              </a:rPr>
              <a:t>là đơn vị cơ bản để đo kích thước 1 hình ảnh kỹ thuật số</a:t>
            </a:r>
            <a:endParaRPr lang="en-US" b="1" i="1">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0014666E-EE78-C80C-EEF3-45DC6DCD4B0D}"/>
              </a:ext>
            </a:extLst>
          </p:cNvPr>
          <p:cNvPicPr>
            <a:picLocks noChangeAspect="1"/>
          </p:cNvPicPr>
          <p:nvPr/>
        </p:nvPicPr>
        <p:blipFill rotWithShape="1">
          <a:blip r:embed="rId7"/>
          <a:srcRect r="36086"/>
          <a:stretch/>
        </p:blipFill>
        <p:spPr>
          <a:xfrm>
            <a:off x="9448365" y="3890261"/>
            <a:ext cx="2625329" cy="2577023"/>
          </a:xfrm>
          <a:prstGeom prst="rect">
            <a:avLst/>
          </a:prstGeom>
        </p:spPr>
      </p:pic>
      <p:pic>
        <p:nvPicPr>
          <p:cNvPr id="23" name="Picture 22">
            <a:extLst>
              <a:ext uri="{FF2B5EF4-FFF2-40B4-BE49-F238E27FC236}">
                <a16:creationId xmlns:a16="http://schemas.microsoft.com/office/drawing/2014/main" id="{CFACEAF5-4D82-A3B0-354E-EA2D0C632D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5534" y="3890261"/>
            <a:ext cx="3002159" cy="2714628"/>
          </a:xfrm>
          <a:prstGeom prst="rect">
            <a:avLst/>
          </a:prstGeom>
        </p:spPr>
      </p:pic>
      <p:pic>
        <p:nvPicPr>
          <p:cNvPr id="30" name="Picture 29">
            <a:extLst>
              <a:ext uri="{FF2B5EF4-FFF2-40B4-BE49-F238E27FC236}">
                <a16:creationId xmlns:a16="http://schemas.microsoft.com/office/drawing/2014/main" id="{60CB407C-7269-0916-4314-3CB11E6D32D6}"/>
              </a:ext>
            </a:extLst>
          </p:cNvPr>
          <p:cNvPicPr>
            <a:picLocks noChangeAspect="1"/>
          </p:cNvPicPr>
          <p:nvPr/>
        </p:nvPicPr>
        <p:blipFill>
          <a:blip r:embed="rId9"/>
          <a:stretch>
            <a:fillRect/>
          </a:stretch>
        </p:blipFill>
        <p:spPr>
          <a:xfrm>
            <a:off x="1055646" y="3145437"/>
            <a:ext cx="2809875" cy="1162050"/>
          </a:xfrm>
          <a:prstGeom prst="rect">
            <a:avLst/>
          </a:prstGeom>
        </p:spPr>
      </p:pic>
      <p:pic>
        <p:nvPicPr>
          <p:cNvPr id="10240" name="Picture 10239">
            <a:extLst>
              <a:ext uri="{FF2B5EF4-FFF2-40B4-BE49-F238E27FC236}">
                <a16:creationId xmlns:a16="http://schemas.microsoft.com/office/drawing/2014/main" id="{4033BA1D-AC27-B0F6-8997-8019ED44E287}"/>
              </a:ext>
            </a:extLst>
          </p:cNvPr>
          <p:cNvPicPr>
            <a:picLocks noChangeAspect="1"/>
          </p:cNvPicPr>
          <p:nvPr/>
        </p:nvPicPr>
        <p:blipFill>
          <a:blip r:embed="rId10"/>
          <a:stretch>
            <a:fillRect/>
          </a:stretch>
        </p:blipFill>
        <p:spPr>
          <a:xfrm>
            <a:off x="1046413" y="4383436"/>
            <a:ext cx="3228975" cy="1590675"/>
          </a:xfrm>
          <a:prstGeom prst="rect">
            <a:avLst/>
          </a:prstGeom>
        </p:spPr>
      </p:pic>
      <p:pic>
        <p:nvPicPr>
          <p:cNvPr id="10243" name="Picture 10242">
            <a:extLst>
              <a:ext uri="{FF2B5EF4-FFF2-40B4-BE49-F238E27FC236}">
                <a16:creationId xmlns:a16="http://schemas.microsoft.com/office/drawing/2014/main" id="{6813C6FE-0749-6DB7-B4C7-2FC332F99BD9}"/>
              </a:ext>
            </a:extLst>
          </p:cNvPr>
          <p:cNvPicPr>
            <a:picLocks noChangeAspect="1"/>
          </p:cNvPicPr>
          <p:nvPr/>
        </p:nvPicPr>
        <p:blipFill>
          <a:blip r:embed="rId11"/>
          <a:stretch>
            <a:fillRect/>
          </a:stretch>
        </p:blipFill>
        <p:spPr>
          <a:xfrm>
            <a:off x="4445203" y="4387231"/>
            <a:ext cx="1390650" cy="1485900"/>
          </a:xfrm>
          <a:prstGeom prst="rect">
            <a:avLst/>
          </a:prstGeom>
        </p:spPr>
      </p:pic>
      <p:sp>
        <p:nvSpPr>
          <p:cNvPr id="16" name="Oval 15">
            <a:extLst>
              <a:ext uri="{FF2B5EF4-FFF2-40B4-BE49-F238E27FC236}">
                <a16:creationId xmlns:a16="http://schemas.microsoft.com/office/drawing/2014/main" id="{ADA42F17-2FBC-B9EA-2A6D-1C61DC3B9C52}"/>
              </a:ext>
            </a:extLst>
          </p:cNvPr>
          <p:cNvSpPr/>
          <p:nvPr/>
        </p:nvSpPr>
        <p:spPr>
          <a:xfrm>
            <a:off x="383190" y="1486641"/>
            <a:ext cx="555757"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 1</a:t>
            </a:r>
            <a:endParaRPr lang="vi-VN" sz="1600" b="1"/>
          </a:p>
        </p:txBody>
      </p:sp>
      <p:grpSp>
        <p:nvGrpSpPr>
          <p:cNvPr id="17" name="Group 46">
            <a:extLst>
              <a:ext uri="{FF2B5EF4-FFF2-40B4-BE49-F238E27FC236}">
                <a16:creationId xmlns:a16="http://schemas.microsoft.com/office/drawing/2014/main" id="{F3AFCB53-6347-2DE1-0DE9-13990273BA1E}"/>
              </a:ext>
            </a:extLst>
          </p:cNvPr>
          <p:cNvGrpSpPr>
            <a:grpSpLocks/>
          </p:cNvGrpSpPr>
          <p:nvPr/>
        </p:nvGrpSpPr>
        <p:grpSpPr bwMode="auto">
          <a:xfrm>
            <a:off x="702179" y="712439"/>
            <a:ext cx="4178537" cy="685800"/>
            <a:chOff x="1296" y="1824"/>
            <a:chExt cx="2252" cy="432"/>
          </a:xfrm>
        </p:grpSpPr>
        <p:sp>
          <p:nvSpPr>
            <p:cNvPr id="18" name="AutoShape 47">
              <a:extLst>
                <a:ext uri="{FF2B5EF4-FFF2-40B4-BE49-F238E27FC236}">
                  <a16:creationId xmlns:a16="http://schemas.microsoft.com/office/drawing/2014/main" id="{C6490568-AE1A-CE9A-0508-16D20D1E07D8}"/>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DB7B1338-8B6B-7008-EE7A-6B69EA1B26F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E90170C4-54A5-FC85-2309-09E11D80C540}"/>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5" name="Text Box 50">
              <a:extLst>
                <a:ext uri="{FF2B5EF4-FFF2-40B4-BE49-F238E27FC236}">
                  <a16:creationId xmlns:a16="http://schemas.microsoft.com/office/drawing/2014/main" id="{C12E4430-4BD8-DCDA-68AB-E88D588F2E26}"/>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Tree>
    <p:extLst>
      <p:ext uri="{BB962C8B-B14F-4D97-AF65-F5344CB8AC3E}">
        <p14:creationId xmlns:p14="http://schemas.microsoft.com/office/powerpoint/2010/main" val="33556860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Rectangle 28">
            <a:extLst>
              <a:ext uri="{FF2B5EF4-FFF2-40B4-BE49-F238E27FC236}">
                <a16:creationId xmlns:a16="http://schemas.microsoft.com/office/drawing/2014/main" id="{6DC5F8D7-E92F-44B7-6BA6-450A7BC2EB5A}"/>
              </a:ext>
            </a:extLst>
          </p:cNvPr>
          <p:cNvSpPr/>
          <p:nvPr/>
        </p:nvSpPr>
        <p:spPr>
          <a:xfrm>
            <a:off x="991787" y="1500231"/>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tuyệt đối - </a:t>
            </a:r>
            <a:r>
              <a:rPr lang="vi-VN" b="1" i="1">
                <a:solidFill>
                  <a:srgbClr val="0000CC"/>
                </a:solidFill>
                <a:latin typeface="Times New Roman" pitchFamily="18" charset="0"/>
                <a:cs typeface="Times New Roman" pitchFamily="18" charset="0"/>
              </a:rPr>
              <a:t>Absolute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sp>
        <p:nvSpPr>
          <p:cNvPr id="16" name="Rectangle 15">
            <a:extLst>
              <a:ext uri="{FF2B5EF4-FFF2-40B4-BE49-F238E27FC236}">
                <a16:creationId xmlns:a16="http://schemas.microsoft.com/office/drawing/2014/main" id="{9D4A4E44-3FA8-2CDF-FDFC-2F3581E51979}"/>
              </a:ext>
            </a:extLst>
          </p:cNvPr>
          <p:cNvSpPr/>
          <p:nvPr/>
        </p:nvSpPr>
        <p:spPr>
          <a:xfrm>
            <a:off x="1223568" y="1823396"/>
            <a:ext cx="10718395" cy="646331"/>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 Lưu ý: Khi dùng đơn vị tuyệt đối, thì nếu người dùng thay đổi cài đặt trên trình duyệt, các kích thước vẫn giữ nguyên không đổi .</a:t>
            </a:r>
          </a:p>
        </p:txBody>
      </p:sp>
      <p:pic>
        <p:nvPicPr>
          <p:cNvPr id="18" name="Picture 17">
            <a:extLst>
              <a:ext uri="{FF2B5EF4-FFF2-40B4-BE49-F238E27FC236}">
                <a16:creationId xmlns:a16="http://schemas.microsoft.com/office/drawing/2014/main" id="{9DB6A3C4-1D73-0360-AD84-D129C5358180}"/>
              </a:ext>
            </a:extLst>
          </p:cNvPr>
          <p:cNvPicPr>
            <a:picLocks noChangeAspect="1"/>
          </p:cNvPicPr>
          <p:nvPr/>
        </p:nvPicPr>
        <p:blipFill>
          <a:blip r:embed="rId5"/>
          <a:stretch>
            <a:fillRect/>
          </a:stretch>
        </p:blipFill>
        <p:spPr>
          <a:xfrm>
            <a:off x="1315343" y="3300330"/>
            <a:ext cx="6315075" cy="1400175"/>
          </a:xfrm>
          <a:prstGeom prst="rect">
            <a:avLst/>
          </a:prstGeom>
        </p:spPr>
      </p:pic>
      <p:pic>
        <p:nvPicPr>
          <p:cNvPr id="21" name="Picture 20">
            <a:extLst>
              <a:ext uri="{FF2B5EF4-FFF2-40B4-BE49-F238E27FC236}">
                <a16:creationId xmlns:a16="http://schemas.microsoft.com/office/drawing/2014/main" id="{FBE3025E-271E-3C62-76B6-1E18EBE51489}"/>
              </a:ext>
            </a:extLst>
          </p:cNvPr>
          <p:cNvPicPr>
            <a:picLocks noChangeAspect="1"/>
          </p:cNvPicPr>
          <p:nvPr/>
        </p:nvPicPr>
        <p:blipFill>
          <a:blip r:embed="rId6"/>
          <a:stretch>
            <a:fillRect/>
          </a:stretch>
        </p:blipFill>
        <p:spPr>
          <a:xfrm>
            <a:off x="1315343" y="2681266"/>
            <a:ext cx="4048125" cy="485775"/>
          </a:xfrm>
          <a:prstGeom prst="rect">
            <a:avLst/>
          </a:prstGeom>
        </p:spPr>
      </p:pic>
      <p:grpSp>
        <p:nvGrpSpPr>
          <p:cNvPr id="2" name="Group 46">
            <a:extLst>
              <a:ext uri="{FF2B5EF4-FFF2-40B4-BE49-F238E27FC236}">
                <a16:creationId xmlns:a16="http://schemas.microsoft.com/office/drawing/2014/main" id="{2457A321-C357-4FFA-5935-255451D5FB39}"/>
              </a:ext>
            </a:extLst>
          </p:cNvPr>
          <p:cNvGrpSpPr>
            <a:grpSpLocks/>
          </p:cNvGrpSpPr>
          <p:nvPr/>
        </p:nvGrpSpPr>
        <p:grpSpPr bwMode="auto">
          <a:xfrm>
            <a:off x="702179" y="712439"/>
            <a:ext cx="4178537" cy="685800"/>
            <a:chOff x="1296" y="1824"/>
            <a:chExt cx="2252" cy="432"/>
          </a:xfrm>
        </p:grpSpPr>
        <p:sp>
          <p:nvSpPr>
            <p:cNvPr id="5" name="AutoShape 47">
              <a:extLst>
                <a:ext uri="{FF2B5EF4-FFF2-40B4-BE49-F238E27FC236}">
                  <a16:creationId xmlns:a16="http://schemas.microsoft.com/office/drawing/2014/main" id="{6CAA7C54-E03E-18FE-C7AA-AD02F4436820}"/>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7" name="AutoShape 48">
              <a:extLst>
                <a:ext uri="{FF2B5EF4-FFF2-40B4-BE49-F238E27FC236}">
                  <a16:creationId xmlns:a16="http://schemas.microsoft.com/office/drawing/2014/main" id="{C3F066F9-4E8D-DF74-1F7C-1654F2BB89C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E37AC0DF-E968-4F0C-010C-533CD31E1A15}"/>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0" name="Text Box 50">
              <a:extLst>
                <a:ext uri="{FF2B5EF4-FFF2-40B4-BE49-F238E27FC236}">
                  <a16:creationId xmlns:a16="http://schemas.microsoft.com/office/drawing/2014/main" id="{2B8C05D6-DA38-4E4E-FC8C-989AA067BD70}"/>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Tree>
    <p:extLst>
      <p:ext uri="{BB962C8B-B14F-4D97-AF65-F5344CB8AC3E}">
        <p14:creationId xmlns:p14="http://schemas.microsoft.com/office/powerpoint/2010/main" val="37764028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5527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20" name="Table 19">
            <a:extLst>
              <a:ext uri="{FF2B5EF4-FFF2-40B4-BE49-F238E27FC236}">
                <a16:creationId xmlns:a16="http://schemas.microsoft.com/office/drawing/2014/main" id="{28FED755-EA7D-EEA8-F0AA-7B6A3272DAD5}"/>
              </a:ext>
            </a:extLst>
          </p:cNvPr>
          <p:cNvGraphicFramePr>
            <a:graphicFrameLocks noGrp="1"/>
          </p:cNvGraphicFramePr>
          <p:nvPr>
            <p:extLst>
              <p:ext uri="{D42A27DB-BD31-4B8C-83A1-F6EECF244321}">
                <p14:modId xmlns:p14="http://schemas.microsoft.com/office/powerpoint/2010/main" val="1346750174"/>
              </p:ext>
            </p:extLst>
          </p:nvPr>
        </p:nvGraphicFramePr>
        <p:xfrm>
          <a:off x="1147494" y="1972857"/>
          <a:ext cx="10468259" cy="920076"/>
        </p:xfrm>
        <a:graphic>
          <a:graphicData uri="http://schemas.openxmlformats.org/drawingml/2006/table">
            <a:tbl>
              <a:tblPr firstRow="1" firstCol="1" bandRow="1">
                <a:tableStyleId>{5C22544A-7EE6-4342-B048-85BDC9FD1C3A}</a:tableStyleId>
              </a:tblPr>
              <a:tblGrid>
                <a:gridCol w="746388">
                  <a:extLst>
                    <a:ext uri="{9D8B030D-6E8A-4147-A177-3AD203B41FA5}">
                      <a16:colId xmlns:a16="http://schemas.microsoft.com/office/drawing/2014/main" val="2583722390"/>
                    </a:ext>
                  </a:extLst>
                </a:gridCol>
                <a:gridCol w="1323225">
                  <a:extLst>
                    <a:ext uri="{9D8B030D-6E8A-4147-A177-3AD203B41FA5}">
                      <a16:colId xmlns:a16="http://schemas.microsoft.com/office/drawing/2014/main" val="4049612280"/>
                    </a:ext>
                  </a:extLst>
                </a:gridCol>
                <a:gridCol w="1487260">
                  <a:extLst>
                    <a:ext uri="{9D8B030D-6E8A-4147-A177-3AD203B41FA5}">
                      <a16:colId xmlns:a16="http://schemas.microsoft.com/office/drawing/2014/main" val="661151085"/>
                    </a:ext>
                  </a:extLst>
                </a:gridCol>
                <a:gridCol w="6911386">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12</a:t>
                      </a:r>
                      <a:r>
                        <a:rPr lang="en-US" sz="1800" b="1" i="1" kern="1200">
                          <a:solidFill>
                            <a:srgbClr val="FF0000"/>
                          </a:solidFill>
                          <a:latin typeface="Times New Roman" pitchFamily="18" charset="0"/>
                          <a:ea typeface="+mn-ea"/>
                          <a:cs typeface="Times New Roman" pitchFamily="18" charset="0"/>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Kích thước bằng 12 % so với phần tử cha</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sp>
        <p:nvSpPr>
          <p:cNvPr id="24" name="TextBox 23">
            <a:extLst>
              <a:ext uri="{FF2B5EF4-FFF2-40B4-BE49-F238E27FC236}">
                <a16:creationId xmlns:a16="http://schemas.microsoft.com/office/drawing/2014/main" id="{3DA7BA21-EF13-5331-D2B7-47D88AEA74A2}"/>
              </a:ext>
            </a:extLst>
          </p:cNvPr>
          <p:cNvSpPr txBox="1"/>
          <p:nvPr/>
        </p:nvSpPr>
        <p:spPr>
          <a:xfrm>
            <a:off x="6070840" y="1551952"/>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28" name="Rectangle 27">
            <a:extLst>
              <a:ext uri="{FF2B5EF4-FFF2-40B4-BE49-F238E27FC236}">
                <a16:creationId xmlns:a16="http://schemas.microsoft.com/office/drawing/2014/main" id="{17AFDDD5-A738-61DA-7E87-6C1FC02CBC6D}"/>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vi-VN" b="1" i="1">
                <a:solidFill>
                  <a:srgbClr val="0000CC"/>
                </a:solidFill>
                <a:latin typeface="Times New Roman" pitchFamily="18" charset="0"/>
                <a:cs typeface="Times New Roman" pitchFamily="18" charset="0"/>
              </a:rPr>
              <a:t>Relative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p>
          <a:p>
            <a:r>
              <a:rPr lang="en-US" b="1" i="1">
                <a:solidFill>
                  <a:srgbClr val="0000CC"/>
                </a:solidFill>
                <a:latin typeface="Times New Roman" pitchFamily="18" charset="0"/>
                <a:cs typeface="Times New Roman" pitchFamily="18" charset="0"/>
              </a:rPr>
              <a:t> </a:t>
            </a:r>
          </a:p>
        </p:txBody>
      </p:sp>
      <p:pic>
        <p:nvPicPr>
          <p:cNvPr id="16" name="Picture 15">
            <a:extLst>
              <a:ext uri="{FF2B5EF4-FFF2-40B4-BE49-F238E27FC236}">
                <a16:creationId xmlns:a16="http://schemas.microsoft.com/office/drawing/2014/main" id="{C9E50A72-1FE4-A4C3-38E9-DC234FBF04D9}"/>
              </a:ext>
            </a:extLst>
          </p:cNvPr>
          <p:cNvPicPr>
            <a:picLocks noChangeAspect="1"/>
          </p:cNvPicPr>
          <p:nvPr/>
        </p:nvPicPr>
        <p:blipFill>
          <a:blip r:embed="rId6"/>
          <a:stretch>
            <a:fillRect/>
          </a:stretch>
        </p:blipFill>
        <p:spPr>
          <a:xfrm>
            <a:off x="1147494" y="4122986"/>
            <a:ext cx="3536062" cy="1057275"/>
          </a:xfrm>
          <a:prstGeom prst="rect">
            <a:avLst/>
          </a:prstGeom>
        </p:spPr>
      </p:pic>
      <p:sp>
        <p:nvSpPr>
          <p:cNvPr id="17" name="Rectangle 16">
            <a:extLst>
              <a:ext uri="{FF2B5EF4-FFF2-40B4-BE49-F238E27FC236}">
                <a16:creationId xmlns:a16="http://schemas.microsoft.com/office/drawing/2014/main" id="{368A0E6C-4828-CB60-F5F8-53AA3762DC55}"/>
              </a:ext>
            </a:extLst>
          </p:cNvPr>
          <p:cNvSpPr/>
          <p:nvPr/>
        </p:nvSpPr>
        <p:spPr>
          <a:xfrm>
            <a:off x="1675305" y="3431665"/>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Class cha</a:t>
            </a:r>
          </a:p>
        </p:txBody>
      </p:sp>
      <p:cxnSp>
        <p:nvCxnSpPr>
          <p:cNvPr id="19" name="Straight Arrow Connector 18">
            <a:extLst>
              <a:ext uri="{FF2B5EF4-FFF2-40B4-BE49-F238E27FC236}">
                <a16:creationId xmlns:a16="http://schemas.microsoft.com/office/drawing/2014/main" id="{2DB83F49-2772-ACFF-8CB7-C8FB8F6BFE2B}"/>
              </a:ext>
            </a:extLst>
          </p:cNvPr>
          <p:cNvCxnSpPr>
            <a:stCxn id="17" idx="2"/>
          </p:cNvCxnSpPr>
          <p:nvPr/>
        </p:nvCxnSpPr>
        <p:spPr>
          <a:xfrm>
            <a:off x="2213180" y="3743612"/>
            <a:ext cx="19031" cy="382039"/>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2192D68-46C3-698B-F6DD-243E7D7F735A}"/>
              </a:ext>
            </a:extLst>
          </p:cNvPr>
          <p:cNvPicPr>
            <a:picLocks noChangeAspect="1"/>
          </p:cNvPicPr>
          <p:nvPr/>
        </p:nvPicPr>
        <p:blipFill>
          <a:blip r:embed="rId7"/>
          <a:stretch>
            <a:fillRect/>
          </a:stretch>
        </p:blipFill>
        <p:spPr>
          <a:xfrm>
            <a:off x="4869608" y="3551486"/>
            <a:ext cx="2133600" cy="1628775"/>
          </a:xfrm>
          <a:prstGeom prst="rect">
            <a:avLst/>
          </a:prstGeom>
        </p:spPr>
      </p:pic>
      <p:pic>
        <p:nvPicPr>
          <p:cNvPr id="26" name="Picture 25">
            <a:extLst>
              <a:ext uri="{FF2B5EF4-FFF2-40B4-BE49-F238E27FC236}">
                <a16:creationId xmlns:a16="http://schemas.microsoft.com/office/drawing/2014/main" id="{3DD97E23-A0A6-3931-413A-F1F96E74A439}"/>
              </a:ext>
            </a:extLst>
          </p:cNvPr>
          <p:cNvPicPr>
            <a:picLocks noChangeAspect="1"/>
          </p:cNvPicPr>
          <p:nvPr/>
        </p:nvPicPr>
        <p:blipFill>
          <a:blip r:embed="rId8"/>
          <a:stretch>
            <a:fillRect/>
          </a:stretch>
        </p:blipFill>
        <p:spPr>
          <a:xfrm>
            <a:off x="7503174" y="4981886"/>
            <a:ext cx="1610710" cy="1259560"/>
          </a:xfrm>
          <a:prstGeom prst="rect">
            <a:avLst/>
          </a:prstGeom>
        </p:spPr>
      </p:pic>
      <p:cxnSp>
        <p:nvCxnSpPr>
          <p:cNvPr id="27" name="Straight Arrow Connector 26">
            <a:extLst>
              <a:ext uri="{FF2B5EF4-FFF2-40B4-BE49-F238E27FC236}">
                <a16:creationId xmlns:a16="http://schemas.microsoft.com/office/drawing/2014/main" id="{61E6D6CA-6F0F-B9D7-0C12-E86B1E48964C}"/>
              </a:ext>
            </a:extLst>
          </p:cNvPr>
          <p:cNvCxnSpPr>
            <a:cxnSpLocks/>
          </p:cNvCxnSpPr>
          <p:nvPr/>
        </p:nvCxnSpPr>
        <p:spPr>
          <a:xfrm>
            <a:off x="6497237" y="4772813"/>
            <a:ext cx="1043231" cy="1200329"/>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10243" name="Picture 10242">
            <a:extLst>
              <a:ext uri="{FF2B5EF4-FFF2-40B4-BE49-F238E27FC236}">
                <a16:creationId xmlns:a16="http://schemas.microsoft.com/office/drawing/2014/main" id="{DD465CAF-FFD2-5A4C-1605-04469E7543E6}"/>
              </a:ext>
            </a:extLst>
          </p:cNvPr>
          <p:cNvPicPr>
            <a:picLocks noChangeAspect="1"/>
          </p:cNvPicPr>
          <p:nvPr/>
        </p:nvPicPr>
        <p:blipFill>
          <a:blip r:embed="rId9"/>
          <a:stretch>
            <a:fillRect/>
          </a:stretch>
        </p:blipFill>
        <p:spPr>
          <a:xfrm>
            <a:off x="7479522" y="3347890"/>
            <a:ext cx="1640679" cy="1532740"/>
          </a:xfrm>
          <a:prstGeom prst="rect">
            <a:avLst/>
          </a:prstGeom>
        </p:spPr>
      </p:pic>
      <p:cxnSp>
        <p:nvCxnSpPr>
          <p:cNvPr id="10246" name="Straight Arrow Connector 10245">
            <a:extLst>
              <a:ext uri="{FF2B5EF4-FFF2-40B4-BE49-F238E27FC236}">
                <a16:creationId xmlns:a16="http://schemas.microsoft.com/office/drawing/2014/main" id="{285311AD-7541-69AA-BF74-DE5977499FDA}"/>
              </a:ext>
            </a:extLst>
          </p:cNvPr>
          <p:cNvCxnSpPr>
            <a:cxnSpLocks/>
          </p:cNvCxnSpPr>
          <p:nvPr/>
        </p:nvCxnSpPr>
        <p:spPr>
          <a:xfrm>
            <a:off x="6604699" y="3898448"/>
            <a:ext cx="935769" cy="771771"/>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249" name="Rectangle 10248">
            <a:extLst>
              <a:ext uri="{FF2B5EF4-FFF2-40B4-BE49-F238E27FC236}">
                <a16:creationId xmlns:a16="http://schemas.microsoft.com/office/drawing/2014/main" id="{DAC7E3E5-C59B-4682-E3F5-260E92E62C67}"/>
              </a:ext>
            </a:extLst>
          </p:cNvPr>
          <p:cNvSpPr/>
          <p:nvPr/>
        </p:nvSpPr>
        <p:spPr>
          <a:xfrm>
            <a:off x="1147494" y="5282855"/>
            <a:ext cx="6359050" cy="1200329"/>
          </a:xfrm>
          <a:prstGeom prst="rect">
            <a:avLst/>
          </a:prstGeom>
        </p:spPr>
        <p:txBody>
          <a:bodyPr wrap="square">
            <a:spAutoFit/>
          </a:bodyPr>
          <a:lstStyle/>
          <a:p>
            <a:pPr marL="285750" indent="-285750">
              <a:buFont typeface="Wingdings" panose="05000000000000000000" pitchFamily="2" charset="2"/>
              <a:buChar char="à"/>
            </a:pPr>
            <a:r>
              <a:rPr lang="en-US" b="1" i="1">
                <a:latin typeface="Times New Roman" pitchFamily="18" charset="0"/>
                <a:cs typeface="Times New Roman" pitchFamily="18" charset="0"/>
              </a:rPr>
              <a:t>Lưu ý: Nếu thẻ cha không có kích thước thì sẽ lấy kích thước mặc định của trình duyệt, ví dụ font-size mặc định của trình duyệt thường =16px</a:t>
            </a:r>
          </a:p>
          <a:p>
            <a:endParaRPr lang="en-US" b="1" i="1">
              <a:latin typeface="Times New Roman" pitchFamily="18" charset="0"/>
              <a:cs typeface="Times New Roman" pitchFamily="18" charset="0"/>
            </a:endParaRPr>
          </a:p>
        </p:txBody>
      </p:sp>
      <p:sp>
        <p:nvSpPr>
          <p:cNvPr id="2" name="Oval 1">
            <a:extLst>
              <a:ext uri="{FF2B5EF4-FFF2-40B4-BE49-F238E27FC236}">
                <a16:creationId xmlns:a16="http://schemas.microsoft.com/office/drawing/2014/main" id="{9DA5C7CF-9D1C-FDE1-3E57-298C1E602D5D}"/>
              </a:ext>
            </a:extLst>
          </p:cNvPr>
          <p:cNvSpPr/>
          <p:nvPr/>
        </p:nvSpPr>
        <p:spPr>
          <a:xfrm>
            <a:off x="383190" y="1486641"/>
            <a:ext cx="555757"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 2</a:t>
            </a:r>
            <a:endParaRPr lang="vi-VN" sz="1600" b="1"/>
          </a:p>
        </p:txBody>
      </p:sp>
      <p:grpSp>
        <p:nvGrpSpPr>
          <p:cNvPr id="5" name="Group 46">
            <a:extLst>
              <a:ext uri="{FF2B5EF4-FFF2-40B4-BE49-F238E27FC236}">
                <a16:creationId xmlns:a16="http://schemas.microsoft.com/office/drawing/2014/main" id="{9EED60B3-1284-CC17-FDD8-08E79D01FCAF}"/>
              </a:ext>
            </a:extLst>
          </p:cNvPr>
          <p:cNvGrpSpPr>
            <a:grpSpLocks/>
          </p:cNvGrpSpPr>
          <p:nvPr/>
        </p:nvGrpSpPr>
        <p:grpSpPr bwMode="auto">
          <a:xfrm>
            <a:off x="702179" y="712439"/>
            <a:ext cx="4178537" cy="685800"/>
            <a:chOff x="1296" y="1824"/>
            <a:chExt cx="2252" cy="432"/>
          </a:xfrm>
        </p:grpSpPr>
        <p:sp>
          <p:nvSpPr>
            <p:cNvPr id="18" name="AutoShape 47">
              <a:extLst>
                <a:ext uri="{FF2B5EF4-FFF2-40B4-BE49-F238E27FC236}">
                  <a16:creationId xmlns:a16="http://schemas.microsoft.com/office/drawing/2014/main" id="{54F6F799-BA28-77EC-3A09-8B700E17B2E3}"/>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1" name="AutoShape 48">
              <a:extLst>
                <a:ext uri="{FF2B5EF4-FFF2-40B4-BE49-F238E27FC236}">
                  <a16:creationId xmlns:a16="http://schemas.microsoft.com/office/drawing/2014/main" id="{EB9F73E8-C6A7-6DDF-C540-6BB530344B8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8197A44B-992F-EBC4-DE3F-87440F9038AD}"/>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5" name="Text Box 50">
              <a:extLst>
                <a:ext uri="{FF2B5EF4-FFF2-40B4-BE49-F238E27FC236}">
                  <a16:creationId xmlns:a16="http://schemas.microsoft.com/office/drawing/2014/main" id="{6DE12A95-EC5D-E86D-8624-D7AF1FDD8B7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pic>
        <p:nvPicPr>
          <p:cNvPr id="4" name="Picture 3">
            <a:extLst>
              <a:ext uri="{FF2B5EF4-FFF2-40B4-BE49-F238E27FC236}">
                <a16:creationId xmlns:a16="http://schemas.microsoft.com/office/drawing/2014/main" id="{350DF58D-3D51-5804-6AA4-719FCDA6B3EC}"/>
              </a:ext>
            </a:extLst>
          </p:cNvPr>
          <p:cNvPicPr>
            <a:picLocks noChangeAspect="1"/>
          </p:cNvPicPr>
          <p:nvPr/>
        </p:nvPicPr>
        <p:blipFill>
          <a:blip r:embed="rId10"/>
          <a:stretch>
            <a:fillRect/>
          </a:stretch>
        </p:blipFill>
        <p:spPr>
          <a:xfrm>
            <a:off x="1447531" y="6241445"/>
            <a:ext cx="3629025" cy="542925"/>
          </a:xfrm>
          <a:prstGeom prst="rect">
            <a:avLst/>
          </a:prstGeom>
        </p:spPr>
      </p:pic>
      <p:pic>
        <p:nvPicPr>
          <p:cNvPr id="6" name="Picture 5">
            <a:extLst>
              <a:ext uri="{FF2B5EF4-FFF2-40B4-BE49-F238E27FC236}">
                <a16:creationId xmlns:a16="http://schemas.microsoft.com/office/drawing/2014/main" id="{1A3F62E3-5693-E3B9-610B-CAF44D16C244}"/>
              </a:ext>
            </a:extLst>
          </p:cNvPr>
          <p:cNvPicPr>
            <a:picLocks noChangeAspect="1"/>
          </p:cNvPicPr>
          <p:nvPr/>
        </p:nvPicPr>
        <p:blipFill>
          <a:blip r:embed="rId11"/>
          <a:stretch>
            <a:fillRect/>
          </a:stretch>
        </p:blipFill>
        <p:spPr>
          <a:xfrm>
            <a:off x="6274448" y="782950"/>
            <a:ext cx="2457450" cy="609600"/>
          </a:xfrm>
          <a:prstGeom prst="rect">
            <a:avLst/>
          </a:prstGeom>
        </p:spPr>
      </p:pic>
      <p:pic>
        <p:nvPicPr>
          <p:cNvPr id="10241" name="Picture 10240">
            <a:extLst>
              <a:ext uri="{FF2B5EF4-FFF2-40B4-BE49-F238E27FC236}">
                <a16:creationId xmlns:a16="http://schemas.microsoft.com/office/drawing/2014/main" id="{6FE56117-945B-FEC0-C7BD-07DE7C9D4306}"/>
              </a:ext>
            </a:extLst>
          </p:cNvPr>
          <p:cNvPicPr>
            <a:picLocks noChangeAspect="1"/>
          </p:cNvPicPr>
          <p:nvPr/>
        </p:nvPicPr>
        <p:blipFill>
          <a:blip r:embed="rId12"/>
          <a:stretch>
            <a:fillRect/>
          </a:stretch>
        </p:blipFill>
        <p:spPr>
          <a:xfrm>
            <a:off x="9275559" y="3024848"/>
            <a:ext cx="2380507" cy="2586818"/>
          </a:xfrm>
          <a:prstGeom prst="rect">
            <a:avLst/>
          </a:prstGeom>
        </p:spPr>
      </p:pic>
    </p:spTree>
    <p:extLst>
      <p:ext uri="{BB962C8B-B14F-4D97-AF65-F5344CB8AC3E}">
        <p14:creationId xmlns:p14="http://schemas.microsoft.com/office/powerpoint/2010/main" val="210975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Các thuộc tính cơ bản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F85683BA-6702-9CAB-B6C2-4ED68E288CD8}"/>
              </a:ext>
            </a:extLst>
          </p:cNvPr>
          <p:cNvSpPr/>
          <p:nvPr/>
        </p:nvSpPr>
        <p:spPr>
          <a:xfrm>
            <a:off x="4842322" y="863403"/>
            <a:ext cx="4457997" cy="46230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Đặt lại phím tắt cho các bạn có nhu cầu </a:t>
            </a:r>
          </a:p>
        </p:txBody>
      </p:sp>
      <p:pic>
        <p:nvPicPr>
          <p:cNvPr id="14" name="Picture 13">
            <a:extLst>
              <a:ext uri="{FF2B5EF4-FFF2-40B4-BE49-F238E27FC236}">
                <a16:creationId xmlns:a16="http://schemas.microsoft.com/office/drawing/2014/main" id="{7D493EA7-A080-354C-28CD-3F0939F05110}"/>
              </a:ext>
            </a:extLst>
          </p:cNvPr>
          <p:cNvPicPr>
            <a:picLocks noChangeAspect="1"/>
          </p:cNvPicPr>
          <p:nvPr/>
        </p:nvPicPr>
        <p:blipFill>
          <a:blip r:embed="rId5"/>
          <a:stretch>
            <a:fillRect/>
          </a:stretch>
        </p:blipFill>
        <p:spPr>
          <a:xfrm>
            <a:off x="5677985" y="1754911"/>
            <a:ext cx="6393868" cy="1967344"/>
          </a:xfrm>
          <a:prstGeom prst="rect">
            <a:avLst/>
          </a:prstGeom>
        </p:spPr>
      </p:pic>
      <p:pic>
        <p:nvPicPr>
          <p:cNvPr id="17" name="Picture 16">
            <a:extLst>
              <a:ext uri="{FF2B5EF4-FFF2-40B4-BE49-F238E27FC236}">
                <a16:creationId xmlns:a16="http://schemas.microsoft.com/office/drawing/2014/main" id="{9C644D21-D078-BB0D-EB40-BE52307A5A88}"/>
              </a:ext>
            </a:extLst>
          </p:cNvPr>
          <p:cNvPicPr>
            <a:picLocks noChangeAspect="1"/>
          </p:cNvPicPr>
          <p:nvPr/>
        </p:nvPicPr>
        <p:blipFill>
          <a:blip r:embed="rId6"/>
          <a:stretch>
            <a:fillRect/>
          </a:stretch>
        </p:blipFill>
        <p:spPr>
          <a:xfrm>
            <a:off x="6635173" y="4164600"/>
            <a:ext cx="4038600" cy="1285875"/>
          </a:xfrm>
          <a:prstGeom prst="rect">
            <a:avLst/>
          </a:prstGeom>
        </p:spPr>
      </p:pic>
      <p:pic>
        <p:nvPicPr>
          <p:cNvPr id="4" name="Picture 3">
            <a:extLst>
              <a:ext uri="{FF2B5EF4-FFF2-40B4-BE49-F238E27FC236}">
                <a16:creationId xmlns:a16="http://schemas.microsoft.com/office/drawing/2014/main" id="{579ED9F2-1C35-50F4-7F81-A4C886EF72F2}"/>
              </a:ext>
            </a:extLst>
          </p:cNvPr>
          <p:cNvPicPr>
            <a:picLocks noChangeAspect="1"/>
          </p:cNvPicPr>
          <p:nvPr/>
        </p:nvPicPr>
        <p:blipFill>
          <a:blip r:embed="rId7"/>
          <a:stretch>
            <a:fillRect/>
          </a:stretch>
        </p:blipFill>
        <p:spPr>
          <a:xfrm>
            <a:off x="365162" y="1569881"/>
            <a:ext cx="5191666" cy="4966397"/>
          </a:xfrm>
          <a:prstGeom prst="rect">
            <a:avLst/>
          </a:prstGeom>
        </p:spPr>
      </p:pic>
    </p:spTree>
    <p:extLst>
      <p:ext uri="{BB962C8B-B14F-4D97-AF65-F5344CB8AC3E}">
        <p14:creationId xmlns:p14="http://schemas.microsoft.com/office/powerpoint/2010/main" val="29151349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157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28" name="Rectangle 27">
            <a:extLst>
              <a:ext uri="{FF2B5EF4-FFF2-40B4-BE49-F238E27FC236}">
                <a16:creationId xmlns:a16="http://schemas.microsoft.com/office/drawing/2014/main" id="{17AFDDD5-A738-61DA-7E87-6C1FC02CBC6D}"/>
              </a:ext>
            </a:extLst>
          </p:cNvPr>
          <p:cNvSpPr/>
          <p:nvPr/>
        </p:nvSpPr>
        <p:spPr>
          <a:xfrm>
            <a:off x="1079414" y="1518038"/>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vi-VN" b="1" i="1">
                <a:solidFill>
                  <a:srgbClr val="0000CC"/>
                </a:solidFill>
                <a:latin typeface="Times New Roman" pitchFamily="18" charset="0"/>
                <a:cs typeface="Times New Roman" pitchFamily="18" charset="0"/>
              </a:rPr>
              <a:t>Relative Lengths</a:t>
            </a:r>
            <a:r>
              <a:rPr lang="en-US" b="1" i="1">
                <a:solidFill>
                  <a:srgbClr val="0000CC"/>
                </a:solidFill>
                <a:latin typeface="Times New Roman" pitchFamily="18" charset="0"/>
                <a:cs typeface="Times New Roman" pitchFamily="18" charset="0"/>
              </a:rPr>
              <a:t> </a:t>
            </a:r>
            <a:r>
              <a:rPr lang="vi-VN" b="1" i="1">
                <a:solidFill>
                  <a:srgbClr val="0000CC"/>
                </a:solidFill>
                <a:latin typeface="Times New Roman" pitchFamily="18" charset="0"/>
                <a:cs typeface="Times New Roman" pitchFamily="18" charset="0"/>
              </a:rPr>
              <a:t>:</a:t>
            </a:r>
            <a:endParaRPr lang="en-US" b="1" i="1">
              <a:solidFill>
                <a:srgbClr val="0000CC"/>
              </a:solidFill>
              <a:latin typeface="Times New Roman" pitchFamily="18" charset="0"/>
              <a:cs typeface="Times New Roman" pitchFamily="18" charset="0"/>
            </a:endParaRPr>
          </a:p>
        </p:txBody>
      </p:sp>
      <p:graphicFrame>
        <p:nvGraphicFramePr>
          <p:cNvPr id="16" name="Table 15">
            <a:extLst>
              <a:ext uri="{FF2B5EF4-FFF2-40B4-BE49-F238E27FC236}">
                <a16:creationId xmlns:a16="http://schemas.microsoft.com/office/drawing/2014/main" id="{AF917DCD-1798-1BB6-E876-7E6DC2995B8D}"/>
              </a:ext>
            </a:extLst>
          </p:cNvPr>
          <p:cNvGraphicFramePr>
            <a:graphicFrameLocks noGrp="1"/>
          </p:cNvGraphicFramePr>
          <p:nvPr>
            <p:extLst>
              <p:ext uri="{D42A27DB-BD31-4B8C-83A1-F6EECF244321}">
                <p14:modId xmlns:p14="http://schemas.microsoft.com/office/powerpoint/2010/main" val="2353525439"/>
              </p:ext>
            </p:extLst>
          </p:nvPr>
        </p:nvGraphicFramePr>
        <p:xfrm>
          <a:off x="1117177" y="1904597"/>
          <a:ext cx="10461961" cy="1289646"/>
        </p:xfrm>
        <a:graphic>
          <a:graphicData uri="http://schemas.openxmlformats.org/drawingml/2006/table">
            <a:tbl>
              <a:tblPr firstRow="1" firstCol="1" bandRow="1">
                <a:tableStyleId>{5C22544A-7EE6-4342-B048-85BDC9FD1C3A}</a:tableStyleId>
              </a:tblPr>
              <a:tblGrid>
                <a:gridCol w="745939">
                  <a:extLst>
                    <a:ext uri="{9D8B030D-6E8A-4147-A177-3AD203B41FA5}">
                      <a16:colId xmlns:a16="http://schemas.microsoft.com/office/drawing/2014/main" val="2583722390"/>
                    </a:ext>
                  </a:extLst>
                </a:gridCol>
                <a:gridCol w="1322428">
                  <a:extLst>
                    <a:ext uri="{9D8B030D-6E8A-4147-A177-3AD203B41FA5}">
                      <a16:colId xmlns:a16="http://schemas.microsoft.com/office/drawing/2014/main" val="4049612280"/>
                    </a:ext>
                  </a:extLst>
                </a:gridCol>
                <a:gridCol w="1486365">
                  <a:extLst>
                    <a:ext uri="{9D8B030D-6E8A-4147-A177-3AD203B41FA5}">
                      <a16:colId xmlns:a16="http://schemas.microsoft.com/office/drawing/2014/main" val="661151085"/>
                    </a:ext>
                  </a:extLst>
                </a:gridCol>
                <a:gridCol w="6907229">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vw</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50</a:t>
                      </a:r>
                      <a:r>
                        <a:rPr lang="en-US" sz="1800" b="1" i="1" kern="1200">
                          <a:solidFill>
                            <a:srgbClr val="FF0000"/>
                          </a:solidFill>
                          <a:latin typeface="Times New Roman" pitchFamily="18" charset="0"/>
                          <a:ea typeface="+mn-ea"/>
                          <a:cs typeface="Times New Roman" pitchFamily="18" charset="0"/>
                        </a:rPr>
                        <a:t>vw</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50% chiều rộng khung nhìn ( viewport –phần hiển thị trên browser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vh</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20</a:t>
                      </a:r>
                      <a:r>
                        <a:rPr lang="en-US" sz="1800" b="1" i="1" kern="1200">
                          <a:solidFill>
                            <a:srgbClr val="FF0000"/>
                          </a:solidFill>
                          <a:latin typeface="Times New Roman" pitchFamily="18" charset="0"/>
                          <a:ea typeface="+mn-ea"/>
                          <a:cs typeface="Times New Roman" pitchFamily="18" charset="0"/>
                        </a:rPr>
                        <a:t>vh</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20% chiều cao khung nhìn ( viewport –phần hiển thị trên browser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20" name="Picture 19">
            <a:extLst>
              <a:ext uri="{FF2B5EF4-FFF2-40B4-BE49-F238E27FC236}">
                <a16:creationId xmlns:a16="http://schemas.microsoft.com/office/drawing/2014/main" id="{D5F07A5C-EEEC-4836-6202-535B967D3ADA}"/>
              </a:ext>
            </a:extLst>
          </p:cNvPr>
          <p:cNvPicPr>
            <a:picLocks noChangeAspect="1"/>
          </p:cNvPicPr>
          <p:nvPr/>
        </p:nvPicPr>
        <p:blipFill>
          <a:blip r:embed="rId6"/>
          <a:stretch>
            <a:fillRect/>
          </a:stretch>
        </p:blipFill>
        <p:spPr>
          <a:xfrm>
            <a:off x="1117177" y="3440475"/>
            <a:ext cx="3562350" cy="809625"/>
          </a:xfrm>
          <a:prstGeom prst="rect">
            <a:avLst/>
          </a:prstGeom>
        </p:spPr>
      </p:pic>
      <p:pic>
        <p:nvPicPr>
          <p:cNvPr id="22" name="Picture 21">
            <a:extLst>
              <a:ext uri="{FF2B5EF4-FFF2-40B4-BE49-F238E27FC236}">
                <a16:creationId xmlns:a16="http://schemas.microsoft.com/office/drawing/2014/main" id="{771D1263-EA6A-D326-99F2-984193AF648C}"/>
              </a:ext>
            </a:extLst>
          </p:cNvPr>
          <p:cNvPicPr>
            <a:picLocks noChangeAspect="1"/>
          </p:cNvPicPr>
          <p:nvPr/>
        </p:nvPicPr>
        <p:blipFill>
          <a:blip r:embed="rId7"/>
          <a:stretch>
            <a:fillRect/>
          </a:stretch>
        </p:blipFill>
        <p:spPr>
          <a:xfrm>
            <a:off x="4697537" y="3440475"/>
            <a:ext cx="3781425" cy="2895600"/>
          </a:xfrm>
          <a:prstGeom prst="rect">
            <a:avLst/>
          </a:prstGeom>
        </p:spPr>
      </p:pic>
      <p:pic>
        <p:nvPicPr>
          <p:cNvPr id="29" name="Picture 28">
            <a:extLst>
              <a:ext uri="{FF2B5EF4-FFF2-40B4-BE49-F238E27FC236}">
                <a16:creationId xmlns:a16="http://schemas.microsoft.com/office/drawing/2014/main" id="{069F6FD5-8B83-E75B-CF75-EE578372041D}"/>
              </a:ext>
            </a:extLst>
          </p:cNvPr>
          <p:cNvPicPr>
            <a:picLocks noChangeAspect="1"/>
          </p:cNvPicPr>
          <p:nvPr/>
        </p:nvPicPr>
        <p:blipFill>
          <a:blip r:embed="rId8"/>
          <a:stretch>
            <a:fillRect/>
          </a:stretch>
        </p:blipFill>
        <p:spPr>
          <a:xfrm>
            <a:off x="8600419" y="3419769"/>
            <a:ext cx="3250813" cy="3238499"/>
          </a:xfrm>
          <a:prstGeom prst="rect">
            <a:avLst/>
          </a:prstGeom>
        </p:spPr>
      </p:pic>
      <p:cxnSp>
        <p:nvCxnSpPr>
          <p:cNvPr id="31" name="Straight Arrow Connector 30">
            <a:extLst>
              <a:ext uri="{FF2B5EF4-FFF2-40B4-BE49-F238E27FC236}">
                <a16:creationId xmlns:a16="http://schemas.microsoft.com/office/drawing/2014/main" id="{0D52963C-8ECA-6394-E01E-F81E071C70E6}"/>
              </a:ext>
            </a:extLst>
          </p:cNvPr>
          <p:cNvCxnSpPr>
            <a:cxnSpLocks/>
          </p:cNvCxnSpPr>
          <p:nvPr/>
        </p:nvCxnSpPr>
        <p:spPr>
          <a:xfrm>
            <a:off x="8650840" y="4250100"/>
            <a:ext cx="2590901" cy="0"/>
          </a:xfrm>
          <a:prstGeom prst="straightConnector1">
            <a:avLst/>
          </a:prstGeom>
          <a:ln w="28575">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40" name="Straight Arrow Connector 10239">
            <a:extLst>
              <a:ext uri="{FF2B5EF4-FFF2-40B4-BE49-F238E27FC236}">
                <a16:creationId xmlns:a16="http://schemas.microsoft.com/office/drawing/2014/main" id="{56104D0A-1209-FABB-24FB-0B27174A7D34}"/>
              </a:ext>
            </a:extLst>
          </p:cNvPr>
          <p:cNvCxnSpPr>
            <a:cxnSpLocks/>
          </p:cNvCxnSpPr>
          <p:nvPr/>
        </p:nvCxnSpPr>
        <p:spPr>
          <a:xfrm>
            <a:off x="8648741" y="4753534"/>
            <a:ext cx="1577084" cy="0"/>
          </a:xfrm>
          <a:prstGeom prst="straightConnector1">
            <a:avLst/>
          </a:prstGeom>
          <a:ln w="28575">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43" name="Rectangle 10242">
            <a:extLst>
              <a:ext uri="{FF2B5EF4-FFF2-40B4-BE49-F238E27FC236}">
                <a16:creationId xmlns:a16="http://schemas.microsoft.com/office/drawing/2014/main" id="{CA8E719C-CA0A-42FC-2A05-D7713A304E65}"/>
              </a:ext>
            </a:extLst>
          </p:cNvPr>
          <p:cNvSpPr/>
          <p:nvPr/>
        </p:nvSpPr>
        <p:spPr>
          <a:xfrm>
            <a:off x="9835045" y="3868600"/>
            <a:ext cx="78155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80vw</a:t>
            </a:r>
          </a:p>
        </p:txBody>
      </p:sp>
      <p:sp>
        <p:nvSpPr>
          <p:cNvPr id="10244" name="Rectangle 10243">
            <a:extLst>
              <a:ext uri="{FF2B5EF4-FFF2-40B4-BE49-F238E27FC236}">
                <a16:creationId xmlns:a16="http://schemas.microsoft.com/office/drawing/2014/main" id="{2C92F872-CD40-9666-2807-69A860567AD3}"/>
              </a:ext>
            </a:extLst>
          </p:cNvPr>
          <p:cNvSpPr/>
          <p:nvPr/>
        </p:nvSpPr>
        <p:spPr>
          <a:xfrm>
            <a:off x="9099797" y="4406073"/>
            <a:ext cx="781559"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50vw</a:t>
            </a:r>
          </a:p>
        </p:txBody>
      </p:sp>
      <p:sp>
        <p:nvSpPr>
          <p:cNvPr id="2" name="Oval 1">
            <a:extLst>
              <a:ext uri="{FF2B5EF4-FFF2-40B4-BE49-F238E27FC236}">
                <a16:creationId xmlns:a16="http://schemas.microsoft.com/office/drawing/2014/main" id="{8E33AC06-A455-2001-1CD3-DA9A3FCC09ED}"/>
              </a:ext>
            </a:extLst>
          </p:cNvPr>
          <p:cNvSpPr/>
          <p:nvPr/>
        </p:nvSpPr>
        <p:spPr>
          <a:xfrm>
            <a:off x="383190" y="1486641"/>
            <a:ext cx="555757" cy="511648"/>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 3</a:t>
            </a:r>
            <a:endParaRPr lang="vi-VN" sz="1600" b="1"/>
          </a:p>
        </p:txBody>
      </p:sp>
      <p:grpSp>
        <p:nvGrpSpPr>
          <p:cNvPr id="5" name="Group 46">
            <a:extLst>
              <a:ext uri="{FF2B5EF4-FFF2-40B4-BE49-F238E27FC236}">
                <a16:creationId xmlns:a16="http://schemas.microsoft.com/office/drawing/2014/main" id="{F8E9A18A-A50F-F523-6E96-EEA9085ACF1B}"/>
              </a:ext>
            </a:extLst>
          </p:cNvPr>
          <p:cNvGrpSpPr>
            <a:grpSpLocks/>
          </p:cNvGrpSpPr>
          <p:nvPr/>
        </p:nvGrpSpPr>
        <p:grpSpPr bwMode="auto">
          <a:xfrm>
            <a:off x="702179" y="712439"/>
            <a:ext cx="4178537" cy="685800"/>
            <a:chOff x="1296" y="1824"/>
            <a:chExt cx="2252" cy="432"/>
          </a:xfrm>
        </p:grpSpPr>
        <p:sp>
          <p:nvSpPr>
            <p:cNvPr id="17" name="AutoShape 47">
              <a:extLst>
                <a:ext uri="{FF2B5EF4-FFF2-40B4-BE49-F238E27FC236}">
                  <a16:creationId xmlns:a16="http://schemas.microsoft.com/office/drawing/2014/main" id="{1E9A2897-C7E6-7BD4-BE64-6745BF577B41}"/>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1880D74E-3822-01D7-06FC-B03AC79A534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C450075C-79AA-5AEB-1997-AEA18A43B752}"/>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1" name="Text Box 50">
              <a:extLst>
                <a:ext uri="{FF2B5EF4-FFF2-40B4-BE49-F238E27FC236}">
                  <a16:creationId xmlns:a16="http://schemas.microsoft.com/office/drawing/2014/main" id="{25598095-93E9-8940-CC1F-44F386DCCE8C}"/>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cxnSp>
        <p:nvCxnSpPr>
          <p:cNvPr id="4" name="Straight Arrow Connector 3">
            <a:extLst>
              <a:ext uri="{FF2B5EF4-FFF2-40B4-BE49-F238E27FC236}">
                <a16:creationId xmlns:a16="http://schemas.microsoft.com/office/drawing/2014/main" id="{B03D6844-8D2C-B9E4-A993-C77D7FCD679E}"/>
              </a:ext>
            </a:extLst>
          </p:cNvPr>
          <p:cNvCxnSpPr>
            <a:cxnSpLocks/>
          </p:cNvCxnSpPr>
          <p:nvPr/>
        </p:nvCxnSpPr>
        <p:spPr>
          <a:xfrm>
            <a:off x="11008659" y="3783106"/>
            <a:ext cx="0" cy="2348753"/>
          </a:xfrm>
          <a:prstGeom prst="straightConnector1">
            <a:avLst/>
          </a:prstGeom>
          <a:ln w="28575">
            <a:solidFill>
              <a:srgbClr val="0000C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ACB74EA-86C2-F593-8DEA-50B66CE309CA}"/>
              </a:ext>
            </a:extLst>
          </p:cNvPr>
          <p:cNvSpPr/>
          <p:nvPr/>
        </p:nvSpPr>
        <p:spPr>
          <a:xfrm>
            <a:off x="11069673" y="4957482"/>
            <a:ext cx="781559" cy="311947"/>
          </a:xfrm>
          <a:prstGeom prst="rect">
            <a:avLst/>
          </a:prstGeom>
          <a:solidFill>
            <a:schemeClr val="accent5">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80vh</a:t>
            </a:r>
          </a:p>
        </p:txBody>
      </p:sp>
    </p:spTree>
    <p:extLst>
      <p:ext uri="{BB962C8B-B14F-4D97-AF65-F5344CB8AC3E}">
        <p14:creationId xmlns:p14="http://schemas.microsoft.com/office/powerpoint/2010/main" val="165278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311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3" name="Group 46">
            <a:extLst>
              <a:ext uri="{FF2B5EF4-FFF2-40B4-BE49-F238E27FC236}">
                <a16:creationId xmlns:a16="http://schemas.microsoft.com/office/drawing/2014/main" id="{37AD0B04-3134-51B4-FDF8-A11C20C63ADD}"/>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DA23303F-12B5-B1DF-B77D-B96428F53470}"/>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3629C8E-92CF-A419-926E-ED35A8BB1BE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41931D67-9DDC-8537-E5B1-A05ED3EEFC61}"/>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15" name="Text Box 50">
              <a:extLst>
                <a:ext uri="{FF2B5EF4-FFF2-40B4-BE49-F238E27FC236}">
                  <a16:creationId xmlns:a16="http://schemas.microsoft.com/office/drawing/2014/main" id="{18CECC94-5F88-58E5-17F8-BE63F279F24E}"/>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28" name="Rectangle 27">
            <a:extLst>
              <a:ext uri="{FF2B5EF4-FFF2-40B4-BE49-F238E27FC236}">
                <a16:creationId xmlns:a16="http://schemas.microsoft.com/office/drawing/2014/main" id="{17AFDDD5-A738-61DA-7E87-6C1FC02CBC6D}"/>
              </a:ext>
            </a:extLst>
          </p:cNvPr>
          <p:cNvSpPr/>
          <p:nvPr/>
        </p:nvSpPr>
        <p:spPr>
          <a:xfrm>
            <a:off x="1079414" y="1518038"/>
            <a:ext cx="483073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en-US" b="1" i="1">
                <a:solidFill>
                  <a:srgbClr val="FF0000"/>
                </a:solidFill>
                <a:latin typeface="Times New Roman" pitchFamily="18" charset="0"/>
                <a:cs typeface="Times New Roman" pitchFamily="18" charset="0"/>
              </a:rPr>
              <a:t>em </a:t>
            </a:r>
          </a:p>
        </p:txBody>
      </p:sp>
      <p:graphicFrame>
        <p:nvGraphicFramePr>
          <p:cNvPr id="2" name="Table 1">
            <a:extLst>
              <a:ext uri="{FF2B5EF4-FFF2-40B4-BE49-F238E27FC236}">
                <a16:creationId xmlns:a16="http://schemas.microsoft.com/office/drawing/2014/main" id="{C66962D8-A2C5-2966-2F16-45863C125DEA}"/>
              </a:ext>
            </a:extLst>
          </p:cNvPr>
          <p:cNvGraphicFramePr>
            <a:graphicFrameLocks noGrp="1"/>
          </p:cNvGraphicFramePr>
          <p:nvPr/>
        </p:nvGraphicFramePr>
        <p:xfrm>
          <a:off x="1200481" y="1917240"/>
          <a:ext cx="10295354" cy="920076"/>
        </p:xfrm>
        <a:graphic>
          <a:graphicData uri="http://schemas.openxmlformats.org/drawingml/2006/table">
            <a:tbl>
              <a:tblPr firstRow="1" firstCol="1" bandRow="1">
                <a:tableStyleId>{5C22544A-7EE6-4342-B048-85BDC9FD1C3A}</a:tableStyleId>
              </a:tblPr>
              <a:tblGrid>
                <a:gridCol w="734060">
                  <a:extLst>
                    <a:ext uri="{9D8B030D-6E8A-4147-A177-3AD203B41FA5}">
                      <a16:colId xmlns:a16="http://schemas.microsoft.com/office/drawing/2014/main" val="2583722390"/>
                    </a:ext>
                  </a:extLst>
                </a:gridCol>
                <a:gridCol w="1301368">
                  <a:extLst>
                    <a:ext uri="{9D8B030D-6E8A-4147-A177-3AD203B41FA5}">
                      <a16:colId xmlns:a16="http://schemas.microsoft.com/office/drawing/2014/main" val="4049612280"/>
                    </a:ext>
                  </a:extLst>
                </a:gridCol>
                <a:gridCol w="1462695">
                  <a:extLst>
                    <a:ext uri="{9D8B030D-6E8A-4147-A177-3AD203B41FA5}">
                      <a16:colId xmlns:a16="http://schemas.microsoft.com/office/drawing/2014/main" val="661151085"/>
                    </a:ext>
                  </a:extLst>
                </a:gridCol>
                <a:gridCol w="6797231">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endParaRPr lang="en-US" sz="14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endParaRPr lang="en-US" sz="14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endParaRPr lang="en-US" sz="1400" b="1" kern="12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2</a:t>
                      </a:r>
                      <a:r>
                        <a:rPr lang="en-US" sz="1800" b="1" i="1" kern="1200">
                          <a:solidFill>
                            <a:srgbClr val="FF0000"/>
                          </a:solidFill>
                          <a:latin typeface="Times New Roman" pitchFamily="18" charset="0"/>
                          <a:ea typeface="+mn-ea"/>
                          <a:cs typeface="Times New Roman" pitchFamily="18" charset="0"/>
                        </a:rPr>
                        <a:t>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l"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Kích thước gấp 2 lần font chữ hiện tại ( </a:t>
                      </a:r>
                      <a:r>
                        <a:rPr lang="en-US" sz="1800" b="1" i="1" kern="1200">
                          <a:solidFill>
                            <a:srgbClr val="FF0000"/>
                          </a:solidFill>
                          <a:latin typeface="Times New Roman" pitchFamily="18" charset="0"/>
                          <a:ea typeface="+mn-ea"/>
                          <a:cs typeface="Times New Roman" pitchFamily="18" charset="0"/>
                        </a:rPr>
                        <a:t>có kế thừa </a:t>
                      </a:r>
                      <a:r>
                        <a:rPr lang="en-US" sz="1800" b="1" i="1" kern="1200">
                          <a:solidFill>
                            <a:schemeClr val="tx1"/>
                          </a:solidFill>
                          <a:latin typeface="Times New Roman" pitchFamily="18" charset="0"/>
                          <a:ea typeface="+mn-ea"/>
                          <a:cs typeface="Times New Roman" pitchFamily="18" charset="0"/>
                        </a:rPr>
                        <a:t>)</a:t>
                      </a:r>
                      <a:endParaRPr lang="vi-VN" sz="1800" b="1" i="1" kern="1200">
                        <a:solidFill>
                          <a:srgbClr val="CC00FF"/>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sp>
        <p:nvSpPr>
          <p:cNvPr id="17" name="Rectangle 16">
            <a:extLst>
              <a:ext uri="{FF2B5EF4-FFF2-40B4-BE49-F238E27FC236}">
                <a16:creationId xmlns:a16="http://schemas.microsoft.com/office/drawing/2014/main" id="{2BE03EC5-42AD-7CB2-9BFF-03D6CBC77E22}"/>
              </a:ext>
            </a:extLst>
          </p:cNvPr>
          <p:cNvSpPr/>
          <p:nvPr/>
        </p:nvSpPr>
        <p:spPr>
          <a:xfrm>
            <a:off x="1046370" y="3088815"/>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browser font size default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thông thường là 16px </a:t>
            </a:r>
            <a:endParaRPr lang="vi-VN" b="1" i="1">
              <a:solidFill>
                <a:srgbClr val="0000CC"/>
              </a:solidFill>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p>
        </p:txBody>
      </p:sp>
      <p:pic>
        <p:nvPicPr>
          <p:cNvPr id="19" name="Picture 18">
            <a:extLst>
              <a:ext uri="{FF2B5EF4-FFF2-40B4-BE49-F238E27FC236}">
                <a16:creationId xmlns:a16="http://schemas.microsoft.com/office/drawing/2014/main" id="{82905FDA-3783-9541-E4C0-9BE8696D5AFD}"/>
              </a:ext>
            </a:extLst>
          </p:cNvPr>
          <p:cNvPicPr>
            <a:picLocks noChangeAspect="1"/>
          </p:cNvPicPr>
          <p:nvPr/>
        </p:nvPicPr>
        <p:blipFill>
          <a:blip r:embed="rId6"/>
          <a:stretch>
            <a:fillRect/>
          </a:stretch>
        </p:blipFill>
        <p:spPr>
          <a:xfrm>
            <a:off x="1200481" y="3542003"/>
            <a:ext cx="3629025" cy="542925"/>
          </a:xfrm>
          <a:prstGeom prst="rect">
            <a:avLst/>
          </a:prstGeom>
        </p:spPr>
      </p:pic>
      <p:pic>
        <p:nvPicPr>
          <p:cNvPr id="21" name="Picture 20">
            <a:extLst>
              <a:ext uri="{FF2B5EF4-FFF2-40B4-BE49-F238E27FC236}">
                <a16:creationId xmlns:a16="http://schemas.microsoft.com/office/drawing/2014/main" id="{22075FDC-F399-2600-B902-AD384ADD39D3}"/>
              </a:ext>
            </a:extLst>
          </p:cNvPr>
          <p:cNvPicPr>
            <a:picLocks noChangeAspect="1"/>
          </p:cNvPicPr>
          <p:nvPr/>
        </p:nvPicPr>
        <p:blipFill>
          <a:blip r:embed="rId7"/>
          <a:stretch>
            <a:fillRect/>
          </a:stretch>
        </p:blipFill>
        <p:spPr>
          <a:xfrm>
            <a:off x="1200481" y="4955596"/>
            <a:ext cx="3648075" cy="1381125"/>
          </a:xfrm>
          <a:prstGeom prst="rect">
            <a:avLst/>
          </a:prstGeom>
        </p:spPr>
      </p:pic>
      <p:pic>
        <p:nvPicPr>
          <p:cNvPr id="23" name="Picture 22">
            <a:extLst>
              <a:ext uri="{FF2B5EF4-FFF2-40B4-BE49-F238E27FC236}">
                <a16:creationId xmlns:a16="http://schemas.microsoft.com/office/drawing/2014/main" id="{A5B3B9D2-74B4-40F7-2A24-33412A3C1E0B}"/>
              </a:ext>
            </a:extLst>
          </p:cNvPr>
          <p:cNvPicPr>
            <a:picLocks noChangeAspect="1"/>
          </p:cNvPicPr>
          <p:nvPr/>
        </p:nvPicPr>
        <p:blipFill>
          <a:blip r:embed="rId8"/>
          <a:stretch>
            <a:fillRect/>
          </a:stretch>
        </p:blipFill>
        <p:spPr>
          <a:xfrm>
            <a:off x="4988210" y="4982757"/>
            <a:ext cx="3181350" cy="1371600"/>
          </a:xfrm>
          <a:prstGeom prst="rect">
            <a:avLst/>
          </a:prstGeom>
        </p:spPr>
      </p:pic>
      <p:pic>
        <p:nvPicPr>
          <p:cNvPr id="26" name="Picture 25">
            <a:extLst>
              <a:ext uri="{FF2B5EF4-FFF2-40B4-BE49-F238E27FC236}">
                <a16:creationId xmlns:a16="http://schemas.microsoft.com/office/drawing/2014/main" id="{F8DEB9C1-712D-C7AE-053C-ECB165554AB0}"/>
              </a:ext>
            </a:extLst>
          </p:cNvPr>
          <p:cNvPicPr>
            <a:picLocks noChangeAspect="1"/>
          </p:cNvPicPr>
          <p:nvPr/>
        </p:nvPicPr>
        <p:blipFill>
          <a:blip r:embed="rId9"/>
          <a:stretch>
            <a:fillRect/>
          </a:stretch>
        </p:blipFill>
        <p:spPr>
          <a:xfrm>
            <a:off x="8581383" y="4773207"/>
            <a:ext cx="1543050" cy="1581150"/>
          </a:xfrm>
          <a:prstGeom prst="rect">
            <a:avLst/>
          </a:prstGeom>
        </p:spPr>
      </p:pic>
      <p:sp>
        <p:nvSpPr>
          <p:cNvPr id="30" name="Rectangle 29">
            <a:extLst>
              <a:ext uri="{FF2B5EF4-FFF2-40B4-BE49-F238E27FC236}">
                <a16:creationId xmlns:a16="http://schemas.microsoft.com/office/drawing/2014/main" id="{9C09083A-271F-FD1E-CAB4-644238D0B5F8}"/>
              </a:ext>
            </a:extLst>
          </p:cNvPr>
          <p:cNvSpPr/>
          <p:nvPr/>
        </p:nvSpPr>
        <p:spPr>
          <a:xfrm>
            <a:off x="1061583" y="4336426"/>
            <a:ext cx="10395872" cy="646331"/>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TH1 : </a:t>
            </a:r>
            <a:r>
              <a:rPr lang="vi-VN" b="1" i="1">
                <a:latin typeface="Times New Roman" pitchFamily="18" charset="0"/>
                <a:cs typeface="Times New Roman" pitchFamily="18" charset="0"/>
              </a:rPr>
              <a:t>Thẻ cha và thẻ con không có font-size</a:t>
            </a:r>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lấy kích thước từ font-size của root (html)</a:t>
            </a:r>
            <a:endParaRPr lang="vi-VN" b="1" i="1">
              <a:latin typeface="Times New Roman" pitchFamily="18" charset="0"/>
              <a:cs typeface="Times New Roman" pitchFamily="18" charset="0"/>
            </a:endParaRPr>
          </a:p>
          <a:p>
            <a:endParaRPr lang="en-US" b="1" i="1">
              <a:solidFill>
                <a:srgbClr val="0000CC"/>
              </a:solidFill>
              <a:latin typeface="Times New Roman" pitchFamily="18" charset="0"/>
              <a:cs typeface="Times New Roman" pitchFamily="18" charset="0"/>
            </a:endParaRPr>
          </a:p>
        </p:txBody>
      </p:sp>
      <p:pic>
        <p:nvPicPr>
          <p:cNvPr id="10250" name="Picture 10249">
            <a:extLst>
              <a:ext uri="{FF2B5EF4-FFF2-40B4-BE49-F238E27FC236}">
                <a16:creationId xmlns:a16="http://schemas.microsoft.com/office/drawing/2014/main" id="{34C0A593-D9B3-4AE1-7D6A-17E06ECA4610}"/>
              </a:ext>
            </a:extLst>
          </p:cNvPr>
          <p:cNvPicPr>
            <a:picLocks noChangeAspect="1"/>
          </p:cNvPicPr>
          <p:nvPr/>
        </p:nvPicPr>
        <p:blipFill>
          <a:blip r:embed="rId10"/>
          <a:stretch>
            <a:fillRect/>
          </a:stretch>
        </p:blipFill>
        <p:spPr>
          <a:xfrm>
            <a:off x="10164258" y="4773207"/>
            <a:ext cx="2009775" cy="723900"/>
          </a:xfrm>
          <a:prstGeom prst="rect">
            <a:avLst/>
          </a:prstGeom>
        </p:spPr>
      </p:pic>
    </p:spTree>
    <p:extLst>
      <p:ext uri="{BB962C8B-B14F-4D97-AF65-F5344CB8AC3E}">
        <p14:creationId xmlns:p14="http://schemas.microsoft.com/office/powerpoint/2010/main" val="245970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pic>
        <p:nvPicPr>
          <p:cNvPr id="26" name="Picture 25">
            <a:extLst>
              <a:ext uri="{FF2B5EF4-FFF2-40B4-BE49-F238E27FC236}">
                <a16:creationId xmlns:a16="http://schemas.microsoft.com/office/drawing/2014/main" id="{F8DEB9C1-712D-C7AE-053C-ECB165554AB0}"/>
              </a:ext>
            </a:extLst>
          </p:cNvPr>
          <p:cNvPicPr>
            <a:picLocks noChangeAspect="1"/>
          </p:cNvPicPr>
          <p:nvPr/>
        </p:nvPicPr>
        <p:blipFill>
          <a:blip r:embed="rId6"/>
          <a:stretch>
            <a:fillRect/>
          </a:stretch>
        </p:blipFill>
        <p:spPr>
          <a:xfrm>
            <a:off x="1409116" y="4937594"/>
            <a:ext cx="1543050" cy="1581150"/>
          </a:xfrm>
          <a:prstGeom prst="rect">
            <a:avLst/>
          </a:prstGeom>
        </p:spPr>
      </p:pic>
      <p:sp>
        <p:nvSpPr>
          <p:cNvPr id="30" name="Rectangle 29">
            <a:extLst>
              <a:ext uri="{FF2B5EF4-FFF2-40B4-BE49-F238E27FC236}">
                <a16:creationId xmlns:a16="http://schemas.microsoft.com/office/drawing/2014/main" id="{9C09083A-271F-FD1E-CAB4-644238D0B5F8}"/>
              </a:ext>
            </a:extLst>
          </p:cNvPr>
          <p:cNvSpPr/>
          <p:nvPr/>
        </p:nvSpPr>
        <p:spPr>
          <a:xfrm>
            <a:off x="1079414" y="1956984"/>
            <a:ext cx="10395872" cy="369332"/>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TH2 : </a:t>
            </a:r>
            <a:r>
              <a:rPr lang="vi-VN" b="1" i="1">
                <a:latin typeface="Times New Roman" pitchFamily="18" charset="0"/>
                <a:cs typeface="Times New Roman" pitchFamily="18" charset="0"/>
              </a:rPr>
              <a:t>Thẻ cha </a:t>
            </a:r>
            <a:r>
              <a:rPr lang="en-US" b="1" i="1">
                <a:latin typeface="Times New Roman" pitchFamily="18" charset="0"/>
                <a:cs typeface="Times New Roman" pitchFamily="18" charset="0"/>
              </a:rPr>
              <a:t>c</a:t>
            </a:r>
            <a:r>
              <a:rPr lang="vi-VN" b="1" i="1">
                <a:latin typeface="Times New Roman" pitchFamily="18" charset="0"/>
                <a:cs typeface="Times New Roman" pitchFamily="18" charset="0"/>
              </a:rPr>
              <a:t>ó font-size</a:t>
            </a:r>
            <a:r>
              <a:rPr lang="en-US" b="1" i="1">
                <a:latin typeface="Times New Roman" pitchFamily="18" charset="0"/>
                <a:cs typeface="Times New Roman" pitchFamily="18" charset="0"/>
              </a:rPr>
              <a:t> tuyệt đối</a:t>
            </a:r>
            <a:endParaRPr lang="vi-VN" b="1" i="1">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ABBA2F45-BA55-BF03-33B0-7A78E0ED89D0}"/>
              </a:ext>
            </a:extLst>
          </p:cNvPr>
          <p:cNvPicPr>
            <a:picLocks noChangeAspect="1"/>
          </p:cNvPicPr>
          <p:nvPr/>
        </p:nvPicPr>
        <p:blipFill>
          <a:blip r:embed="rId7"/>
          <a:stretch>
            <a:fillRect/>
          </a:stretch>
        </p:blipFill>
        <p:spPr>
          <a:xfrm>
            <a:off x="6096000" y="2393705"/>
            <a:ext cx="3562350" cy="2409825"/>
          </a:xfrm>
          <a:prstGeom prst="rect">
            <a:avLst/>
          </a:prstGeom>
        </p:spPr>
      </p:pic>
      <p:sp>
        <p:nvSpPr>
          <p:cNvPr id="25" name="Arrow: Right 24">
            <a:extLst>
              <a:ext uri="{FF2B5EF4-FFF2-40B4-BE49-F238E27FC236}">
                <a16:creationId xmlns:a16="http://schemas.microsoft.com/office/drawing/2014/main" id="{F1220EBF-2827-2E8C-108C-AE6D58F77EEF}"/>
              </a:ext>
            </a:extLst>
          </p:cNvPr>
          <p:cNvSpPr/>
          <p:nvPr/>
        </p:nvSpPr>
        <p:spPr>
          <a:xfrm>
            <a:off x="5194656" y="5487986"/>
            <a:ext cx="482886" cy="49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41" name="Picture 10240">
            <a:extLst>
              <a:ext uri="{FF2B5EF4-FFF2-40B4-BE49-F238E27FC236}">
                <a16:creationId xmlns:a16="http://schemas.microsoft.com/office/drawing/2014/main" id="{5899E682-713C-0F2C-2E9E-76C06C447FB3}"/>
              </a:ext>
            </a:extLst>
          </p:cNvPr>
          <p:cNvPicPr>
            <a:picLocks noChangeAspect="1"/>
          </p:cNvPicPr>
          <p:nvPr/>
        </p:nvPicPr>
        <p:blipFill>
          <a:blip r:embed="rId8"/>
          <a:stretch>
            <a:fillRect/>
          </a:stretch>
        </p:blipFill>
        <p:spPr>
          <a:xfrm>
            <a:off x="8176328" y="4859768"/>
            <a:ext cx="1962150" cy="714375"/>
          </a:xfrm>
          <a:prstGeom prst="rect">
            <a:avLst/>
          </a:prstGeom>
        </p:spPr>
      </p:pic>
      <p:pic>
        <p:nvPicPr>
          <p:cNvPr id="10243" name="Picture 10242">
            <a:extLst>
              <a:ext uri="{FF2B5EF4-FFF2-40B4-BE49-F238E27FC236}">
                <a16:creationId xmlns:a16="http://schemas.microsoft.com/office/drawing/2014/main" id="{A474E26C-5F09-0373-FF7F-137E47027398}"/>
              </a:ext>
            </a:extLst>
          </p:cNvPr>
          <p:cNvPicPr>
            <a:picLocks noChangeAspect="1"/>
          </p:cNvPicPr>
          <p:nvPr/>
        </p:nvPicPr>
        <p:blipFill>
          <a:blip r:embed="rId9"/>
          <a:stretch>
            <a:fillRect/>
          </a:stretch>
        </p:blipFill>
        <p:spPr>
          <a:xfrm>
            <a:off x="3034597" y="4937594"/>
            <a:ext cx="2009775" cy="723900"/>
          </a:xfrm>
          <a:prstGeom prst="rect">
            <a:avLst/>
          </a:prstGeom>
        </p:spPr>
      </p:pic>
      <p:pic>
        <p:nvPicPr>
          <p:cNvPr id="10245" name="Picture 10244">
            <a:extLst>
              <a:ext uri="{FF2B5EF4-FFF2-40B4-BE49-F238E27FC236}">
                <a16:creationId xmlns:a16="http://schemas.microsoft.com/office/drawing/2014/main" id="{552ADF7C-DE42-C03E-6E04-7F8A4960C1EB}"/>
              </a:ext>
            </a:extLst>
          </p:cNvPr>
          <p:cNvPicPr>
            <a:picLocks noChangeAspect="1"/>
          </p:cNvPicPr>
          <p:nvPr/>
        </p:nvPicPr>
        <p:blipFill>
          <a:blip r:embed="rId10"/>
          <a:stretch>
            <a:fillRect/>
          </a:stretch>
        </p:blipFill>
        <p:spPr>
          <a:xfrm>
            <a:off x="6096000" y="4859335"/>
            <a:ext cx="1971675" cy="1971675"/>
          </a:xfrm>
          <a:prstGeom prst="rect">
            <a:avLst/>
          </a:prstGeom>
        </p:spPr>
      </p:pic>
      <p:pic>
        <p:nvPicPr>
          <p:cNvPr id="10246" name="Picture 10245">
            <a:extLst>
              <a:ext uri="{FF2B5EF4-FFF2-40B4-BE49-F238E27FC236}">
                <a16:creationId xmlns:a16="http://schemas.microsoft.com/office/drawing/2014/main" id="{10826BC2-BF7D-63B8-67CF-F83742FDF81E}"/>
              </a:ext>
            </a:extLst>
          </p:cNvPr>
          <p:cNvPicPr>
            <a:picLocks noChangeAspect="1"/>
          </p:cNvPicPr>
          <p:nvPr/>
        </p:nvPicPr>
        <p:blipFill>
          <a:blip r:embed="rId11"/>
          <a:stretch>
            <a:fillRect/>
          </a:stretch>
        </p:blipFill>
        <p:spPr>
          <a:xfrm>
            <a:off x="1398381" y="3329461"/>
            <a:ext cx="3181350" cy="1371600"/>
          </a:xfrm>
          <a:prstGeom prst="rect">
            <a:avLst/>
          </a:prstGeom>
        </p:spPr>
      </p:pic>
      <p:grpSp>
        <p:nvGrpSpPr>
          <p:cNvPr id="5" name="Group 46">
            <a:extLst>
              <a:ext uri="{FF2B5EF4-FFF2-40B4-BE49-F238E27FC236}">
                <a16:creationId xmlns:a16="http://schemas.microsoft.com/office/drawing/2014/main" id="{85D6EF90-182C-9B1B-1FB4-AEFD92B763F0}"/>
              </a:ext>
            </a:extLst>
          </p:cNvPr>
          <p:cNvGrpSpPr>
            <a:grpSpLocks/>
          </p:cNvGrpSpPr>
          <p:nvPr/>
        </p:nvGrpSpPr>
        <p:grpSpPr bwMode="auto">
          <a:xfrm>
            <a:off x="702179" y="712439"/>
            <a:ext cx="4178537" cy="685800"/>
            <a:chOff x="1296" y="1824"/>
            <a:chExt cx="2252" cy="432"/>
          </a:xfrm>
        </p:grpSpPr>
        <p:sp>
          <p:nvSpPr>
            <p:cNvPr id="17" name="AutoShape 47">
              <a:extLst>
                <a:ext uri="{FF2B5EF4-FFF2-40B4-BE49-F238E27FC236}">
                  <a16:creationId xmlns:a16="http://schemas.microsoft.com/office/drawing/2014/main" id="{74B9BEF3-493C-FAB2-D03E-4E6F47409877}"/>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714B3693-6E47-3A7C-5449-11951C734CA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9E4C8E68-385D-0E7F-14D3-225740901546}"/>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0" name="Text Box 50">
              <a:extLst>
                <a:ext uri="{FF2B5EF4-FFF2-40B4-BE49-F238E27FC236}">
                  <a16:creationId xmlns:a16="http://schemas.microsoft.com/office/drawing/2014/main" id="{FB9CD693-7AB7-2A74-9FE9-7F0EAE4C2BAD}"/>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0FC9FA5D-60E9-781E-60B1-FACFBEDF577F}"/>
              </a:ext>
            </a:extLst>
          </p:cNvPr>
          <p:cNvSpPr/>
          <p:nvPr/>
        </p:nvSpPr>
        <p:spPr>
          <a:xfrm>
            <a:off x="1079414" y="1518038"/>
            <a:ext cx="483073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en-US" b="1" i="1">
                <a:solidFill>
                  <a:srgbClr val="FF0000"/>
                </a:solidFill>
                <a:latin typeface="Times New Roman" pitchFamily="18" charset="0"/>
                <a:cs typeface="Times New Roman" pitchFamily="18" charset="0"/>
              </a:rPr>
              <a:t>em </a:t>
            </a:r>
          </a:p>
        </p:txBody>
      </p:sp>
    </p:spTree>
    <p:extLst>
      <p:ext uri="{BB962C8B-B14F-4D97-AF65-F5344CB8AC3E}">
        <p14:creationId xmlns:p14="http://schemas.microsoft.com/office/powerpoint/2010/main" val="34227524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30" name="Rectangle 29">
            <a:extLst>
              <a:ext uri="{FF2B5EF4-FFF2-40B4-BE49-F238E27FC236}">
                <a16:creationId xmlns:a16="http://schemas.microsoft.com/office/drawing/2014/main" id="{9C09083A-271F-FD1E-CAB4-644238D0B5F8}"/>
              </a:ext>
            </a:extLst>
          </p:cNvPr>
          <p:cNvSpPr/>
          <p:nvPr/>
        </p:nvSpPr>
        <p:spPr>
          <a:xfrm>
            <a:off x="1079414" y="1956984"/>
            <a:ext cx="10395872" cy="369332"/>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TH3 : </a:t>
            </a:r>
            <a:r>
              <a:rPr lang="vi-VN" b="1" i="1">
                <a:latin typeface="Times New Roman" pitchFamily="18" charset="0"/>
                <a:cs typeface="Times New Roman" pitchFamily="18" charset="0"/>
              </a:rPr>
              <a:t>Cả thẻ cha và con đều đặt font-size</a:t>
            </a:r>
            <a:r>
              <a:rPr lang="en-US" b="1" i="1">
                <a:latin typeface="Times New Roman" pitchFamily="18" charset="0"/>
                <a:cs typeface="Times New Roman" pitchFamily="18" charset="0"/>
                <a:sym typeface="Wingdings" panose="05000000000000000000" pitchFamily="2" charset="2"/>
              </a:rPr>
              <a:t>  ưu tiên font-size hiện tại của chính nó </a:t>
            </a:r>
            <a:endParaRPr lang="vi-VN" b="1" i="1">
              <a:latin typeface="Times New Roman" pitchFamily="18" charset="0"/>
              <a:cs typeface="Times New Roman" pitchFamily="18" charset="0"/>
            </a:endParaRPr>
          </a:p>
        </p:txBody>
      </p:sp>
      <p:pic>
        <p:nvPicPr>
          <p:cNvPr id="16" name="Picture 15">
            <a:extLst>
              <a:ext uri="{FF2B5EF4-FFF2-40B4-BE49-F238E27FC236}">
                <a16:creationId xmlns:a16="http://schemas.microsoft.com/office/drawing/2014/main" id="{ABBA2F45-BA55-BF03-33B0-7A78E0ED89D0}"/>
              </a:ext>
            </a:extLst>
          </p:cNvPr>
          <p:cNvPicPr>
            <a:picLocks noChangeAspect="1"/>
          </p:cNvPicPr>
          <p:nvPr/>
        </p:nvPicPr>
        <p:blipFill>
          <a:blip r:embed="rId6"/>
          <a:stretch>
            <a:fillRect/>
          </a:stretch>
        </p:blipFill>
        <p:spPr>
          <a:xfrm>
            <a:off x="1152178" y="2393705"/>
            <a:ext cx="3562350" cy="2409825"/>
          </a:xfrm>
          <a:prstGeom prst="rect">
            <a:avLst/>
          </a:prstGeom>
        </p:spPr>
      </p:pic>
      <p:sp>
        <p:nvSpPr>
          <p:cNvPr id="25" name="Arrow: Right 24">
            <a:extLst>
              <a:ext uri="{FF2B5EF4-FFF2-40B4-BE49-F238E27FC236}">
                <a16:creationId xmlns:a16="http://schemas.microsoft.com/office/drawing/2014/main" id="{F1220EBF-2827-2E8C-108C-AE6D58F77EEF}"/>
              </a:ext>
            </a:extLst>
          </p:cNvPr>
          <p:cNvSpPr/>
          <p:nvPr/>
        </p:nvSpPr>
        <p:spPr>
          <a:xfrm>
            <a:off x="6191249" y="4285326"/>
            <a:ext cx="482886" cy="49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41" name="Picture 10240">
            <a:extLst>
              <a:ext uri="{FF2B5EF4-FFF2-40B4-BE49-F238E27FC236}">
                <a16:creationId xmlns:a16="http://schemas.microsoft.com/office/drawing/2014/main" id="{5899E682-713C-0F2C-2E9E-76C06C447FB3}"/>
              </a:ext>
            </a:extLst>
          </p:cNvPr>
          <p:cNvPicPr>
            <a:picLocks noChangeAspect="1"/>
          </p:cNvPicPr>
          <p:nvPr/>
        </p:nvPicPr>
        <p:blipFill>
          <a:blip r:embed="rId7"/>
          <a:stretch>
            <a:fillRect/>
          </a:stretch>
        </p:blipFill>
        <p:spPr>
          <a:xfrm>
            <a:off x="3232506" y="4859768"/>
            <a:ext cx="1962150" cy="714375"/>
          </a:xfrm>
          <a:prstGeom prst="rect">
            <a:avLst/>
          </a:prstGeom>
        </p:spPr>
      </p:pic>
      <p:pic>
        <p:nvPicPr>
          <p:cNvPr id="10245" name="Picture 10244">
            <a:extLst>
              <a:ext uri="{FF2B5EF4-FFF2-40B4-BE49-F238E27FC236}">
                <a16:creationId xmlns:a16="http://schemas.microsoft.com/office/drawing/2014/main" id="{552ADF7C-DE42-C03E-6E04-7F8A4960C1EB}"/>
              </a:ext>
            </a:extLst>
          </p:cNvPr>
          <p:cNvPicPr>
            <a:picLocks noChangeAspect="1"/>
          </p:cNvPicPr>
          <p:nvPr/>
        </p:nvPicPr>
        <p:blipFill>
          <a:blip r:embed="rId8"/>
          <a:stretch>
            <a:fillRect/>
          </a:stretch>
        </p:blipFill>
        <p:spPr>
          <a:xfrm>
            <a:off x="1152178" y="4859335"/>
            <a:ext cx="1971675" cy="1971675"/>
          </a:xfrm>
          <a:prstGeom prst="rect">
            <a:avLst/>
          </a:prstGeom>
        </p:spPr>
      </p:pic>
      <p:pic>
        <p:nvPicPr>
          <p:cNvPr id="5" name="Picture 4">
            <a:extLst>
              <a:ext uri="{FF2B5EF4-FFF2-40B4-BE49-F238E27FC236}">
                <a16:creationId xmlns:a16="http://schemas.microsoft.com/office/drawing/2014/main" id="{CB8AF460-C301-67A5-391D-DE1E182A79E4}"/>
              </a:ext>
            </a:extLst>
          </p:cNvPr>
          <p:cNvPicPr>
            <a:picLocks noChangeAspect="1"/>
          </p:cNvPicPr>
          <p:nvPr/>
        </p:nvPicPr>
        <p:blipFill>
          <a:blip r:embed="rId9"/>
          <a:stretch>
            <a:fillRect/>
          </a:stretch>
        </p:blipFill>
        <p:spPr>
          <a:xfrm>
            <a:off x="8275324" y="5006587"/>
            <a:ext cx="1952625" cy="666750"/>
          </a:xfrm>
          <a:prstGeom prst="rect">
            <a:avLst/>
          </a:prstGeom>
        </p:spPr>
      </p:pic>
      <p:pic>
        <p:nvPicPr>
          <p:cNvPr id="18" name="Picture 17">
            <a:extLst>
              <a:ext uri="{FF2B5EF4-FFF2-40B4-BE49-F238E27FC236}">
                <a16:creationId xmlns:a16="http://schemas.microsoft.com/office/drawing/2014/main" id="{72058052-4111-FEFB-3A45-CF606B058478}"/>
              </a:ext>
            </a:extLst>
          </p:cNvPr>
          <p:cNvPicPr>
            <a:picLocks noChangeAspect="1"/>
          </p:cNvPicPr>
          <p:nvPr/>
        </p:nvPicPr>
        <p:blipFill>
          <a:blip r:embed="rId10"/>
          <a:stretch>
            <a:fillRect/>
          </a:stretch>
        </p:blipFill>
        <p:spPr>
          <a:xfrm>
            <a:off x="7249105" y="5006587"/>
            <a:ext cx="990600" cy="1009650"/>
          </a:xfrm>
          <a:prstGeom prst="rect">
            <a:avLst/>
          </a:prstGeom>
        </p:spPr>
      </p:pic>
      <p:pic>
        <p:nvPicPr>
          <p:cNvPr id="20" name="Picture 19">
            <a:extLst>
              <a:ext uri="{FF2B5EF4-FFF2-40B4-BE49-F238E27FC236}">
                <a16:creationId xmlns:a16="http://schemas.microsoft.com/office/drawing/2014/main" id="{4B09E6E3-9ACD-CAE7-F5CD-8B74E58A2F65}"/>
              </a:ext>
            </a:extLst>
          </p:cNvPr>
          <p:cNvPicPr>
            <a:picLocks noChangeAspect="1"/>
          </p:cNvPicPr>
          <p:nvPr/>
        </p:nvPicPr>
        <p:blipFill>
          <a:blip r:embed="rId11"/>
          <a:stretch>
            <a:fillRect/>
          </a:stretch>
        </p:blipFill>
        <p:spPr>
          <a:xfrm>
            <a:off x="7249105" y="2326316"/>
            <a:ext cx="3371850" cy="2647950"/>
          </a:xfrm>
          <a:prstGeom prst="rect">
            <a:avLst/>
          </a:prstGeom>
        </p:spPr>
      </p:pic>
      <p:grpSp>
        <p:nvGrpSpPr>
          <p:cNvPr id="17" name="Group 46">
            <a:extLst>
              <a:ext uri="{FF2B5EF4-FFF2-40B4-BE49-F238E27FC236}">
                <a16:creationId xmlns:a16="http://schemas.microsoft.com/office/drawing/2014/main" id="{DF495659-90C2-829C-733F-B4F9E0E30732}"/>
              </a:ext>
            </a:extLst>
          </p:cNvPr>
          <p:cNvGrpSpPr>
            <a:grpSpLocks/>
          </p:cNvGrpSpPr>
          <p:nvPr/>
        </p:nvGrpSpPr>
        <p:grpSpPr bwMode="auto">
          <a:xfrm>
            <a:off x="702179" y="712439"/>
            <a:ext cx="4178537" cy="685800"/>
            <a:chOff x="1296" y="1824"/>
            <a:chExt cx="2252" cy="432"/>
          </a:xfrm>
        </p:grpSpPr>
        <p:sp>
          <p:nvSpPr>
            <p:cNvPr id="19" name="AutoShape 47">
              <a:extLst>
                <a:ext uri="{FF2B5EF4-FFF2-40B4-BE49-F238E27FC236}">
                  <a16:creationId xmlns:a16="http://schemas.microsoft.com/office/drawing/2014/main" id="{B34D7461-4971-3F1E-2EEC-BDD8D6EC910C}"/>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1" name="AutoShape 48">
              <a:extLst>
                <a:ext uri="{FF2B5EF4-FFF2-40B4-BE49-F238E27FC236}">
                  <a16:creationId xmlns:a16="http://schemas.microsoft.com/office/drawing/2014/main" id="{6F1739CD-A07C-3AC4-7F86-53D0236B0A1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114A38AB-5048-232B-C58C-7D4F1D8725AA}"/>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3" name="Text Box 50">
              <a:extLst>
                <a:ext uri="{FF2B5EF4-FFF2-40B4-BE49-F238E27FC236}">
                  <a16:creationId xmlns:a16="http://schemas.microsoft.com/office/drawing/2014/main" id="{A10E0D74-65C6-CD3F-0720-2AD318E9C3BB}"/>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C1445F19-FC3C-B49F-AA11-1138F99F0444}"/>
              </a:ext>
            </a:extLst>
          </p:cNvPr>
          <p:cNvSpPr/>
          <p:nvPr/>
        </p:nvSpPr>
        <p:spPr>
          <a:xfrm>
            <a:off x="1079414" y="1518038"/>
            <a:ext cx="483073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en-US" b="1" i="1">
                <a:solidFill>
                  <a:srgbClr val="FF0000"/>
                </a:solidFill>
                <a:latin typeface="Times New Roman" pitchFamily="18" charset="0"/>
                <a:cs typeface="Times New Roman" pitchFamily="18" charset="0"/>
              </a:rPr>
              <a:t>em </a:t>
            </a:r>
          </a:p>
        </p:txBody>
      </p:sp>
    </p:spTree>
    <p:extLst>
      <p:ext uri="{BB962C8B-B14F-4D97-AF65-F5344CB8AC3E}">
        <p14:creationId xmlns:p14="http://schemas.microsoft.com/office/powerpoint/2010/main" val="22447344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30" name="Rectangle 29">
            <a:extLst>
              <a:ext uri="{FF2B5EF4-FFF2-40B4-BE49-F238E27FC236}">
                <a16:creationId xmlns:a16="http://schemas.microsoft.com/office/drawing/2014/main" id="{9C09083A-271F-FD1E-CAB4-644238D0B5F8}"/>
              </a:ext>
            </a:extLst>
          </p:cNvPr>
          <p:cNvSpPr/>
          <p:nvPr/>
        </p:nvSpPr>
        <p:spPr>
          <a:xfrm>
            <a:off x="1079414" y="1956984"/>
            <a:ext cx="10395872" cy="923330"/>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TH4 : </a:t>
            </a:r>
            <a:r>
              <a:rPr lang="vi-VN" b="1" i="1">
                <a:solidFill>
                  <a:srgbClr val="FF0000"/>
                </a:solidFill>
                <a:latin typeface="Times New Roman" pitchFamily="18" charset="0"/>
                <a:cs typeface="Times New Roman" pitchFamily="18" charset="0"/>
              </a:rPr>
              <a:t>Thẻ cha </a:t>
            </a:r>
            <a:r>
              <a:rPr lang="en-US" b="1" i="1">
                <a:solidFill>
                  <a:srgbClr val="FF0000"/>
                </a:solidFill>
                <a:latin typeface="Times New Roman" pitchFamily="18" charset="0"/>
                <a:cs typeface="Times New Roman" pitchFamily="18" charset="0"/>
              </a:rPr>
              <a:t>c</a:t>
            </a:r>
            <a:r>
              <a:rPr lang="vi-VN" b="1" i="1">
                <a:solidFill>
                  <a:srgbClr val="FF0000"/>
                </a:solidFill>
                <a:latin typeface="Times New Roman" pitchFamily="18" charset="0"/>
                <a:cs typeface="Times New Roman" pitchFamily="18" charset="0"/>
              </a:rPr>
              <a:t>ó font-size</a:t>
            </a:r>
            <a:r>
              <a:rPr lang="en-US" b="1" i="1">
                <a:solidFill>
                  <a:srgbClr val="FF0000"/>
                </a:solidFill>
                <a:latin typeface="Times New Roman" pitchFamily="18" charset="0"/>
                <a:cs typeface="Times New Roman" pitchFamily="18" charset="0"/>
              </a:rPr>
              <a:t> tương đối </a:t>
            </a:r>
          </a:p>
          <a:p>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a:t>
            </a:r>
            <a:r>
              <a:rPr lang="vi-VN" b="1" i="1">
                <a:latin typeface="Times New Roman" pitchFamily="18" charset="0"/>
                <a:cs typeface="Times New Roman" pitchFamily="18" charset="0"/>
              </a:rPr>
              <a:t> Thẻ cha sẽ lấy kích thước mặc định từ trình duyệt( thẻ html gốc 16px ) </a:t>
            </a:r>
            <a:r>
              <a:rPr lang="en-US" b="1" i="1">
                <a:latin typeface="Times New Roman" pitchFamily="18" charset="0"/>
                <a:cs typeface="Times New Roman" pitchFamily="18" charset="0"/>
              </a:rPr>
              <a:t>	</a:t>
            </a:r>
          </a:p>
          <a:p>
            <a:r>
              <a:rPr lang="en-US" b="1" i="1">
                <a:latin typeface="Times New Roman" pitchFamily="18" charset="0"/>
                <a:cs typeface="Times New Roman" pitchFamily="18" charset="0"/>
                <a:sym typeface="Wingdings" panose="05000000000000000000" pitchFamily="2" charset="2"/>
              </a:rPr>
              <a:t>	</a:t>
            </a:r>
            <a:r>
              <a:rPr lang="vi-VN" b="1" i="1">
                <a:latin typeface="Times New Roman" pitchFamily="18" charset="0"/>
                <a:cs typeface="Times New Roman" pitchFamily="18" charset="0"/>
              </a:rPr>
              <a:t> Thẻ con tiếp tục kế thừa từ thẻ cha </a:t>
            </a:r>
            <a:endParaRPr lang="en-US" b="1" i="1">
              <a:latin typeface="Times New Roman" pitchFamily="18" charset="0"/>
              <a:cs typeface="Times New Roman" pitchFamily="18" charset="0"/>
            </a:endParaRPr>
          </a:p>
        </p:txBody>
      </p:sp>
      <p:sp>
        <p:nvSpPr>
          <p:cNvPr id="25" name="Arrow: Right 24">
            <a:extLst>
              <a:ext uri="{FF2B5EF4-FFF2-40B4-BE49-F238E27FC236}">
                <a16:creationId xmlns:a16="http://schemas.microsoft.com/office/drawing/2014/main" id="{F1220EBF-2827-2E8C-108C-AE6D58F77EEF}"/>
              </a:ext>
            </a:extLst>
          </p:cNvPr>
          <p:cNvSpPr/>
          <p:nvPr/>
        </p:nvSpPr>
        <p:spPr>
          <a:xfrm>
            <a:off x="5869583" y="4364566"/>
            <a:ext cx="482886" cy="49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A2076970-00EE-60FB-8B25-F0B994F8E0BD}"/>
              </a:ext>
            </a:extLst>
          </p:cNvPr>
          <p:cNvPicPr>
            <a:picLocks noChangeAspect="1"/>
          </p:cNvPicPr>
          <p:nvPr/>
        </p:nvPicPr>
        <p:blipFill>
          <a:blip r:embed="rId6"/>
          <a:stretch>
            <a:fillRect/>
          </a:stretch>
        </p:blipFill>
        <p:spPr>
          <a:xfrm>
            <a:off x="6991810" y="3098091"/>
            <a:ext cx="2491016" cy="1759192"/>
          </a:xfrm>
          <a:prstGeom prst="rect">
            <a:avLst/>
          </a:prstGeom>
        </p:spPr>
      </p:pic>
      <p:pic>
        <p:nvPicPr>
          <p:cNvPr id="17" name="Picture 16">
            <a:extLst>
              <a:ext uri="{FF2B5EF4-FFF2-40B4-BE49-F238E27FC236}">
                <a16:creationId xmlns:a16="http://schemas.microsoft.com/office/drawing/2014/main" id="{FCCD7C60-E7F4-8CA9-D41A-4D7E2DDCDA04}"/>
              </a:ext>
            </a:extLst>
          </p:cNvPr>
          <p:cNvPicPr>
            <a:picLocks noChangeAspect="1"/>
          </p:cNvPicPr>
          <p:nvPr/>
        </p:nvPicPr>
        <p:blipFill>
          <a:blip r:embed="rId7"/>
          <a:stretch>
            <a:fillRect/>
          </a:stretch>
        </p:blipFill>
        <p:spPr>
          <a:xfrm>
            <a:off x="1692024" y="3126963"/>
            <a:ext cx="2600545" cy="1759192"/>
          </a:xfrm>
          <a:prstGeom prst="rect">
            <a:avLst/>
          </a:prstGeom>
        </p:spPr>
      </p:pic>
      <p:pic>
        <p:nvPicPr>
          <p:cNvPr id="18" name="Picture 17">
            <a:extLst>
              <a:ext uri="{FF2B5EF4-FFF2-40B4-BE49-F238E27FC236}">
                <a16:creationId xmlns:a16="http://schemas.microsoft.com/office/drawing/2014/main" id="{5DF77F44-81E7-F021-83D5-894CEFDC6FDD}"/>
              </a:ext>
            </a:extLst>
          </p:cNvPr>
          <p:cNvPicPr>
            <a:picLocks noChangeAspect="1"/>
          </p:cNvPicPr>
          <p:nvPr/>
        </p:nvPicPr>
        <p:blipFill>
          <a:blip r:embed="rId8"/>
          <a:stretch>
            <a:fillRect/>
          </a:stretch>
        </p:blipFill>
        <p:spPr>
          <a:xfrm>
            <a:off x="3338308" y="4959844"/>
            <a:ext cx="1962150" cy="714375"/>
          </a:xfrm>
          <a:prstGeom prst="rect">
            <a:avLst/>
          </a:prstGeom>
        </p:spPr>
      </p:pic>
      <p:pic>
        <p:nvPicPr>
          <p:cNvPr id="19" name="Picture 18">
            <a:extLst>
              <a:ext uri="{FF2B5EF4-FFF2-40B4-BE49-F238E27FC236}">
                <a16:creationId xmlns:a16="http://schemas.microsoft.com/office/drawing/2014/main" id="{982E0734-B0BB-CF66-718D-09BC8058D59D}"/>
              </a:ext>
            </a:extLst>
          </p:cNvPr>
          <p:cNvPicPr>
            <a:picLocks noChangeAspect="1"/>
          </p:cNvPicPr>
          <p:nvPr/>
        </p:nvPicPr>
        <p:blipFill>
          <a:blip r:embed="rId9"/>
          <a:stretch>
            <a:fillRect/>
          </a:stretch>
        </p:blipFill>
        <p:spPr>
          <a:xfrm>
            <a:off x="1830233" y="4913146"/>
            <a:ext cx="1421045" cy="1421045"/>
          </a:xfrm>
          <a:prstGeom prst="rect">
            <a:avLst/>
          </a:prstGeom>
        </p:spPr>
      </p:pic>
      <p:pic>
        <p:nvPicPr>
          <p:cNvPr id="21" name="Picture 20">
            <a:extLst>
              <a:ext uri="{FF2B5EF4-FFF2-40B4-BE49-F238E27FC236}">
                <a16:creationId xmlns:a16="http://schemas.microsoft.com/office/drawing/2014/main" id="{A0585379-E3AC-9FF7-47F8-EFC81117D375}"/>
              </a:ext>
            </a:extLst>
          </p:cNvPr>
          <p:cNvPicPr>
            <a:picLocks noChangeAspect="1"/>
          </p:cNvPicPr>
          <p:nvPr/>
        </p:nvPicPr>
        <p:blipFill>
          <a:blip r:embed="rId10"/>
          <a:stretch>
            <a:fillRect/>
          </a:stretch>
        </p:blipFill>
        <p:spPr>
          <a:xfrm>
            <a:off x="9040990" y="4884274"/>
            <a:ext cx="1943100" cy="676275"/>
          </a:xfrm>
          <a:prstGeom prst="rect">
            <a:avLst/>
          </a:prstGeom>
        </p:spPr>
      </p:pic>
      <p:pic>
        <p:nvPicPr>
          <p:cNvPr id="23" name="Picture 22">
            <a:extLst>
              <a:ext uri="{FF2B5EF4-FFF2-40B4-BE49-F238E27FC236}">
                <a16:creationId xmlns:a16="http://schemas.microsoft.com/office/drawing/2014/main" id="{6BDF89AF-0F6E-F0C4-4382-84CB7BBE7274}"/>
              </a:ext>
            </a:extLst>
          </p:cNvPr>
          <p:cNvPicPr>
            <a:picLocks noChangeAspect="1"/>
          </p:cNvPicPr>
          <p:nvPr/>
        </p:nvPicPr>
        <p:blipFill>
          <a:blip r:embed="rId11"/>
          <a:stretch>
            <a:fillRect/>
          </a:stretch>
        </p:blipFill>
        <p:spPr>
          <a:xfrm>
            <a:off x="6991810" y="4884274"/>
            <a:ext cx="1943100" cy="1955058"/>
          </a:xfrm>
          <a:prstGeom prst="rect">
            <a:avLst/>
          </a:prstGeom>
        </p:spPr>
      </p:pic>
      <p:grpSp>
        <p:nvGrpSpPr>
          <p:cNvPr id="16" name="Group 46">
            <a:extLst>
              <a:ext uri="{FF2B5EF4-FFF2-40B4-BE49-F238E27FC236}">
                <a16:creationId xmlns:a16="http://schemas.microsoft.com/office/drawing/2014/main" id="{F6ED4BC1-022B-9D68-C0A2-1D2230D2B21F}"/>
              </a:ext>
            </a:extLst>
          </p:cNvPr>
          <p:cNvGrpSpPr>
            <a:grpSpLocks/>
          </p:cNvGrpSpPr>
          <p:nvPr/>
        </p:nvGrpSpPr>
        <p:grpSpPr bwMode="auto">
          <a:xfrm>
            <a:off x="702179" y="712439"/>
            <a:ext cx="4178537" cy="685800"/>
            <a:chOff x="1296" y="1824"/>
            <a:chExt cx="2252" cy="432"/>
          </a:xfrm>
        </p:grpSpPr>
        <p:sp>
          <p:nvSpPr>
            <p:cNvPr id="20" name="AutoShape 47">
              <a:extLst>
                <a:ext uri="{FF2B5EF4-FFF2-40B4-BE49-F238E27FC236}">
                  <a16:creationId xmlns:a16="http://schemas.microsoft.com/office/drawing/2014/main" id="{D944728A-5815-F7C9-7278-C8C2431C882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2" name="AutoShape 48">
              <a:extLst>
                <a:ext uri="{FF2B5EF4-FFF2-40B4-BE49-F238E27FC236}">
                  <a16:creationId xmlns:a16="http://schemas.microsoft.com/office/drawing/2014/main" id="{8357DEAD-4150-6409-BCA8-AFB89929F53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40172E85-51AB-61FD-A5FD-A044C756E7F3}"/>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7" name="Text Box 50">
              <a:extLst>
                <a:ext uri="{FF2B5EF4-FFF2-40B4-BE49-F238E27FC236}">
                  <a16:creationId xmlns:a16="http://schemas.microsoft.com/office/drawing/2014/main" id="{26206AB5-A31F-B62D-7B62-F1CE4D57040D}"/>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7C5074B3-B089-C61A-D8E7-002CCF55C42A}"/>
              </a:ext>
            </a:extLst>
          </p:cNvPr>
          <p:cNvSpPr/>
          <p:nvPr/>
        </p:nvSpPr>
        <p:spPr>
          <a:xfrm>
            <a:off x="1079414" y="1518038"/>
            <a:ext cx="483073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en-US" b="1" i="1">
                <a:solidFill>
                  <a:srgbClr val="FF0000"/>
                </a:solidFill>
                <a:latin typeface="Times New Roman" pitchFamily="18" charset="0"/>
                <a:cs typeface="Times New Roman" pitchFamily="18" charset="0"/>
              </a:rPr>
              <a:t>em </a:t>
            </a:r>
          </a:p>
        </p:txBody>
      </p:sp>
    </p:spTree>
    <p:extLst>
      <p:ext uri="{BB962C8B-B14F-4D97-AF65-F5344CB8AC3E}">
        <p14:creationId xmlns:p14="http://schemas.microsoft.com/office/powerpoint/2010/main" val="25706293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91BC7E2-2D64-523A-C7B2-5F8E62E474CA}"/>
              </a:ext>
            </a:extLst>
          </p:cNvPr>
          <p:cNvPicPr>
            <a:picLocks noChangeAspect="1"/>
          </p:cNvPicPr>
          <p:nvPr/>
        </p:nvPicPr>
        <p:blipFill>
          <a:blip r:embed="rId3"/>
          <a:stretch>
            <a:fillRect/>
          </a:stretch>
        </p:blipFill>
        <p:spPr>
          <a:xfrm>
            <a:off x="8546742" y="3787721"/>
            <a:ext cx="1800225" cy="2533650"/>
          </a:xfrm>
          <a:prstGeom prst="rect">
            <a:avLst/>
          </a:prstGeom>
        </p:spPr>
      </p:pic>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6"/>
              </a:rPr>
              <a:t>https://www.w3schools.com/cssref/css_units.php</a:t>
            </a:r>
            <a:r>
              <a:rPr lang="en-US"/>
              <a:t> </a:t>
            </a:r>
            <a:r>
              <a:rPr lang="vi-VN"/>
              <a:t> </a:t>
            </a:r>
          </a:p>
        </p:txBody>
      </p:sp>
      <p:sp>
        <p:nvSpPr>
          <p:cNvPr id="30" name="Rectangle 29">
            <a:extLst>
              <a:ext uri="{FF2B5EF4-FFF2-40B4-BE49-F238E27FC236}">
                <a16:creationId xmlns:a16="http://schemas.microsoft.com/office/drawing/2014/main" id="{9C09083A-271F-FD1E-CAB4-644238D0B5F8}"/>
              </a:ext>
            </a:extLst>
          </p:cNvPr>
          <p:cNvSpPr/>
          <p:nvPr/>
        </p:nvSpPr>
        <p:spPr>
          <a:xfrm>
            <a:off x="1409116" y="1920472"/>
            <a:ext cx="10395872" cy="1200329"/>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Tóm lại </a:t>
            </a:r>
          </a:p>
          <a:p>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a:t>
            </a:r>
            <a:r>
              <a:rPr lang="vi-VN" b="1" i="1">
                <a:latin typeface="Times New Roman" pitchFamily="18" charset="0"/>
                <a:cs typeface="Times New Roman" pitchFamily="18" charset="0"/>
              </a:rPr>
              <a:t> Ưu tiên 1: font-size chính phần tử đó </a:t>
            </a:r>
            <a:endParaRPr lang="en-US" b="1" i="1">
              <a:latin typeface="Times New Roman" pitchFamily="18" charset="0"/>
              <a:cs typeface="Times New Roman" pitchFamily="18" charset="0"/>
            </a:endParaRPr>
          </a:p>
          <a:p>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 </a:t>
            </a:r>
            <a:r>
              <a:rPr lang="vi-VN" b="1" i="1">
                <a:latin typeface="Times New Roman" pitchFamily="18" charset="0"/>
                <a:cs typeface="Times New Roman" pitchFamily="18" charset="0"/>
              </a:rPr>
              <a:t>Ưu tiên 2 : phụ thuộc vào font-size thẻ cha</a:t>
            </a:r>
            <a:endParaRPr lang="en-US" b="1" i="1">
              <a:latin typeface="Times New Roman" pitchFamily="18" charset="0"/>
              <a:cs typeface="Times New Roman" pitchFamily="18" charset="0"/>
            </a:endParaRPr>
          </a:p>
          <a:p>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 </a:t>
            </a:r>
            <a:r>
              <a:rPr lang="vi-VN" b="1" i="1">
                <a:latin typeface="Times New Roman" pitchFamily="18" charset="0"/>
                <a:cs typeface="Times New Roman" pitchFamily="18" charset="0"/>
              </a:rPr>
              <a:t>Ưu tiên 3: Phụ thuộc font-size root ( thẻ gốc HTML ) </a:t>
            </a:r>
            <a:endParaRPr lang="en-US" b="1" i="1">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015853D4-1F3E-CA0E-61D3-A5ECBE45BBC9}"/>
              </a:ext>
            </a:extLst>
          </p:cNvPr>
          <p:cNvSpPr/>
          <p:nvPr/>
        </p:nvSpPr>
        <p:spPr>
          <a:xfrm>
            <a:off x="1409116" y="3187556"/>
            <a:ext cx="10395872" cy="369332"/>
          </a:xfrm>
          <a:prstGeom prst="rect">
            <a:avLst/>
          </a:prstGeom>
        </p:spPr>
        <p:txBody>
          <a:bodyPr wrap="square">
            <a:spAutoFit/>
          </a:bodyPr>
          <a:lstStyle/>
          <a:p>
            <a:pPr marL="285750" indent="-285750">
              <a:buFont typeface="Wingdings" panose="05000000000000000000" pitchFamily="2" charset="2"/>
              <a:buChar char="ü"/>
            </a:pPr>
            <a:r>
              <a:rPr lang="en-US" b="1" i="1">
                <a:solidFill>
                  <a:srgbClr val="0000CC"/>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Do có tính kế thừa, nên khi dùng cần chú ý, các thẻ con sẽ xếp tầng và kế thừa từ thẻ cha </a:t>
            </a:r>
            <a:endParaRPr lang="en-US" b="1" i="1">
              <a:latin typeface="Times New Roman" pitchFamily="18" charset="0"/>
              <a:cs typeface="Times New Roman" pitchFamily="18" charset="0"/>
            </a:endParaRPr>
          </a:p>
        </p:txBody>
      </p:sp>
      <p:pic>
        <p:nvPicPr>
          <p:cNvPr id="20" name="Picture 19">
            <a:extLst>
              <a:ext uri="{FF2B5EF4-FFF2-40B4-BE49-F238E27FC236}">
                <a16:creationId xmlns:a16="http://schemas.microsoft.com/office/drawing/2014/main" id="{FC44AA47-273B-F007-BA8B-2D649FC6C812}"/>
              </a:ext>
            </a:extLst>
          </p:cNvPr>
          <p:cNvPicPr>
            <a:picLocks noChangeAspect="1"/>
          </p:cNvPicPr>
          <p:nvPr/>
        </p:nvPicPr>
        <p:blipFill>
          <a:blip r:embed="rId7"/>
          <a:stretch>
            <a:fillRect/>
          </a:stretch>
        </p:blipFill>
        <p:spPr>
          <a:xfrm>
            <a:off x="1459214" y="3787721"/>
            <a:ext cx="3421502" cy="2049514"/>
          </a:xfrm>
          <a:prstGeom prst="rect">
            <a:avLst/>
          </a:prstGeom>
        </p:spPr>
      </p:pic>
      <p:sp>
        <p:nvSpPr>
          <p:cNvPr id="31" name="Arrow: Right 30">
            <a:extLst>
              <a:ext uri="{FF2B5EF4-FFF2-40B4-BE49-F238E27FC236}">
                <a16:creationId xmlns:a16="http://schemas.microsoft.com/office/drawing/2014/main" id="{755A49D3-ABBB-5254-A943-3540B2462744}"/>
              </a:ext>
            </a:extLst>
          </p:cNvPr>
          <p:cNvSpPr/>
          <p:nvPr/>
        </p:nvSpPr>
        <p:spPr>
          <a:xfrm>
            <a:off x="7925015" y="4732389"/>
            <a:ext cx="482886" cy="49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41" name="Picture 10240">
            <a:extLst>
              <a:ext uri="{FF2B5EF4-FFF2-40B4-BE49-F238E27FC236}">
                <a16:creationId xmlns:a16="http://schemas.microsoft.com/office/drawing/2014/main" id="{03DDC868-E523-9703-54FD-E48ED295D948}"/>
              </a:ext>
            </a:extLst>
          </p:cNvPr>
          <p:cNvPicPr>
            <a:picLocks noChangeAspect="1"/>
          </p:cNvPicPr>
          <p:nvPr/>
        </p:nvPicPr>
        <p:blipFill>
          <a:blip r:embed="rId8"/>
          <a:stretch>
            <a:fillRect/>
          </a:stretch>
        </p:blipFill>
        <p:spPr>
          <a:xfrm>
            <a:off x="10697355" y="3787721"/>
            <a:ext cx="857250" cy="257175"/>
          </a:xfrm>
          <a:prstGeom prst="rect">
            <a:avLst/>
          </a:prstGeom>
        </p:spPr>
      </p:pic>
      <p:pic>
        <p:nvPicPr>
          <p:cNvPr id="10244" name="Picture 10243">
            <a:extLst>
              <a:ext uri="{FF2B5EF4-FFF2-40B4-BE49-F238E27FC236}">
                <a16:creationId xmlns:a16="http://schemas.microsoft.com/office/drawing/2014/main" id="{D9E57C9C-1FE7-89AA-A4C5-3403EBDC51AF}"/>
              </a:ext>
            </a:extLst>
          </p:cNvPr>
          <p:cNvPicPr>
            <a:picLocks noChangeAspect="1"/>
          </p:cNvPicPr>
          <p:nvPr/>
        </p:nvPicPr>
        <p:blipFill>
          <a:blip r:embed="rId9"/>
          <a:stretch>
            <a:fillRect/>
          </a:stretch>
        </p:blipFill>
        <p:spPr>
          <a:xfrm>
            <a:off x="10709690" y="4258334"/>
            <a:ext cx="742950" cy="257175"/>
          </a:xfrm>
          <a:prstGeom prst="rect">
            <a:avLst/>
          </a:prstGeom>
        </p:spPr>
      </p:pic>
      <p:pic>
        <p:nvPicPr>
          <p:cNvPr id="10246" name="Picture 10245">
            <a:extLst>
              <a:ext uri="{FF2B5EF4-FFF2-40B4-BE49-F238E27FC236}">
                <a16:creationId xmlns:a16="http://schemas.microsoft.com/office/drawing/2014/main" id="{A4DF334F-77A6-1449-4AEA-97CD08B91E59}"/>
              </a:ext>
            </a:extLst>
          </p:cNvPr>
          <p:cNvPicPr>
            <a:picLocks noChangeAspect="1"/>
          </p:cNvPicPr>
          <p:nvPr/>
        </p:nvPicPr>
        <p:blipFill>
          <a:blip r:embed="rId10"/>
          <a:stretch>
            <a:fillRect/>
          </a:stretch>
        </p:blipFill>
        <p:spPr>
          <a:xfrm>
            <a:off x="10697355" y="4629205"/>
            <a:ext cx="790575" cy="219075"/>
          </a:xfrm>
          <a:prstGeom prst="rect">
            <a:avLst/>
          </a:prstGeom>
        </p:spPr>
      </p:pic>
      <p:cxnSp>
        <p:nvCxnSpPr>
          <p:cNvPr id="10247" name="Straight Arrow Connector 10246">
            <a:extLst>
              <a:ext uri="{FF2B5EF4-FFF2-40B4-BE49-F238E27FC236}">
                <a16:creationId xmlns:a16="http://schemas.microsoft.com/office/drawing/2014/main" id="{1210276F-F159-5391-EFC9-2B466B123C37}"/>
              </a:ext>
            </a:extLst>
          </p:cNvPr>
          <p:cNvCxnSpPr>
            <a:cxnSpLocks/>
          </p:cNvCxnSpPr>
          <p:nvPr/>
        </p:nvCxnSpPr>
        <p:spPr>
          <a:xfrm>
            <a:off x="9092629" y="3944133"/>
            <a:ext cx="1571389" cy="0"/>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3280E3F4-6DAE-E328-2C9B-40044D5151D5}"/>
              </a:ext>
            </a:extLst>
          </p:cNvPr>
          <p:cNvCxnSpPr>
            <a:cxnSpLocks/>
            <a:endCxn id="10244" idx="1"/>
          </p:cNvCxnSpPr>
          <p:nvPr/>
        </p:nvCxnSpPr>
        <p:spPr>
          <a:xfrm>
            <a:off x="9440131" y="4386921"/>
            <a:ext cx="1269559" cy="1"/>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0252" name="Straight Arrow Connector 10251">
            <a:extLst>
              <a:ext uri="{FF2B5EF4-FFF2-40B4-BE49-F238E27FC236}">
                <a16:creationId xmlns:a16="http://schemas.microsoft.com/office/drawing/2014/main" id="{A6431060-AF7D-4B8A-7224-95CAFB07F4DF}"/>
              </a:ext>
            </a:extLst>
          </p:cNvPr>
          <p:cNvCxnSpPr>
            <a:cxnSpLocks/>
            <a:endCxn id="10246" idx="1"/>
          </p:cNvCxnSpPr>
          <p:nvPr/>
        </p:nvCxnSpPr>
        <p:spPr>
          <a:xfrm>
            <a:off x="10285046" y="4735981"/>
            <a:ext cx="412309" cy="2762"/>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46">
            <a:extLst>
              <a:ext uri="{FF2B5EF4-FFF2-40B4-BE49-F238E27FC236}">
                <a16:creationId xmlns:a16="http://schemas.microsoft.com/office/drawing/2014/main" id="{CE833906-4D29-C772-41FD-4AA8559DAF08}"/>
              </a:ext>
            </a:extLst>
          </p:cNvPr>
          <p:cNvGrpSpPr>
            <a:grpSpLocks/>
          </p:cNvGrpSpPr>
          <p:nvPr/>
        </p:nvGrpSpPr>
        <p:grpSpPr bwMode="auto">
          <a:xfrm>
            <a:off x="702179" y="712439"/>
            <a:ext cx="4178537" cy="685800"/>
            <a:chOff x="1296" y="1824"/>
            <a:chExt cx="2252" cy="432"/>
          </a:xfrm>
        </p:grpSpPr>
        <p:sp>
          <p:nvSpPr>
            <p:cNvPr id="17" name="AutoShape 47">
              <a:extLst>
                <a:ext uri="{FF2B5EF4-FFF2-40B4-BE49-F238E27FC236}">
                  <a16:creationId xmlns:a16="http://schemas.microsoft.com/office/drawing/2014/main" id="{CB5A9011-75E4-0DD4-0D02-23B88E2CCC3F}"/>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D1445690-B21A-5F40-674E-1749BF6C29F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66D4BB29-0FF3-1EF4-8094-7963CC1947C1}"/>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1" name="Text Box 50">
              <a:extLst>
                <a:ext uri="{FF2B5EF4-FFF2-40B4-BE49-F238E27FC236}">
                  <a16:creationId xmlns:a16="http://schemas.microsoft.com/office/drawing/2014/main" id="{E838AC51-5F00-A1CB-3A53-A0C907E7E3B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11D8D14A-6C3A-63AC-4DAB-077645C5D9D5}"/>
              </a:ext>
            </a:extLst>
          </p:cNvPr>
          <p:cNvSpPr/>
          <p:nvPr/>
        </p:nvSpPr>
        <p:spPr>
          <a:xfrm>
            <a:off x="1079414" y="1518038"/>
            <a:ext cx="483073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Đơn vị tương đối – </a:t>
            </a:r>
            <a:r>
              <a:rPr lang="en-US" b="1" i="1">
                <a:solidFill>
                  <a:srgbClr val="FF0000"/>
                </a:solidFill>
                <a:latin typeface="Times New Roman" pitchFamily="18" charset="0"/>
                <a:cs typeface="Times New Roman" pitchFamily="18" charset="0"/>
              </a:rPr>
              <a:t>em </a:t>
            </a:r>
          </a:p>
        </p:txBody>
      </p:sp>
      <p:pic>
        <p:nvPicPr>
          <p:cNvPr id="5" name="Picture 4">
            <a:extLst>
              <a:ext uri="{FF2B5EF4-FFF2-40B4-BE49-F238E27FC236}">
                <a16:creationId xmlns:a16="http://schemas.microsoft.com/office/drawing/2014/main" id="{358A44BB-8772-C3DE-FA76-7D19E9BBD007}"/>
              </a:ext>
            </a:extLst>
          </p:cNvPr>
          <p:cNvPicPr>
            <a:picLocks noChangeAspect="1"/>
          </p:cNvPicPr>
          <p:nvPr/>
        </p:nvPicPr>
        <p:blipFill>
          <a:blip r:embed="rId11"/>
          <a:stretch>
            <a:fillRect/>
          </a:stretch>
        </p:blipFill>
        <p:spPr>
          <a:xfrm>
            <a:off x="4977425" y="3779994"/>
            <a:ext cx="3472608" cy="2878274"/>
          </a:xfrm>
          <a:prstGeom prst="rect">
            <a:avLst/>
          </a:prstGeom>
        </p:spPr>
      </p:pic>
    </p:spTree>
    <p:extLst>
      <p:ext uri="{BB962C8B-B14F-4D97-AF65-F5344CB8AC3E}">
        <p14:creationId xmlns:p14="http://schemas.microsoft.com/office/powerpoint/2010/main" val="8490830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1347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sp>
        <p:nvSpPr>
          <p:cNvPr id="28" name="Rectangle 27">
            <a:extLst>
              <a:ext uri="{FF2B5EF4-FFF2-40B4-BE49-F238E27FC236}">
                <a16:creationId xmlns:a16="http://schemas.microsoft.com/office/drawing/2014/main" id="{17AFDDD5-A738-61DA-7E87-6C1FC02CBC6D}"/>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rem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Kích thước phụ thuộc vào font-size thẻ html (root element)</a:t>
            </a:r>
            <a:endParaRPr lang="vi-VN" b="1" i="1">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p>
        </p:txBody>
      </p:sp>
      <p:graphicFrame>
        <p:nvGraphicFramePr>
          <p:cNvPr id="2" name="Table 1">
            <a:extLst>
              <a:ext uri="{FF2B5EF4-FFF2-40B4-BE49-F238E27FC236}">
                <a16:creationId xmlns:a16="http://schemas.microsoft.com/office/drawing/2014/main" id="{C66962D8-A2C5-2966-2F16-45863C125DEA}"/>
              </a:ext>
            </a:extLst>
          </p:cNvPr>
          <p:cNvGraphicFramePr>
            <a:graphicFrameLocks noGrp="1"/>
          </p:cNvGraphicFramePr>
          <p:nvPr>
            <p:extLst>
              <p:ext uri="{D42A27DB-BD31-4B8C-83A1-F6EECF244321}">
                <p14:modId xmlns:p14="http://schemas.microsoft.com/office/powerpoint/2010/main" val="2608098187"/>
              </p:ext>
            </p:extLst>
          </p:nvPr>
        </p:nvGraphicFramePr>
        <p:xfrm>
          <a:off x="1200481" y="1917240"/>
          <a:ext cx="10295354" cy="920076"/>
        </p:xfrm>
        <a:graphic>
          <a:graphicData uri="http://schemas.openxmlformats.org/drawingml/2006/table">
            <a:tbl>
              <a:tblPr firstRow="1" firstCol="1" bandRow="1">
                <a:tableStyleId>{5C22544A-7EE6-4342-B048-85BDC9FD1C3A}</a:tableStyleId>
              </a:tblPr>
              <a:tblGrid>
                <a:gridCol w="734060">
                  <a:extLst>
                    <a:ext uri="{9D8B030D-6E8A-4147-A177-3AD203B41FA5}">
                      <a16:colId xmlns:a16="http://schemas.microsoft.com/office/drawing/2014/main" val="2583722390"/>
                    </a:ext>
                  </a:extLst>
                </a:gridCol>
                <a:gridCol w="1301368">
                  <a:extLst>
                    <a:ext uri="{9D8B030D-6E8A-4147-A177-3AD203B41FA5}">
                      <a16:colId xmlns:a16="http://schemas.microsoft.com/office/drawing/2014/main" val="4049612280"/>
                    </a:ext>
                  </a:extLst>
                </a:gridCol>
                <a:gridCol w="1462695">
                  <a:extLst>
                    <a:ext uri="{9D8B030D-6E8A-4147-A177-3AD203B41FA5}">
                      <a16:colId xmlns:a16="http://schemas.microsoft.com/office/drawing/2014/main" val="661151085"/>
                    </a:ext>
                  </a:extLst>
                </a:gridCol>
                <a:gridCol w="6797231">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3</a:t>
                      </a: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Kích thước gấp 3 lần font chữ root element ( </a:t>
                      </a:r>
                      <a:r>
                        <a:rPr lang="en-US" sz="1800" b="1" i="1" kern="1200">
                          <a:solidFill>
                            <a:srgbClr val="FF0000"/>
                          </a:solidFill>
                          <a:latin typeface="Times New Roman" pitchFamily="18" charset="0"/>
                          <a:ea typeface="+mn-ea"/>
                          <a:cs typeface="Times New Roman" pitchFamily="18" charset="0"/>
                        </a:rPr>
                        <a:t>không kế thừa </a:t>
                      </a:r>
                      <a:r>
                        <a:rPr lang="en-US" sz="1800" b="1" i="1" kern="1200">
                          <a:solidFill>
                            <a:schemeClr val="tx1"/>
                          </a:solidFill>
                          <a:latin typeface="Times New Roman" pitchFamily="18" charset="0"/>
                          <a:ea typeface="+mn-ea"/>
                          <a:cs typeface="Times New Roman" pitchFamily="18" charset="0"/>
                        </a:rPr>
                        <a:t>)</a:t>
                      </a:r>
                      <a:endParaRPr lang="vi-VN" sz="1800" b="1" i="1" kern="1200">
                        <a:solidFill>
                          <a:srgbClr val="CC00FF"/>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pic>
        <p:nvPicPr>
          <p:cNvPr id="16" name="Picture 15">
            <a:extLst>
              <a:ext uri="{FF2B5EF4-FFF2-40B4-BE49-F238E27FC236}">
                <a16:creationId xmlns:a16="http://schemas.microsoft.com/office/drawing/2014/main" id="{AFAEBCBD-88F6-7A92-7514-2756850C24F7}"/>
              </a:ext>
            </a:extLst>
          </p:cNvPr>
          <p:cNvPicPr>
            <a:picLocks noChangeAspect="1"/>
          </p:cNvPicPr>
          <p:nvPr/>
        </p:nvPicPr>
        <p:blipFill>
          <a:blip r:embed="rId6"/>
          <a:stretch>
            <a:fillRect/>
          </a:stretch>
        </p:blipFill>
        <p:spPr>
          <a:xfrm>
            <a:off x="10979986" y="3283780"/>
            <a:ext cx="876300" cy="1333500"/>
          </a:xfrm>
          <a:prstGeom prst="rect">
            <a:avLst/>
          </a:prstGeom>
        </p:spPr>
      </p:pic>
      <p:pic>
        <p:nvPicPr>
          <p:cNvPr id="25" name="Picture 24">
            <a:extLst>
              <a:ext uri="{FF2B5EF4-FFF2-40B4-BE49-F238E27FC236}">
                <a16:creationId xmlns:a16="http://schemas.microsoft.com/office/drawing/2014/main" id="{135E1093-3476-088E-DFF3-90C28539A550}"/>
              </a:ext>
            </a:extLst>
          </p:cNvPr>
          <p:cNvPicPr>
            <a:picLocks noChangeAspect="1"/>
          </p:cNvPicPr>
          <p:nvPr/>
        </p:nvPicPr>
        <p:blipFill>
          <a:blip r:embed="rId7"/>
          <a:stretch>
            <a:fillRect/>
          </a:stretch>
        </p:blipFill>
        <p:spPr>
          <a:xfrm>
            <a:off x="10979986" y="4757087"/>
            <a:ext cx="762000" cy="295275"/>
          </a:xfrm>
          <a:prstGeom prst="rect">
            <a:avLst/>
          </a:prstGeom>
        </p:spPr>
      </p:pic>
      <p:sp>
        <p:nvSpPr>
          <p:cNvPr id="10247" name="Rectangle 10246">
            <a:extLst>
              <a:ext uri="{FF2B5EF4-FFF2-40B4-BE49-F238E27FC236}">
                <a16:creationId xmlns:a16="http://schemas.microsoft.com/office/drawing/2014/main" id="{515D41D2-90C1-B135-9D28-988227A67000}"/>
              </a:ext>
            </a:extLst>
          </p:cNvPr>
          <p:cNvSpPr/>
          <p:nvPr/>
        </p:nvSpPr>
        <p:spPr>
          <a:xfrm>
            <a:off x="2849014" y="6070762"/>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Dùng em</a:t>
            </a:r>
          </a:p>
        </p:txBody>
      </p:sp>
      <p:sp>
        <p:nvSpPr>
          <p:cNvPr id="10248" name="Rectangle 10247">
            <a:extLst>
              <a:ext uri="{FF2B5EF4-FFF2-40B4-BE49-F238E27FC236}">
                <a16:creationId xmlns:a16="http://schemas.microsoft.com/office/drawing/2014/main" id="{F5DE7C3D-FD6B-4B7B-F8CA-CDDB455620B2}"/>
              </a:ext>
            </a:extLst>
          </p:cNvPr>
          <p:cNvSpPr/>
          <p:nvPr/>
        </p:nvSpPr>
        <p:spPr>
          <a:xfrm>
            <a:off x="9150076" y="6296810"/>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Dùng rem</a:t>
            </a:r>
          </a:p>
        </p:txBody>
      </p:sp>
      <p:grpSp>
        <p:nvGrpSpPr>
          <p:cNvPr id="5" name="Group 46">
            <a:extLst>
              <a:ext uri="{FF2B5EF4-FFF2-40B4-BE49-F238E27FC236}">
                <a16:creationId xmlns:a16="http://schemas.microsoft.com/office/drawing/2014/main" id="{AE4D9315-D557-C891-CC93-0950C10D9734}"/>
              </a:ext>
            </a:extLst>
          </p:cNvPr>
          <p:cNvGrpSpPr>
            <a:grpSpLocks/>
          </p:cNvGrpSpPr>
          <p:nvPr/>
        </p:nvGrpSpPr>
        <p:grpSpPr bwMode="auto">
          <a:xfrm>
            <a:off x="702179" y="712439"/>
            <a:ext cx="4178537" cy="685800"/>
            <a:chOff x="1296" y="1824"/>
            <a:chExt cx="2252" cy="432"/>
          </a:xfrm>
        </p:grpSpPr>
        <p:sp>
          <p:nvSpPr>
            <p:cNvPr id="17" name="AutoShape 47">
              <a:extLst>
                <a:ext uri="{FF2B5EF4-FFF2-40B4-BE49-F238E27FC236}">
                  <a16:creationId xmlns:a16="http://schemas.microsoft.com/office/drawing/2014/main" id="{61E5FC98-C7C3-0732-102C-D89965B9D64F}"/>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40E7B704-6778-B958-4074-46B81D195FF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84601AA5-DC4F-CB16-983E-994E624E3381}"/>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1" name="Text Box 50">
              <a:extLst>
                <a:ext uri="{FF2B5EF4-FFF2-40B4-BE49-F238E27FC236}">
                  <a16:creationId xmlns:a16="http://schemas.microsoft.com/office/drawing/2014/main" id="{332B6905-4DC4-21FA-E796-6B5F370E9073}"/>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pic>
        <p:nvPicPr>
          <p:cNvPr id="3" name="Picture 2">
            <a:extLst>
              <a:ext uri="{FF2B5EF4-FFF2-40B4-BE49-F238E27FC236}">
                <a16:creationId xmlns:a16="http://schemas.microsoft.com/office/drawing/2014/main" id="{A138B96D-AC86-11F3-7D58-DA6702A905CA}"/>
              </a:ext>
            </a:extLst>
          </p:cNvPr>
          <p:cNvPicPr>
            <a:picLocks noChangeAspect="1"/>
          </p:cNvPicPr>
          <p:nvPr/>
        </p:nvPicPr>
        <p:blipFill>
          <a:blip r:embed="rId8"/>
          <a:stretch>
            <a:fillRect/>
          </a:stretch>
        </p:blipFill>
        <p:spPr>
          <a:xfrm>
            <a:off x="3886892" y="3466314"/>
            <a:ext cx="1374478" cy="1934450"/>
          </a:xfrm>
          <a:prstGeom prst="rect">
            <a:avLst/>
          </a:prstGeom>
        </p:spPr>
      </p:pic>
      <p:pic>
        <p:nvPicPr>
          <p:cNvPr id="4" name="Picture 3">
            <a:extLst>
              <a:ext uri="{FF2B5EF4-FFF2-40B4-BE49-F238E27FC236}">
                <a16:creationId xmlns:a16="http://schemas.microsoft.com/office/drawing/2014/main" id="{DCF47E3D-1CF3-DF50-F69A-81F979FCBB8D}"/>
              </a:ext>
            </a:extLst>
          </p:cNvPr>
          <p:cNvPicPr>
            <a:picLocks noChangeAspect="1"/>
          </p:cNvPicPr>
          <p:nvPr/>
        </p:nvPicPr>
        <p:blipFill>
          <a:blip r:embed="rId9"/>
          <a:stretch>
            <a:fillRect/>
          </a:stretch>
        </p:blipFill>
        <p:spPr>
          <a:xfrm>
            <a:off x="5743993" y="3417671"/>
            <a:ext cx="857250" cy="257175"/>
          </a:xfrm>
          <a:prstGeom prst="rect">
            <a:avLst/>
          </a:prstGeom>
        </p:spPr>
      </p:pic>
      <p:pic>
        <p:nvPicPr>
          <p:cNvPr id="6" name="Picture 5">
            <a:extLst>
              <a:ext uri="{FF2B5EF4-FFF2-40B4-BE49-F238E27FC236}">
                <a16:creationId xmlns:a16="http://schemas.microsoft.com/office/drawing/2014/main" id="{A587BC7C-7E39-EFB0-1702-1350DA9AE856}"/>
              </a:ext>
            </a:extLst>
          </p:cNvPr>
          <p:cNvPicPr>
            <a:picLocks noChangeAspect="1"/>
          </p:cNvPicPr>
          <p:nvPr/>
        </p:nvPicPr>
        <p:blipFill>
          <a:blip r:embed="rId10"/>
          <a:stretch>
            <a:fillRect/>
          </a:stretch>
        </p:blipFill>
        <p:spPr>
          <a:xfrm>
            <a:off x="5756328" y="3888284"/>
            <a:ext cx="742950" cy="257175"/>
          </a:xfrm>
          <a:prstGeom prst="rect">
            <a:avLst/>
          </a:prstGeom>
        </p:spPr>
      </p:pic>
      <p:pic>
        <p:nvPicPr>
          <p:cNvPr id="14" name="Picture 13">
            <a:extLst>
              <a:ext uri="{FF2B5EF4-FFF2-40B4-BE49-F238E27FC236}">
                <a16:creationId xmlns:a16="http://schemas.microsoft.com/office/drawing/2014/main" id="{178BE161-D246-975C-73C9-FF9DD18A5C8E}"/>
              </a:ext>
            </a:extLst>
          </p:cNvPr>
          <p:cNvPicPr>
            <a:picLocks noChangeAspect="1"/>
          </p:cNvPicPr>
          <p:nvPr/>
        </p:nvPicPr>
        <p:blipFill>
          <a:blip r:embed="rId11"/>
          <a:stretch>
            <a:fillRect/>
          </a:stretch>
        </p:blipFill>
        <p:spPr>
          <a:xfrm>
            <a:off x="5777330" y="4263206"/>
            <a:ext cx="790575" cy="219075"/>
          </a:xfrm>
          <a:prstGeom prst="rect">
            <a:avLst/>
          </a:prstGeom>
        </p:spPr>
      </p:pic>
      <p:cxnSp>
        <p:nvCxnSpPr>
          <p:cNvPr id="15" name="Straight Arrow Connector 14">
            <a:extLst>
              <a:ext uri="{FF2B5EF4-FFF2-40B4-BE49-F238E27FC236}">
                <a16:creationId xmlns:a16="http://schemas.microsoft.com/office/drawing/2014/main" id="{53FD3371-E4CC-4031-7D54-EAFA9978F838}"/>
              </a:ext>
            </a:extLst>
          </p:cNvPr>
          <p:cNvCxnSpPr>
            <a:cxnSpLocks/>
          </p:cNvCxnSpPr>
          <p:nvPr/>
        </p:nvCxnSpPr>
        <p:spPr>
          <a:xfrm>
            <a:off x="4139267" y="3574083"/>
            <a:ext cx="1571389" cy="0"/>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7A3206-35DD-A6B6-57F8-58C04E693D6B}"/>
              </a:ext>
            </a:extLst>
          </p:cNvPr>
          <p:cNvCxnSpPr>
            <a:cxnSpLocks/>
            <a:endCxn id="6" idx="1"/>
          </p:cNvCxnSpPr>
          <p:nvPr/>
        </p:nvCxnSpPr>
        <p:spPr>
          <a:xfrm>
            <a:off x="4486769" y="4016871"/>
            <a:ext cx="1269559" cy="1"/>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360EF1-15DF-913F-41AB-A4566C82CCB2}"/>
              </a:ext>
            </a:extLst>
          </p:cNvPr>
          <p:cNvCxnSpPr>
            <a:cxnSpLocks/>
          </p:cNvCxnSpPr>
          <p:nvPr/>
        </p:nvCxnSpPr>
        <p:spPr>
          <a:xfrm>
            <a:off x="5331684" y="4365931"/>
            <a:ext cx="412309" cy="2762"/>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A1D8D638-6D41-B31F-33A2-AFC94AFC0636}"/>
              </a:ext>
            </a:extLst>
          </p:cNvPr>
          <p:cNvPicPr>
            <a:picLocks noChangeAspect="1"/>
          </p:cNvPicPr>
          <p:nvPr/>
        </p:nvPicPr>
        <p:blipFill>
          <a:blip r:embed="rId12"/>
          <a:stretch>
            <a:fillRect/>
          </a:stretch>
        </p:blipFill>
        <p:spPr>
          <a:xfrm>
            <a:off x="926398" y="3482746"/>
            <a:ext cx="2769074" cy="2295149"/>
          </a:xfrm>
          <a:prstGeom prst="rect">
            <a:avLst/>
          </a:prstGeom>
        </p:spPr>
      </p:pic>
      <p:pic>
        <p:nvPicPr>
          <p:cNvPr id="10250" name="Picture 10249">
            <a:extLst>
              <a:ext uri="{FF2B5EF4-FFF2-40B4-BE49-F238E27FC236}">
                <a16:creationId xmlns:a16="http://schemas.microsoft.com/office/drawing/2014/main" id="{685A9369-BFE0-FA90-3E03-8E83892008D3}"/>
              </a:ext>
            </a:extLst>
          </p:cNvPr>
          <p:cNvPicPr>
            <a:picLocks noChangeAspect="1"/>
          </p:cNvPicPr>
          <p:nvPr/>
        </p:nvPicPr>
        <p:blipFill>
          <a:blip r:embed="rId13"/>
          <a:stretch>
            <a:fillRect/>
          </a:stretch>
        </p:blipFill>
        <p:spPr>
          <a:xfrm>
            <a:off x="7829938" y="3283780"/>
            <a:ext cx="2802925" cy="2295149"/>
          </a:xfrm>
          <a:prstGeom prst="rect">
            <a:avLst/>
          </a:prstGeom>
        </p:spPr>
      </p:pic>
    </p:spTree>
    <p:extLst>
      <p:ext uri="{BB962C8B-B14F-4D97-AF65-F5344CB8AC3E}">
        <p14:creationId xmlns:p14="http://schemas.microsoft.com/office/powerpoint/2010/main" val="38275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7242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graphicFrame>
        <p:nvGraphicFramePr>
          <p:cNvPr id="2" name="Table 1">
            <a:extLst>
              <a:ext uri="{FF2B5EF4-FFF2-40B4-BE49-F238E27FC236}">
                <a16:creationId xmlns:a16="http://schemas.microsoft.com/office/drawing/2014/main" id="{C66962D8-A2C5-2966-2F16-45863C125DEA}"/>
              </a:ext>
            </a:extLst>
          </p:cNvPr>
          <p:cNvGraphicFramePr>
            <a:graphicFrameLocks noGrp="1"/>
          </p:cNvGraphicFramePr>
          <p:nvPr>
            <p:extLst>
              <p:ext uri="{D42A27DB-BD31-4B8C-83A1-F6EECF244321}">
                <p14:modId xmlns:p14="http://schemas.microsoft.com/office/powerpoint/2010/main" val="1204395743"/>
              </p:ext>
            </p:extLst>
          </p:nvPr>
        </p:nvGraphicFramePr>
        <p:xfrm>
          <a:off x="1200481" y="1917240"/>
          <a:ext cx="10295354" cy="920076"/>
        </p:xfrm>
        <a:graphic>
          <a:graphicData uri="http://schemas.openxmlformats.org/drawingml/2006/table">
            <a:tbl>
              <a:tblPr firstRow="1" firstCol="1" bandRow="1">
                <a:tableStyleId>{5C22544A-7EE6-4342-B048-85BDC9FD1C3A}</a:tableStyleId>
              </a:tblPr>
              <a:tblGrid>
                <a:gridCol w="734060">
                  <a:extLst>
                    <a:ext uri="{9D8B030D-6E8A-4147-A177-3AD203B41FA5}">
                      <a16:colId xmlns:a16="http://schemas.microsoft.com/office/drawing/2014/main" val="2583722390"/>
                    </a:ext>
                  </a:extLst>
                </a:gridCol>
                <a:gridCol w="1301368">
                  <a:extLst>
                    <a:ext uri="{9D8B030D-6E8A-4147-A177-3AD203B41FA5}">
                      <a16:colId xmlns:a16="http://schemas.microsoft.com/office/drawing/2014/main" val="4049612280"/>
                    </a:ext>
                  </a:extLst>
                </a:gridCol>
                <a:gridCol w="1462695">
                  <a:extLst>
                    <a:ext uri="{9D8B030D-6E8A-4147-A177-3AD203B41FA5}">
                      <a16:colId xmlns:a16="http://schemas.microsoft.com/office/drawing/2014/main" val="661151085"/>
                    </a:ext>
                  </a:extLst>
                </a:gridCol>
                <a:gridCol w="6797231">
                  <a:extLst>
                    <a:ext uri="{9D8B030D-6E8A-4147-A177-3AD203B41FA5}">
                      <a16:colId xmlns:a16="http://schemas.microsoft.com/office/drawing/2014/main" val="132168980"/>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Unit</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algn="ctr"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lnSpc>
                          <a:spcPct val="100000"/>
                        </a:lnSpc>
                      </a:pPr>
                      <a:r>
                        <a:rPr lang="en-US" sz="1800" b="1" i="1" kern="1200">
                          <a:solidFill>
                            <a:schemeClr val="tx1"/>
                          </a:solidFill>
                          <a:latin typeface="Times New Roman" pitchFamily="18" charset="0"/>
                          <a:ea typeface="+mn-ea"/>
                          <a:cs typeface="Times New Roman" pitchFamily="18" charset="0"/>
                        </a:rPr>
                        <a:t>3</a:t>
                      </a:r>
                      <a:r>
                        <a:rPr lang="en-US" sz="1800" b="1" i="1" kern="1200">
                          <a:solidFill>
                            <a:srgbClr val="FF0000"/>
                          </a:solidFill>
                          <a:latin typeface="Times New Roman" pitchFamily="18" charset="0"/>
                          <a:ea typeface="+mn-ea"/>
                          <a:cs typeface="Times New Roman" pitchFamily="18" charset="0"/>
                        </a:rPr>
                        <a:t>rem</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kern="1200">
                          <a:solidFill>
                            <a:schemeClr val="tx1"/>
                          </a:solidFill>
                          <a:latin typeface="Times New Roman" pitchFamily="18" charset="0"/>
                          <a:ea typeface="+mn-ea"/>
                          <a:cs typeface="Times New Roman" pitchFamily="18" charset="0"/>
                        </a:rPr>
                        <a:t>Kích thước gấp 3 lần font chữ root element ( </a:t>
                      </a:r>
                      <a:r>
                        <a:rPr lang="en-US" sz="1800" b="1" i="1" kern="1200">
                          <a:solidFill>
                            <a:srgbClr val="FF0000"/>
                          </a:solidFill>
                          <a:latin typeface="Times New Roman" pitchFamily="18" charset="0"/>
                          <a:ea typeface="+mn-ea"/>
                          <a:cs typeface="Times New Roman" pitchFamily="18" charset="0"/>
                        </a:rPr>
                        <a:t>không kế thừa </a:t>
                      </a:r>
                      <a:r>
                        <a:rPr lang="en-US" sz="1800" b="1" i="1" kern="1200">
                          <a:solidFill>
                            <a:schemeClr val="tx1"/>
                          </a:solidFill>
                          <a:latin typeface="Times New Roman" pitchFamily="18" charset="0"/>
                          <a:ea typeface="+mn-ea"/>
                          <a:cs typeface="Times New Roman" pitchFamily="18" charset="0"/>
                        </a:rPr>
                        <a:t>)</a:t>
                      </a:r>
                      <a:endParaRPr lang="vi-VN" sz="1800" b="1" i="1" kern="1200">
                        <a:solidFill>
                          <a:srgbClr val="CC00FF"/>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sp>
        <p:nvSpPr>
          <p:cNvPr id="17" name="TextBox 16">
            <a:extLst>
              <a:ext uri="{FF2B5EF4-FFF2-40B4-BE49-F238E27FC236}">
                <a16:creationId xmlns:a16="http://schemas.microsoft.com/office/drawing/2014/main" id="{33DC9515-0E53-9374-C0F0-9CE4308C7959}"/>
              </a:ext>
            </a:extLst>
          </p:cNvPr>
          <p:cNvSpPr txBox="1"/>
          <p:nvPr/>
        </p:nvSpPr>
        <p:spPr>
          <a:xfrm>
            <a:off x="1223567" y="3059668"/>
            <a:ext cx="10057457" cy="369332"/>
          </a:xfrm>
          <a:prstGeom prst="rect">
            <a:avLst/>
          </a:prstGeom>
          <a:noFill/>
        </p:spPr>
        <p:txBody>
          <a:bodyPr wrap="square">
            <a:spAutoFit/>
          </a:bodyPr>
          <a:lstStyle/>
          <a:p>
            <a:pPr marL="285750" indent="-285750">
              <a:buFont typeface="Wingdings" panose="05000000000000000000" pitchFamily="2" charset="2"/>
              <a:buChar char="ü"/>
            </a:pPr>
            <a:r>
              <a:rPr lang="vi-VN" b="1" i="1">
                <a:latin typeface="Times New Roman" pitchFamily="18" charset="0"/>
                <a:cs typeface="Times New Roman" pitchFamily="18" charset="0"/>
              </a:rPr>
              <a:t>Sử dụng rem trong trường hợp muốn thiết kế 1 khối cô định các kích thước , co</a:t>
            </a:r>
            <a:r>
              <a:rPr lang="en-US" b="1" i="1">
                <a:latin typeface="Times New Roman" pitchFamily="18" charset="0"/>
                <a:cs typeface="Times New Roman" pitchFamily="18" charset="0"/>
              </a:rPr>
              <a:t> gi</a:t>
            </a:r>
            <a:r>
              <a:rPr lang="vi-VN" b="1" i="1">
                <a:latin typeface="Times New Roman" pitchFamily="18" charset="0"/>
                <a:cs typeface="Times New Roman" pitchFamily="18" charset="0"/>
              </a:rPr>
              <a:t>ãn theo tỷ lệ </a:t>
            </a:r>
          </a:p>
        </p:txBody>
      </p:sp>
      <p:pic>
        <p:nvPicPr>
          <p:cNvPr id="19" name="Picture 18">
            <a:extLst>
              <a:ext uri="{FF2B5EF4-FFF2-40B4-BE49-F238E27FC236}">
                <a16:creationId xmlns:a16="http://schemas.microsoft.com/office/drawing/2014/main" id="{E8849147-E194-5918-CC69-33E7D52C3D0E}"/>
              </a:ext>
            </a:extLst>
          </p:cNvPr>
          <p:cNvPicPr>
            <a:picLocks noChangeAspect="1"/>
          </p:cNvPicPr>
          <p:nvPr/>
        </p:nvPicPr>
        <p:blipFill>
          <a:blip r:embed="rId6"/>
          <a:stretch>
            <a:fillRect/>
          </a:stretch>
        </p:blipFill>
        <p:spPr>
          <a:xfrm>
            <a:off x="1385041" y="3651352"/>
            <a:ext cx="3495675" cy="762000"/>
          </a:xfrm>
          <a:prstGeom prst="rect">
            <a:avLst/>
          </a:prstGeom>
        </p:spPr>
      </p:pic>
      <p:pic>
        <p:nvPicPr>
          <p:cNvPr id="26" name="Picture 25">
            <a:extLst>
              <a:ext uri="{FF2B5EF4-FFF2-40B4-BE49-F238E27FC236}">
                <a16:creationId xmlns:a16="http://schemas.microsoft.com/office/drawing/2014/main" id="{3EFDEC9F-4233-D010-F50D-B33F3630CE60}"/>
              </a:ext>
            </a:extLst>
          </p:cNvPr>
          <p:cNvPicPr>
            <a:picLocks noChangeAspect="1"/>
          </p:cNvPicPr>
          <p:nvPr/>
        </p:nvPicPr>
        <p:blipFill>
          <a:blip r:embed="rId7"/>
          <a:stretch>
            <a:fillRect/>
          </a:stretch>
        </p:blipFill>
        <p:spPr>
          <a:xfrm>
            <a:off x="5120757" y="3651352"/>
            <a:ext cx="3286125" cy="2676525"/>
          </a:xfrm>
          <a:prstGeom prst="rect">
            <a:avLst/>
          </a:prstGeom>
        </p:spPr>
      </p:pic>
      <p:pic>
        <p:nvPicPr>
          <p:cNvPr id="10250" name="Picture 10249">
            <a:extLst>
              <a:ext uri="{FF2B5EF4-FFF2-40B4-BE49-F238E27FC236}">
                <a16:creationId xmlns:a16="http://schemas.microsoft.com/office/drawing/2014/main" id="{0869F9DA-31A6-D21B-3658-1A3F79C8412B}"/>
              </a:ext>
            </a:extLst>
          </p:cNvPr>
          <p:cNvPicPr>
            <a:picLocks noChangeAspect="1"/>
          </p:cNvPicPr>
          <p:nvPr/>
        </p:nvPicPr>
        <p:blipFill>
          <a:blip r:embed="rId8"/>
          <a:stretch>
            <a:fillRect/>
          </a:stretch>
        </p:blipFill>
        <p:spPr>
          <a:xfrm>
            <a:off x="8894011" y="3651352"/>
            <a:ext cx="2581275" cy="2438400"/>
          </a:xfrm>
          <a:prstGeom prst="rect">
            <a:avLst/>
          </a:prstGeom>
        </p:spPr>
      </p:pic>
      <p:grpSp>
        <p:nvGrpSpPr>
          <p:cNvPr id="16" name="Group 46">
            <a:extLst>
              <a:ext uri="{FF2B5EF4-FFF2-40B4-BE49-F238E27FC236}">
                <a16:creationId xmlns:a16="http://schemas.microsoft.com/office/drawing/2014/main" id="{7A9FAB38-F45E-EEC1-5E98-AF633101021E}"/>
              </a:ext>
            </a:extLst>
          </p:cNvPr>
          <p:cNvGrpSpPr>
            <a:grpSpLocks/>
          </p:cNvGrpSpPr>
          <p:nvPr/>
        </p:nvGrpSpPr>
        <p:grpSpPr bwMode="auto">
          <a:xfrm>
            <a:off x="702179" y="712439"/>
            <a:ext cx="4178537" cy="685800"/>
            <a:chOff x="1296" y="1824"/>
            <a:chExt cx="2252" cy="432"/>
          </a:xfrm>
        </p:grpSpPr>
        <p:sp>
          <p:nvSpPr>
            <p:cNvPr id="18" name="AutoShape 47">
              <a:extLst>
                <a:ext uri="{FF2B5EF4-FFF2-40B4-BE49-F238E27FC236}">
                  <a16:creationId xmlns:a16="http://schemas.microsoft.com/office/drawing/2014/main" id="{4C3BB21A-6530-50B4-E8F8-0767C278C81B}"/>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0EFBBB8A-A343-1A83-78FC-B1BAC98CE70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22E3C442-2389-10CE-9A50-BF793E19B5DF}"/>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2" name="Text Box 50">
              <a:extLst>
                <a:ext uri="{FF2B5EF4-FFF2-40B4-BE49-F238E27FC236}">
                  <a16:creationId xmlns:a16="http://schemas.microsoft.com/office/drawing/2014/main" id="{80FDECF8-A53F-DBF0-33DC-4FC1A6025F7A}"/>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D666E97F-F346-EDAD-34D9-C494257B31AE}"/>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rem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Kích thước phụ thuộc vào font-size thẻ html (root element)</a:t>
            </a:r>
            <a:endParaRPr lang="vi-VN" b="1" i="1">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p>
        </p:txBody>
      </p:sp>
    </p:spTree>
    <p:extLst>
      <p:ext uri="{BB962C8B-B14F-4D97-AF65-F5344CB8AC3E}">
        <p14:creationId xmlns:p14="http://schemas.microsoft.com/office/powerpoint/2010/main" val="14318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96226" y="199732"/>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4" name="TextBox 23">
            <a:extLst>
              <a:ext uri="{FF2B5EF4-FFF2-40B4-BE49-F238E27FC236}">
                <a16:creationId xmlns:a16="http://schemas.microsoft.com/office/drawing/2014/main" id="{3DA7BA21-EF13-5331-D2B7-47D88AEA74A2}"/>
              </a:ext>
            </a:extLst>
          </p:cNvPr>
          <p:cNvSpPr txBox="1"/>
          <p:nvPr/>
        </p:nvSpPr>
        <p:spPr>
          <a:xfrm>
            <a:off x="6348158" y="884220"/>
            <a:ext cx="5129373" cy="369332"/>
          </a:xfrm>
          <a:prstGeom prst="rect">
            <a:avLst/>
          </a:prstGeom>
          <a:noFill/>
        </p:spPr>
        <p:txBody>
          <a:bodyPr wrap="square">
            <a:spAutoFit/>
          </a:bodyPr>
          <a:lstStyle/>
          <a:p>
            <a:r>
              <a:rPr lang="vi-VN">
                <a:hlinkClick r:id="rId5"/>
              </a:rPr>
              <a:t>https://www.w3schools.com/cssref/css_units.php</a:t>
            </a:r>
            <a:r>
              <a:rPr lang="en-US"/>
              <a:t> </a:t>
            </a:r>
            <a:r>
              <a:rPr lang="vi-VN"/>
              <a:t> </a:t>
            </a:r>
          </a:p>
        </p:txBody>
      </p:sp>
      <p:grpSp>
        <p:nvGrpSpPr>
          <p:cNvPr id="16" name="Group 46">
            <a:extLst>
              <a:ext uri="{FF2B5EF4-FFF2-40B4-BE49-F238E27FC236}">
                <a16:creationId xmlns:a16="http://schemas.microsoft.com/office/drawing/2014/main" id="{7A9FAB38-F45E-EEC1-5E98-AF633101021E}"/>
              </a:ext>
            </a:extLst>
          </p:cNvPr>
          <p:cNvGrpSpPr>
            <a:grpSpLocks/>
          </p:cNvGrpSpPr>
          <p:nvPr/>
        </p:nvGrpSpPr>
        <p:grpSpPr bwMode="auto">
          <a:xfrm>
            <a:off x="702179" y="712439"/>
            <a:ext cx="4178537" cy="685800"/>
            <a:chOff x="1296" y="1824"/>
            <a:chExt cx="2252" cy="432"/>
          </a:xfrm>
        </p:grpSpPr>
        <p:sp>
          <p:nvSpPr>
            <p:cNvPr id="18" name="AutoShape 47">
              <a:extLst>
                <a:ext uri="{FF2B5EF4-FFF2-40B4-BE49-F238E27FC236}">
                  <a16:creationId xmlns:a16="http://schemas.microsoft.com/office/drawing/2014/main" id="{4C3BB21A-6530-50B4-E8F8-0767C278C81B}"/>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0" name="AutoShape 48">
              <a:extLst>
                <a:ext uri="{FF2B5EF4-FFF2-40B4-BE49-F238E27FC236}">
                  <a16:creationId xmlns:a16="http://schemas.microsoft.com/office/drawing/2014/main" id="{0EFBBB8A-A343-1A83-78FC-B1BAC98CE70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22E3C442-2389-10CE-9A50-BF793E19B5DF}"/>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CSS Units</a:t>
              </a:r>
              <a:r>
                <a:rPr lang="en-US" sz="2000" b="1">
                  <a:solidFill>
                    <a:srgbClr val="CC00FF"/>
                  </a:solidFill>
                </a:rPr>
                <a:t> - Đơn vị trong CSS</a:t>
              </a:r>
              <a:endParaRPr lang="vi-VN" sz="2000" b="1">
                <a:solidFill>
                  <a:srgbClr val="CC00FF"/>
                </a:solidFill>
              </a:endParaRPr>
            </a:p>
          </p:txBody>
        </p:sp>
        <p:sp>
          <p:nvSpPr>
            <p:cNvPr id="22" name="Text Box 50">
              <a:extLst>
                <a:ext uri="{FF2B5EF4-FFF2-40B4-BE49-F238E27FC236}">
                  <a16:creationId xmlns:a16="http://schemas.microsoft.com/office/drawing/2014/main" id="{80FDECF8-A53F-DBF0-33DC-4FC1A6025F7A}"/>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10</a:t>
              </a:r>
            </a:p>
          </p:txBody>
        </p:sp>
      </p:grpSp>
      <p:sp>
        <p:nvSpPr>
          <p:cNvPr id="3" name="Rectangle 2">
            <a:extLst>
              <a:ext uri="{FF2B5EF4-FFF2-40B4-BE49-F238E27FC236}">
                <a16:creationId xmlns:a16="http://schemas.microsoft.com/office/drawing/2014/main" id="{D666E97F-F346-EDAD-34D9-C494257B31AE}"/>
              </a:ext>
            </a:extLst>
          </p:cNvPr>
          <p:cNvSpPr/>
          <p:nvPr/>
        </p:nvSpPr>
        <p:spPr>
          <a:xfrm>
            <a:off x="1079414" y="1518038"/>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rem </a:t>
            </a:r>
            <a:r>
              <a:rPr lang="vi-VN" b="1" i="1">
                <a:solidFill>
                  <a:srgbClr val="0000CC"/>
                </a:solidFill>
                <a:latin typeface="Times New Roman" pitchFamily="18" charset="0"/>
                <a:cs typeface="Times New Roman" pitchFamily="18" charset="0"/>
              </a:rPr>
              <a:t>:</a:t>
            </a: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Tính toán để quy đổi </a:t>
            </a:r>
            <a:r>
              <a:rPr lang="en-US" b="1" i="1">
                <a:solidFill>
                  <a:srgbClr val="FF0000"/>
                </a:solidFill>
                <a:latin typeface="Times New Roman" pitchFamily="18" charset="0"/>
                <a:cs typeface="Times New Roman" pitchFamily="18" charset="0"/>
              </a:rPr>
              <a:t>pixel </a:t>
            </a:r>
            <a:r>
              <a:rPr lang="en-US" b="1" i="1">
                <a:latin typeface="Times New Roman" pitchFamily="18" charset="0"/>
                <a:cs typeface="Times New Roman" pitchFamily="18" charset="0"/>
              </a:rPr>
              <a:t>sang </a:t>
            </a:r>
            <a:r>
              <a:rPr lang="en-US" b="1" i="1">
                <a:solidFill>
                  <a:srgbClr val="FF0000"/>
                </a:solidFill>
                <a:latin typeface="Times New Roman" pitchFamily="18" charset="0"/>
                <a:cs typeface="Times New Roman" pitchFamily="18" charset="0"/>
              </a:rPr>
              <a:t>rem</a:t>
            </a:r>
            <a:r>
              <a:rPr lang="en-US" b="1" i="1">
                <a:latin typeface="Times New Roman" pitchFamily="18" charset="0"/>
                <a:cs typeface="Times New Roman" pitchFamily="18" charset="0"/>
              </a:rPr>
              <a:t> đơn giản</a:t>
            </a:r>
            <a:endParaRPr lang="vi-VN" b="1" i="1">
              <a:latin typeface="Times New Roman" pitchFamily="18" charset="0"/>
              <a:cs typeface="Times New Roman" pitchFamily="18" charset="0"/>
            </a:endParaRPr>
          </a:p>
          <a:p>
            <a:r>
              <a:rPr lang="en-US" b="1" i="1">
                <a:solidFill>
                  <a:srgbClr val="0000CC"/>
                </a:solidFill>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7188BD10-AB03-5F62-E968-5B7A27AA7B84}"/>
              </a:ext>
            </a:extLst>
          </p:cNvPr>
          <p:cNvPicPr>
            <a:picLocks noChangeAspect="1"/>
          </p:cNvPicPr>
          <p:nvPr/>
        </p:nvPicPr>
        <p:blipFill>
          <a:blip r:embed="rId6"/>
          <a:stretch>
            <a:fillRect/>
          </a:stretch>
        </p:blipFill>
        <p:spPr>
          <a:xfrm>
            <a:off x="1996226" y="3429000"/>
            <a:ext cx="2971800" cy="1314450"/>
          </a:xfrm>
          <a:prstGeom prst="rect">
            <a:avLst/>
          </a:prstGeom>
        </p:spPr>
      </p:pic>
      <p:sp>
        <p:nvSpPr>
          <p:cNvPr id="6" name="TextBox 5">
            <a:extLst>
              <a:ext uri="{FF2B5EF4-FFF2-40B4-BE49-F238E27FC236}">
                <a16:creationId xmlns:a16="http://schemas.microsoft.com/office/drawing/2014/main" id="{2E684786-51AD-5E42-3079-7DDBD7664361}"/>
              </a:ext>
            </a:extLst>
          </p:cNvPr>
          <p:cNvSpPr txBox="1"/>
          <p:nvPr/>
        </p:nvSpPr>
        <p:spPr>
          <a:xfrm>
            <a:off x="1667451" y="2014147"/>
            <a:ext cx="5412816" cy="1200329"/>
          </a:xfrm>
          <a:prstGeom prst="rect">
            <a:avLst/>
          </a:prstGeom>
          <a:noFill/>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Thông thường 1 rem = 16px </a:t>
            </a:r>
          </a:p>
          <a:p>
            <a:pPr marL="285750" indent="-285750">
              <a:buFont typeface="Wingdings" panose="05000000000000000000" pitchFamily="2" charset="2"/>
              <a:buChar char="ü"/>
            </a:pPr>
            <a:r>
              <a:rPr lang="en-US" b="1" i="1">
                <a:latin typeface="Times New Roman" pitchFamily="18" charset="0"/>
                <a:cs typeface="Times New Roman" pitchFamily="18" charset="0"/>
              </a:rPr>
              <a:t>Cần quy đổi tính tỷ lệ để 1rem = 10px</a:t>
            </a:r>
          </a:p>
          <a:p>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 10/16 *100 = 62.5% </a:t>
            </a:r>
          </a:p>
          <a:p>
            <a:r>
              <a:rPr lang="en-US" b="1" i="1">
                <a:latin typeface="Times New Roman" pitchFamily="18" charset="0"/>
                <a:cs typeface="Times New Roman" pitchFamily="18" charset="0"/>
                <a:sym typeface="Wingdings" panose="05000000000000000000" pitchFamily="2" charset="2"/>
              </a:rPr>
              <a:t>      Cần giảm font-size của HTML xuống 62.5% </a:t>
            </a:r>
            <a:r>
              <a:rPr lang="en-US" b="1" i="1">
                <a:latin typeface="Times New Roman" pitchFamily="18" charset="0"/>
                <a:cs typeface="Times New Roman" pitchFamily="18" charset="0"/>
              </a:rPr>
              <a:t> </a:t>
            </a:r>
            <a:endParaRPr lang="vi-VN" b="1" i="1">
              <a:latin typeface="Times New Roman" pitchFamily="18" charset="0"/>
              <a:cs typeface="Times New Roman" pitchFamily="18" charset="0"/>
            </a:endParaRPr>
          </a:p>
        </p:txBody>
      </p:sp>
    </p:spTree>
    <p:extLst>
      <p:ext uri="{BB962C8B-B14F-4D97-AF65-F5344CB8AC3E}">
        <p14:creationId xmlns:p14="http://schemas.microsoft.com/office/powerpoint/2010/main" val="29203719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9467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Làm việc với màu sắc</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 name="Picture 2" descr="C:\Users\kiensevt\Desktop\trónguot.jpg">
            <a:extLst>
              <a:ext uri="{FF2B5EF4-FFF2-40B4-BE49-F238E27FC236}">
                <a16:creationId xmlns:a16="http://schemas.microsoft.com/office/drawing/2014/main" id="{396AD6AC-6883-F3BE-47BB-0A43AC06F638}"/>
              </a:ext>
            </a:extLst>
          </p:cNvPr>
          <p:cNvPicPr>
            <a:picLocks noChangeAspect="1" noChangeArrowheads="1"/>
          </p:cNvPicPr>
          <p:nvPr/>
        </p:nvPicPr>
        <p:blipFill>
          <a:blip r:embed="rId5" cstate="print"/>
          <a:srcRect/>
          <a:stretch>
            <a:fillRect/>
          </a:stretch>
        </p:blipFill>
        <p:spPr bwMode="auto">
          <a:xfrm>
            <a:off x="4012078" y="2202935"/>
            <a:ext cx="2729402" cy="4114800"/>
          </a:xfrm>
          <a:prstGeom prst="rect">
            <a:avLst/>
          </a:prstGeom>
          <a:noFill/>
        </p:spPr>
      </p:pic>
      <p:sp>
        <p:nvSpPr>
          <p:cNvPr id="4" name="Rectangle 3">
            <a:extLst>
              <a:ext uri="{FF2B5EF4-FFF2-40B4-BE49-F238E27FC236}">
                <a16:creationId xmlns:a16="http://schemas.microsoft.com/office/drawing/2014/main" id="{CFBFF18E-141A-C7B8-C5B8-07EB164EFC76}"/>
              </a:ext>
            </a:extLst>
          </p:cNvPr>
          <p:cNvSpPr/>
          <p:nvPr/>
        </p:nvSpPr>
        <p:spPr>
          <a:xfrm>
            <a:off x="3923762" y="1509212"/>
            <a:ext cx="3211200" cy="369332"/>
          </a:xfrm>
          <a:prstGeom prst="rect">
            <a:avLst/>
          </a:prstGeom>
        </p:spPr>
        <p:txBody>
          <a:bodyPr wrap="none">
            <a:spAutoFit/>
          </a:bodyPr>
          <a:lstStyle/>
          <a:p>
            <a:r>
              <a:rPr lang="vi-VN" b="1" i="1">
                <a:latin typeface="Times New Roman" pitchFamily="18" charset="0"/>
                <a:cs typeface="Times New Roman" pitchFamily="18" charset="0"/>
              </a:rPr>
              <a:t>R</a:t>
            </a:r>
            <a:r>
              <a:rPr lang="en-US" b="1" i="1">
                <a:latin typeface="Times New Roman" pitchFamily="18" charset="0"/>
                <a:cs typeface="Times New Roman" pitchFamily="18" charset="0"/>
              </a:rPr>
              <a:t>GBA </a:t>
            </a:r>
            <a:r>
              <a:rPr lang="vi-VN" b="1" i="1">
                <a:latin typeface="Times New Roman" pitchFamily="18" charset="0"/>
                <a:cs typeface="Times New Roman" pitchFamily="18" charset="0"/>
              </a:rPr>
              <a:t>(red, green, blue, </a:t>
            </a:r>
            <a:r>
              <a:rPr lang="vi-VN" b="1" i="1">
                <a:solidFill>
                  <a:srgbClr val="CC00FF"/>
                </a:solidFill>
                <a:latin typeface="Times New Roman" pitchFamily="18" charset="0"/>
                <a:cs typeface="Times New Roman" pitchFamily="18" charset="0"/>
              </a:rPr>
              <a:t>alpha</a:t>
            </a:r>
            <a:r>
              <a:rPr lang="vi-VN" b="1" i="1">
                <a:latin typeface="Times New Roman" pitchFamily="18" charset="0"/>
                <a:cs typeface="Times New Roman" pitchFamily="18" charset="0"/>
              </a:rPr>
              <a:t>) </a:t>
            </a:r>
            <a:endParaRPr lang="en-US" b="1" i="1">
              <a:latin typeface="Times New Roman" pitchFamily="18" charset="0"/>
              <a:cs typeface="Times New Roman" pitchFamily="18" charset="0"/>
            </a:endParaRPr>
          </a:p>
        </p:txBody>
      </p:sp>
      <p:sp>
        <p:nvSpPr>
          <p:cNvPr id="16" name="Rectangle 15">
            <a:extLst>
              <a:ext uri="{FF2B5EF4-FFF2-40B4-BE49-F238E27FC236}">
                <a16:creationId xmlns:a16="http://schemas.microsoft.com/office/drawing/2014/main" id="{08753464-60CA-AE48-CD9E-60B18B11403F}"/>
              </a:ext>
            </a:extLst>
          </p:cNvPr>
          <p:cNvSpPr/>
          <p:nvPr/>
        </p:nvSpPr>
        <p:spPr>
          <a:xfrm>
            <a:off x="4012078" y="6330197"/>
            <a:ext cx="2729403" cy="48168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Alpha 0</a:t>
            </a:r>
            <a:r>
              <a:rPr lang="en-US" sz="1600" b="1">
                <a:solidFill>
                  <a:srgbClr val="FF0000"/>
                </a:solidFill>
                <a:sym typeface="Wingdings" panose="05000000000000000000" pitchFamily="2" charset="2"/>
              </a:rPr>
              <a:t>1: Giá trị càng nhỏ độ trong suốt càng lớn</a:t>
            </a:r>
            <a:endParaRPr lang="en-US" sz="1600" b="1">
              <a:solidFill>
                <a:srgbClr val="FF0000"/>
              </a:solidFill>
            </a:endParaRPr>
          </a:p>
        </p:txBody>
      </p:sp>
      <p:grpSp>
        <p:nvGrpSpPr>
          <p:cNvPr id="24" name="Group 23">
            <a:extLst>
              <a:ext uri="{FF2B5EF4-FFF2-40B4-BE49-F238E27FC236}">
                <a16:creationId xmlns:a16="http://schemas.microsoft.com/office/drawing/2014/main" id="{FB0BD536-DA50-C310-3F07-025CB3860964}"/>
              </a:ext>
            </a:extLst>
          </p:cNvPr>
          <p:cNvGrpSpPr/>
          <p:nvPr/>
        </p:nvGrpSpPr>
        <p:grpSpPr>
          <a:xfrm>
            <a:off x="630382" y="3429000"/>
            <a:ext cx="2701636" cy="2701636"/>
            <a:chOff x="630382" y="2438401"/>
            <a:chExt cx="2701636" cy="2701636"/>
          </a:xfrm>
        </p:grpSpPr>
        <p:pic>
          <p:nvPicPr>
            <p:cNvPr id="18" name="Picture 17">
              <a:extLst>
                <a:ext uri="{FF2B5EF4-FFF2-40B4-BE49-F238E27FC236}">
                  <a16:creationId xmlns:a16="http://schemas.microsoft.com/office/drawing/2014/main" id="{D2982CC0-13A4-85E5-21B1-039F0929FA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382" y="2438401"/>
              <a:ext cx="2701636" cy="2701636"/>
            </a:xfrm>
            <a:prstGeom prst="rect">
              <a:avLst/>
            </a:prstGeom>
          </p:spPr>
        </p:pic>
        <p:grpSp>
          <p:nvGrpSpPr>
            <p:cNvPr id="22" name="Group 21">
              <a:extLst>
                <a:ext uri="{FF2B5EF4-FFF2-40B4-BE49-F238E27FC236}">
                  <a16:creationId xmlns:a16="http://schemas.microsoft.com/office/drawing/2014/main" id="{801D8986-5D58-6F57-5C23-DACC02B28269}"/>
                </a:ext>
              </a:extLst>
            </p:cNvPr>
            <p:cNvGrpSpPr/>
            <p:nvPr/>
          </p:nvGrpSpPr>
          <p:grpSpPr>
            <a:xfrm>
              <a:off x="804151" y="2947317"/>
              <a:ext cx="2362324" cy="2093354"/>
              <a:chOff x="804151" y="2947317"/>
              <a:chExt cx="2362324" cy="2093354"/>
            </a:xfrm>
          </p:grpSpPr>
          <p:sp>
            <p:nvSpPr>
              <p:cNvPr id="19" name="Rectangle 18">
                <a:extLst>
                  <a:ext uri="{FF2B5EF4-FFF2-40B4-BE49-F238E27FC236}">
                    <a16:creationId xmlns:a16="http://schemas.microsoft.com/office/drawing/2014/main" id="{F896A5E9-0E64-C8D1-4001-33E589F39D3D}"/>
                  </a:ext>
                </a:extLst>
              </p:cNvPr>
              <p:cNvSpPr/>
              <p:nvPr/>
            </p:nvSpPr>
            <p:spPr>
              <a:xfrm>
                <a:off x="1547325" y="2947317"/>
                <a:ext cx="1011147" cy="48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00"/>
                    </a:solidFill>
                  </a:rPr>
                  <a:t>255,0,0</a:t>
                </a:r>
              </a:p>
            </p:txBody>
          </p:sp>
          <p:sp>
            <p:nvSpPr>
              <p:cNvPr id="20" name="Rectangle 19">
                <a:extLst>
                  <a:ext uri="{FF2B5EF4-FFF2-40B4-BE49-F238E27FC236}">
                    <a16:creationId xmlns:a16="http://schemas.microsoft.com/office/drawing/2014/main" id="{12916579-9903-D76B-A939-37F2FD6D934D}"/>
                  </a:ext>
                </a:extLst>
              </p:cNvPr>
              <p:cNvSpPr/>
              <p:nvPr/>
            </p:nvSpPr>
            <p:spPr>
              <a:xfrm>
                <a:off x="2155328" y="4469162"/>
                <a:ext cx="1011147" cy="48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00"/>
                    </a:solidFill>
                  </a:rPr>
                  <a:t>0,0,255</a:t>
                </a:r>
              </a:p>
            </p:txBody>
          </p:sp>
          <p:sp>
            <p:nvSpPr>
              <p:cNvPr id="21" name="Rectangle 20">
                <a:extLst>
                  <a:ext uri="{FF2B5EF4-FFF2-40B4-BE49-F238E27FC236}">
                    <a16:creationId xmlns:a16="http://schemas.microsoft.com/office/drawing/2014/main" id="{3600A3D7-1673-58D3-71FA-C90C586D4F46}"/>
                  </a:ext>
                </a:extLst>
              </p:cNvPr>
              <p:cNvSpPr/>
              <p:nvPr/>
            </p:nvSpPr>
            <p:spPr>
              <a:xfrm>
                <a:off x="804151" y="4558988"/>
                <a:ext cx="1011147" cy="481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0,255,0</a:t>
                </a:r>
              </a:p>
            </p:txBody>
          </p:sp>
        </p:grpSp>
      </p:grpSp>
      <p:sp>
        <p:nvSpPr>
          <p:cNvPr id="26" name="Rectangle 25">
            <a:extLst>
              <a:ext uri="{FF2B5EF4-FFF2-40B4-BE49-F238E27FC236}">
                <a16:creationId xmlns:a16="http://schemas.microsoft.com/office/drawing/2014/main" id="{14F95F7A-29B5-3E1D-D31D-B7E77D2590B6}"/>
              </a:ext>
            </a:extLst>
          </p:cNvPr>
          <p:cNvSpPr/>
          <p:nvPr/>
        </p:nvSpPr>
        <p:spPr>
          <a:xfrm>
            <a:off x="568646" y="1948191"/>
            <a:ext cx="2483210" cy="1289071"/>
          </a:xfrm>
          <a:prstGeom prst="rect">
            <a:avLst/>
          </a:prstGeom>
        </p:spPr>
        <p:txBody>
          <a:bodyPr wrap="square">
            <a:spAutoFit/>
          </a:bodyPr>
          <a:lstStyle/>
          <a:p>
            <a:pPr marL="72000" indent="-108000">
              <a:lnSpc>
                <a:spcPct val="150000"/>
              </a:lnSpc>
              <a:buFont typeface="Wingdings" panose="05000000000000000000" pitchFamily="2" charset="2"/>
              <a:buChar char="§"/>
            </a:pPr>
            <a:r>
              <a:rPr lang="en-US" b="1">
                <a:latin typeface="Times New Roman" pitchFamily="18" charset="0"/>
                <a:cs typeface="Times New Roman" pitchFamily="18" charset="0"/>
              </a:rPr>
              <a:t> rgb (255,     0,     0)</a:t>
            </a:r>
          </a:p>
          <a:p>
            <a:pPr marL="72000" indent="-108000">
              <a:lnSpc>
                <a:spcPct val="150000"/>
              </a:lnSpc>
              <a:buFont typeface="Wingdings" panose="05000000000000000000" pitchFamily="2" charset="2"/>
              <a:buChar char="§"/>
            </a:pPr>
            <a:r>
              <a:rPr lang="en-US" b="1">
                <a:latin typeface="Times New Roman" pitchFamily="18" charset="0"/>
                <a:cs typeface="Times New Roman" pitchFamily="18" charset="0"/>
              </a:rPr>
              <a:t> rgb (0,     255,     0)</a:t>
            </a:r>
          </a:p>
          <a:p>
            <a:pPr marL="72000" indent="-108000">
              <a:lnSpc>
                <a:spcPct val="150000"/>
              </a:lnSpc>
              <a:buFont typeface="Wingdings" panose="05000000000000000000" pitchFamily="2" charset="2"/>
              <a:buChar char="§"/>
            </a:pPr>
            <a:r>
              <a:rPr lang="en-US" b="1">
                <a:latin typeface="Times New Roman" pitchFamily="18" charset="0"/>
                <a:cs typeface="Times New Roman" pitchFamily="18" charset="0"/>
              </a:rPr>
              <a:t> rgb (0,     0,       255)</a:t>
            </a:r>
          </a:p>
        </p:txBody>
      </p:sp>
      <p:pic>
        <p:nvPicPr>
          <p:cNvPr id="30" name="Picture 29">
            <a:extLst>
              <a:ext uri="{FF2B5EF4-FFF2-40B4-BE49-F238E27FC236}">
                <a16:creationId xmlns:a16="http://schemas.microsoft.com/office/drawing/2014/main" id="{92C48230-F8BF-F148-934C-95B2B800E4EF}"/>
              </a:ext>
            </a:extLst>
          </p:cNvPr>
          <p:cNvPicPr>
            <a:picLocks noChangeAspect="1"/>
          </p:cNvPicPr>
          <p:nvPr/>
        </p:nvPicPr>
        <p:blipFill>
          <a:blip r:embed="rId7"/>
          <a:stretch>
            <a:fillRect/>
          </a:stretch>
        </p:blipFill>
        <p:spPr>
          <a:xfrm>
            <a:off x="3097230" y="2033240"/>
            <a:ext cx="323850" cy="314325"/>
          </a:xfrm>
          <a:prstGeom prst="rect">
            <a:avLst/>
          </a:prstGeom>
        </p:spPr>
      </p:pic>
      <p:pic>
        <p:nvPicPr>
          <p:cNvPr id="10306" name="Picture 10305">
            <a:extLst>
              <a:ext uri="{FF2B5EF4-FFF2-40B4-BE49-F238E27FC236}">
                <a16:creationId xmlns:a16="http://schemas.microsoft.com/office/drawing/2014/main" id="{08AE8E7F-BDD7-F76C-C274-1644FE83C0A1}"/>
              </a:ext>
            </a:extLst>
          </p:cNvPr>
          <p:cNvPicPr>
            <a:picLocks noChangeAspect="1"/>
          </p:cNvPicPr>
          <p:nvPr/>
        </p:nvPicPr>
        <p:blipFill>
          <a:blip r:embed="rId8"/>
          <a:stretch>
            <a:fillRect/>
          </a:stretch>
        </p:blipFill>
        <p:spPr>
          <a:xfrm>
            <a:off x="3097230" y="2445088"/>
            <a:ext cx="342900" cy="295275"/>
          </a:xfrm>
          <a:prstGeom prst="rect">
            <a:avLst/>
          </a:prstGeom>
        </p:spPr>
      </p:pic>
      <p:pic>
        <p:nvPicPr>
          <p:cNvPr id="10308" name="Picture 10307">
            <a:extLst>
              <a:ext uri="{FF2B5EF4-FFF2-40B4-BE49-F238E27FC236}">
                <a16:creationId xmlns:a16="http://schemas.microsoft.com/office/drawing/2014/main" id="{0A3F0FE3-B0F6-CC84-0F5B-952063D7696C}"/>
              </a:ext>
            </a:extLst>
          </p:cNvPr>
          <p:cNvPicPr>
            <a:picLocks noChangeAspect="1"/>
          </p:cNvPicPr>
          <p:nvPr/>
        </p:nvPicPr>
        <p:blipFill>
          <a:blip r:embed="rId9"/>
          <a:stretch>
            <a:fillRect/>
          </a:stretch>
        </p:blipFill>
        <p:spPr>
          <a:xfrm>
            <a:off x="3107418" y="2929613"/>
            <a:ext cx="342900" cy="285750"/>
          </a:xfrm>
          <a:prstGeom prst="rect">
            <a:avLst/>
          </a:prstGeom>
        </p:spPr>
      </p:pic>
      <p:sp>
        <p:nvSpPr>
          <p:cNvPr id="10309" name="Rectangle 10308">
            <a:extLst>
              <a:ext uri="{FF2B5EF4-FFF2-40B4-BE49-F238E27FC236}">
                <a16:creationId xmlns:a16="http://schemas.microsoft.com/office/drawing/2014/main" id="{BC97EE02-E39C-A26F-5157-380713E7F1F9}"/>
              </a:ext>
            </a:extLst>
          </p:cNvPr>
          <p:cNvSpPr/>
          <p:nvPr/>
        </p:nvSpPr>
        <p:spPr>
          <a:xfrm>
            <a:off x="1147175" y="1746969"/>
            <a:ext cx="513923" cy="369332"/>
          </a:xfrm>
          <a:prstGeom prst="rect">
            <a:avLst/>
          </a:prstGeom>
        </p:spPr>
        <p:txBody>
          <a:bodyPr wrap="none">
            <a:spAutoFit/>
          </a:bodyPr>
          <a:lstStyle/>
          <a:p>
            <a:r>
              <a:rPr lang="en-US" b="1">
                <a:solidFill>
                  <a:srgbClr val="FF0000"/>
                </a:solidFill>
                <a:latin typeface="Times New Roman" pitchFamily="18" charset="0"/>
                <a:cs typeface="Times New Roman" pitchFamily="18" charset="0"/>
              </a:rPr>
              <a:t>red</a:t>
            </a:r>
            <a:endParaRPr lang="en-US" b="1">
              <a:solidFill>
                <a:srgbClr val="FF0000"/>
              </a:solidFill>
            </a:endParaRPr>
          </a:p>
        </p:txBody>
      </p:sp>
      <p:sp>
        <p:nvSpPr>
          <p:cNvPr id="10310" name="Rectangle 10309">
            <a:extLst>
              <a:ext uri="{FF2B5EF4-FFF2-40B4-BE49-F238E27FC236}">
                <a16:creationId xmlns:a16="http://schemas.microsoft.com/office/drawing/2014/main" id="{E57E775B-9488-D4E7-B5AB-17E16361E239}"/>
              </a:ext>
            </a:extLst>
          </p:cNvPr>
          <p:cNvSpPr/>
          <p:nvPr/>
        </p:nvSpPr>
        <p:spPr>
          <a:xfrm>
            <a:off x="1626600" y="1740602"/>
            <a:ext cx="731932" cy="369332"/>
          </a:xfrm>
          <a:prstGeom prst="rect">
            <a:avLst/>
          </a:prstGeom>
        </p:spPr>
        <p:txBody>
          <a:bodyPr wrap="none">
            <a:spAutoFit/>
          </a:bodyPr>
          <a:lstStyle/>
          <a:p>
            <a:r>
              <a:rPr lang="en-US" b="1">
                <a:solidFill>
                  <a:srgbClr val="00B050"/>
                </a:solidFill>
                <a:latin typeface="Times New Roman" pitchFamily="18" charset="0"/>
                <a:cs typeface="Times New Roman" pitchFamily="18" charset="0"/>
              </a:rPr>
              <a:t>green</a:t>
            </a:r>
            <a:endParaRPr lang="en-US" b="1">
              <a:solidFill>
                <a:srgbClr val="00B050"/>
              </a:solidFill>
            </a:endParaRPr>
          </a:p>
        </p:txBody>
      </p:sp>
      <p:sp>
        <p:nvSpPr>
          <p:cNvPr id="10311" name="Rectangle 10310">
            <a:extLst>
              <a:ext uri="{FF2B5EF4-FFF2-40B4-BE49-F238E27FC236}">
                <a16:creationId xmlns:a16="http://schemas.microsoft.com/office/drawing/2014/main" id="{6C4DD25E-EEF8-7678-72A1-6C1FDF0E1BF6}"/>
              </a:ext>
            </a:extLst>
          </p:cNvPr>
          <p:cNvSpPr/>
          <p:nvPr/>
        </p:nvSpPr>
        <p:spPr>
          <a:xfrm>
            <a:off x="2285426" y="1736918"/>
            <a:ext cx="607859" cy="369332"/>
          </a:xfrm>
          <a:prstGeom prst="rect">
            <a:avLst/>
          </a:prstGeom>
        </p:spPr>
        <p:txBody>
          <a:bodyPr wrap="none">
            <a:spAutoFit/>
          </a:bodyPr>
          <a:lstStyle/>
          <a:p>
            <a:r>
              <a:rPr lang="en-US" b="1">
                <a:solidFill>
                  <a:srgbClr val="0000CC"/>
                </a:solidFill>
                <a:latin typeface="Times New Roman" pitchFamily="18" charset="0"/>
                <a:cs typeface="Times New Roman" pitchFamily="18" charset="0"/>
              </a:rPr>
              <a:t>blue</a:t>
            </a:r>
            <a:endParaRPr lang="en-US" b="1">
              <a:solidFill>
                <a:srgbClr val="0000CC"/>
              </a:solidFill>
            </a:endParaRPr>
          </a:p>
        </p:txBody>
      </p:sp>
      <p:sp>
        <p:nvSpPr>
          <p:cNvPr id="10312" name="Rectangle 19">
            <a:extLst>
              <a:ext uri="{FF2B5EF4-FFF2-40B4-BE49-F238E27FC236}">
                <a16:creationId xmlns:a16="http://schemas.microsoft.com/office/drawing/2014/main" id="{1350DA5A-1059-A91C-A551-A5434E90329F}"/>
              </a:ext>
            </a:extLst>
          </p:cNvPr>
          <p:cNvSpPr>
            <a:spLocks noChangeArrowheads="1"/>
          </p:cNvSpPr>
          <p:nvPr/>
        </p:nvSpPr>
        <p:spPr bwMode="gray">
          <a:xfrm>
            <a:off x="7904411" y="1448891"/>
            <a:ext cx="4004323" cy="498663"/>
          </a:xfrm>
          <a:prstGeom prst="rect">
            <a:avLst/>
          </a:prstGeom>
          <a:noFill/>
          <a:ln w="9525">
            <a:noFill/>
            <a:miter lim="800000"/>
            <a:headEnd/>
            <a:tailEnd/>
          </a:ln>
          <a:effectLst/>
        </p:spPr>
        <p:txBody>
          <a:bodyPr wrap="square">
            <a:spAutoFit/>
          </a:bodyPr>
          <a:lstStyle/>
          <a:p>
            <a:pPr indent="-285750">
              <a:lnSpc>
                <a:spcPct val="150000"/>
              </a:lnSpc>
              <a:buFont typeface="Wingdings" pitchFamily="2" charset="2"/>
              <a:buChar char="q"/>
            </a:pPr>
            <a:r>
              <a:rPr lang="en-US" sz="2000" b="1" i="1">
                <a:solidFill>
                  <a:srgbClr val="0000CC"/>
                </a:solidFill>
                <a:latin typeface="Times New Roman" pitchFamily="18" charset="0"/>
                <a:cs typeface="Times New Roman" pitchFamily="18" charset="0"/>
              </a:rPr>
              <a:t>Hệ màu hex (thập lục phân) </a:t>
            </a:r>
            <a:endParaRPr lang="en-US" sz="2000" b="1" i="1">
              <a:latin typeface="Times New Roman" pitchFamily="18" charset="0"/>
              <a:cs typeface="Times New Roman" pitchFamily="18" charset="0"/>
            </a:endParaRPr>
          </a:p>
        </p:txBody>
      </p:sp>
      <p:pic>
        <p:nvPicPr>
          <p:cNvPr id="10314" name="Picture 10313">
            <a:extLst>
              <a:ext uri="{FF2B5EF4-FFF2-40B4-BE49-F238E27FC236}">
                <a16:creationId xmlns:a16="http://schemas.microsoft.com/office/drawing/2014/main" id="{1A1888D5-5227-EA78-106B-1BD41498B70A}"/>
              </a:ext>
            </a:extLst>
          </p:cNvPr>
          <p:cNvPicPr>
            <a:picLocks noChangeAspect="1"/>
          </p:cNvPicPr>
          <p:nvPr/>
        </p:nvPicPr>
        <p:blipFill>
          <a:blip r:embed="rId10"/>
          <a:stretch>
            <a:fillRect/>
          </a:stretch>
        </p:blipFill>
        <p:spPr>
          <a:xfrm>
            <a:off x="8038014" y="2245062"/>
            <a:ext cx="2905125" cy="695325"/>
          </a:xfrm>
          <a:prstGeom prst="rect">
            <a:avLst/>
          </a:prstGeom>
        </p:spPr>
      </p:pic>
      <p:sp>
        <p:nvSpPr>
          <p:cNvPr id="10316" name="TextBox 10315">
            <a:extLst>
              <a:ext uri="{FF2B5EF4-FFF2-40B4-BE49-F238E27FC236}">
                <a16:creationId xmlns:a16="http://schemas.microsoft.com/office/drawing/2014/main" id="{35ABCEBA-8517-1415-A097-50C87310C113}"/>
              </a:ext>
            </a:extLst>
          </p:cNvPr>
          <p:cNvSpPr txBox="1"/>
          <p:nvPr/>
        </p:nvSpPr>
        <p:spPr>
          <a:xfrm>
            <a:off x="7948547" y="3152209"/>
            <a:ext cx="5392256"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latin typeface="Times New Roman" pitchFamily="18" charset="0"/>
                <a:cs typeface="Times New Roman" pitchFamily="18" charset="0"/>
              </a:rPr>
              <a:t>2 ký tự đầu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solidFill>
                  <a:srgbClr val="FF0000"/>
                </a:solidFill>
                <a:latin typeface="Times New Roman" pitchFamily="18" charset="0"/>
                <a:cs typeface="Times New Roman" pitchFamily="18" charset="0"/>
                <a:sym typeface="Wingdings" panose="05000000000000000000" pitchFamily="2" charset="2"/>
              </a:rPr>
              <a:t>Red </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latin typeface="Times New Roman" pitchFamily="18" charset="0"/>
                <a:cs typeface="Times New Roman" pitchFamily="18" charset="0"/>
              </a:rPr>
              <a:t>2 ký tự giữa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solidFill>
                  <a:schemeClr val="accent6">
                    <a:lumMod val="75000"/>
                  </a:schemeClr>
                </a:solidFill>
                <a:latin typeface="Times New Roman" pitchFamily="18" charset="0"/>
                <a:cs typeface="Times New Roman" pitchFamily="18" charset="0"/>
                <a:sym typeface="Wingdings" panose="05000000000000000000" pitchFamily="2" charset="2"/>
              </a:rPr>
              <a:t>Green </a:t>
            </a:r>
            <a:endParaRPr lang="en-US" b="1" i="1">
              <a:solidFill>
                <a:schemeClr val="accent6">
                  <a:lumMod val="75000"/>
                </a:schemeClr>
              </a:solidFill>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2 ký tự sau cùng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solidFill>
                  <a:srgbClr val="0000CC"/>
                </a:solidFill>
                <a:latin typeface="Times New Roman" pitchFamily="18" charset="0"/>
                <a:cs typeface="Times New Roman" pitchFamily="18" charset="0"/>
                <a:sym typeface="Wingdings" panose="05000000000000000000" pitchFamily="2" charset="2"/>
              </a:rPr>
              <a:t>Blue</a:t>
            </a:r>
            <a:endParaRPr lang="en-US" b="1" i="1">
              <a:solidFill>
                <a:srgbClr val="0000CC"/>
              </a:solidFill>
              <a:latin typeface="Times New Roman" pitchFamily="18" charset="0"/>
              <a:cs typeface="Times New Roman" pitchFamily="18" charset="0"/>
            </a:endParaRPr>
          </a:p>
        </p:txBody>
      </p:sp>
      <p:sp>
        <p:nvSpPr>
          <p:cNvPr id="10318" name="Rectangle 10317">
            <a:extLst>
              <a:ext uri="{FF2B5EF4-FFF2-40B4-BE49-F238E27FC236}">
                <a16:creationId xmlns:a16="http://schemas.microsoft.com/office/drawing/2014/main" id="{7F8FDD61-5A38-35C1-DF7D-64A280E101A7}"/>
              </a:ext>
            </a:extLst>
          </p:cNvPr>
          <p:cNvSpPr/>
          <p:nvPr/>
        </p:nvSpPr>
        <p:spPr>
          <a:xfrm>
            <a:off x="8037162" y="4171892"/>
            <a:ext cx="4022255" cy="1200329"/>
          </a:xfrm>
          <a:prstGeom prst="rect">
            <a:avLst/>
          </a:prstGeom>
        </p:spPr>
        <p:txBody>
          <a:bodyPr wrap="non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Giá trị mỗi kênh màu chạy từ </a:t>
            </a:r>
            <a:r>
              <a:rPr lang="en-US" b="1" i="1">
                <a:solidFill>
                  <a:srgbClr val="CC00FF"/>
                </a:solidFill>
                <a:latin typeface="Times New Roman" pitchFamily="18" charset="0"/>
                <a:cs typeface="Times New Roman" pitchFamily="18" charset="0"/>
              </a:rPr>
              <a:t>00- FF</a:t>
            </a:r>
          </a:p>
          <a:p>
            <a:r>
              <a:rPr lang="en-US" b="1" i="1">
                <a:latin typeface="Times New Roman" pitchFamily="18" charset="0"/>
                <a:cs typeface="Times New Roman" pitchFamily="18" charset="0"/>
              </a:rPr>
              <a:t>(RGB chạy từ 0-255)</a:t>
            </a:r>
          </a:p>
          <a:p>
            <a:pPr marL="285750" indent="-285750">
              <a:buFont typeface="Wingdings" panose="05000000000000000000" pitchFamily="2" charset="2"/>
              <a:buChar char="ü"/>
            </a:pPr>
            <a:r>
              <a:rPr lang="en-US" b="1" i="1">
                <a:solidFill>
                  <a:srgbClr val="FF0000"/>
                </a:solidFill>
                <a:latin typeface="Times New Roman" pitchFamily="18" charset="0"/>
                <a:cs typeface="Times New Roman" pitchFamily="18" charset="0"/>
              </a:rPr>
              <a:t>2 ký tự giống nhau trong mã có thể </a:t>
            </a:r>
          </a:p>
          <a:p>
            <a:r>
              <a:rPr lang="en-US" b="1" i="1">
                <a:solidFill>
                  <a:srgbClr val="FF0000"/>
                </a:solidFill>
                <a:latin typeface="Times New Roman" pitchFamily="18" charset="0"/>
                <a:cs typeface="Times New Roman" pitchFamily="18" charset="0"/>
              </a:rPr>
              <a:t>     viết rút gọn thành 1 ( xem hình )</a:t>
            </a:r>
          </a:p>
        </p:txBody>
      </p:sp>
      <p:sp>
        <p:nvSpPr>
          <p:cNvPr id="10320" name="Rectangle 10319">
            <a:extLst>
              <a:ext uri="{FF2B5EF4-FFF2-40B4-BE49-F238E27FC236}">
                <a16:creationId xmlns:a16="http://schemas.microsoft.com/office/drawing/2014/main" id="{D58AAF0D-D1E7-76A1-8A24-7F9D53307362}"/>
              </a:ext>
            </a:extLst>
          </p:cNvPr>
          <p:cNvSpPr/>
          <p:nvPr/>
        </p:nvSpPr>
        <p:spPr>
          <a:xfrm>
            <a:off x="11239500" y="2486734"/>
            <a:ext cx="952500" cy="263154"/>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0000"/>
                </a:solidFill>
              </a:rPr>
              <a:t>Mã rút gọn</a:t>
            </a:r>
          </a:p>
        </p:txBody>
      </p:sp>
      <p:sp>
        <p:nvSpPr>
          <p:cNvPr id="10322" name="Arrow: Right 10321">
            <a:extLst>
              <a:ext uri="{FF2B5EF4-FFF2-40B4-BE49-F238E27FC236}">
                <a16:creationId xmlns:a16="http://schemas.microsoft.com/office/drawing/2014/main" id="{B289D39D-F8A0-C4FF-E6AD-E14AB0A45FDA}"/>
              </a:ext>
            </a:extLst>
          </p:cNvPr>
          <p:cNvSpPr/>
          <p:nvPr/>
        </p:nvSpPr>
        <p:spPr>
          <a:xfrm>
            <a:off x="10981782" y="2592724"/>
            <a:ext cx="219075" cy="1525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ectangle 2">
            <a:extLst>
              <a:ext uri="{FF2B5EF4-FFF2-40B4-BE49-F238E27FC236}">
                <a16:creationId xmlns:a16="http://schemas.microsoft.com/office/drawing/2014/main" id="{07A6967D-227D-5540-5231-B2AA31CD6E4F}"/>
              </a:ext>
            </a:extLst>
          </p:cNvPr>
          <p:cNvSpPr/>
          <p:nvPr/>
        </p:nvSpPr>
        <p:spPr>
          <a:xfrm>
            <a:off x="8913993" y="1876227"/>
            <a:ext cx="992579" cy="369332"/>
          </a:xfrm>
          <a:prstGeom prst="rect">
            <a:avLst/>
          </a:prstGeom>
        </p:spPr>
        <p:txBody>
          <a:bodyPr wrap="none">
            <a:spAutoFit/>
          </a:bodyPr>
          <a:lstStyle/>
          <a:p>
            <a:r>
              <a:rPr lang="en-US" b="1">
                <a:latin typeface="Times New Roman" pitchFamily="18" charset="0"/>
                <a:cs typeface="Times New Roman" pitchFamily="18" charset="0"/>
              </a:rPr>
              <a:t>#</a:t>
            </a:r>
            <a:r>
              <a:rPr lang="en-US" b="1">
                <a:solidFill>
                  <a:srgbClr val="FF0000"/>
                </a:solidFill>
                <a:latin typeface="Times New Roman" pitchFamily="18" charset="0"/>
                <a:cs typeface="Times New Roman" pitchFamily="18" charset="0"/>
              </a:rPr>
              <a:t>rr</a:t>
            </a:r>
            <a:r>
              <a:rPr lang="en-US" b="1">
                <a:solidFill>
                  <a:schemeClr val="accent6">
                    <a:lumMod val="75000"/>
                  </a:schemeClr>
                </a:solidFill>
                <a:latin typeface="Times New Roman" pitchFamily="18" charset="0"/>
                <a:cs typeface="Times New Roman" pitchFamily="18" charset="0"/>
              </a:rPr>
              <a:t>gg</a:t>
            </a:r>
            <a:r>
              <a:rPr lang="en-US" b="1">
                <a:solidFill>
                  <a:srgbClr val="0000CC"/>
                </a:solidFill>
                <a:latin typeface="Times New Roman" pitchFamily="18" charset="0"/>
                <a:cs typeface="Times New Roman" pitchFamily="18" charset="0"/>
              </a:rPr>
              <a:t>bb</a:t>
            </a:r>
          </a:p>
        </p:txBody>
      </p:sp>
      <p:sp>
        <p:nvSpPr>
          <p:cNvPr id="5" name="Oval 4">
            <a:extLst>
              <a:ext uri="{FF2B5EF4-FFF2-40B4-BE49-F238E27FC236}">
                <a16:creationId xmlns:a16="http://schemas.microsoft.com/office/drawing/2014/main" id="{6B87DB0A-89F1-FFA5-DFE2-C91CA8ECD28B}"/>
              </a:ext>
            </a:extLst>
          </p:cNvPr>
          <p:cNvSpPr/>
          <p:nvPr/>
        </p:nvSpPr>
        <p:spPr>
          <a:xfrm>
            <a:off x="463517" y="1496664"/>
            <a:ext cx="394394" cy="376989"/>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1</a:t>
            </a:r>
            <a:endParaRPr lang="vi-VN" sz="1600" b="1"/>
          </a:p>
        </p:txBody>
      </p:sp>
      <p:sp>
        <p:nvSpPr>
          <p:cNvPr id="6" name="Oval 5">
            <a:extLst>
              <a:ext uri="{FF2B5EF4-FFF2-40B4-BE49-F238E27FC236}">
                <a16:creationId xmlns:a16="http://schemas.microsoft.com/office/drawing/2014/main" id="{7092F976-4C44-57AD-32D5-0E786574B560}"/>
              </a:ext>
            </a:extLst>
          </p:cNvPr>
          <p:cNvSpPr/>
          <p:nvPr/>
        </p:nvSpPr>
        <p:spPr>
          <a:xfrm>
            <a:off x="3552111" y="1475256"/>
            <a:ext cx="394394" cy="376989"/>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2</a:t>
            </a:r>
            <a:endParaRPr lang="vi-VN" sz="1600" b="1"/>
          </a:p>
        </p:txBody>
      </p:sp>
      <p:sp>
        <p:nvSpPr>
          <p:cNvPr id="14" name="Oval 13">
            <a:extLst>
              <a:ext uri="{FF2B5EF4-FFF2-40B4-BE49-F238E27FC236}">
                <a16:creationId xmlns:a16="http://schemas.microsoft.com/office/drawing/2014/main" id="{6EA19495-1BCE-7A2D-138C-E8176693E8D4}"/>
              </a:ext>
            </a:extLst>
          </p:cNvPr>
          <p:cNvSpPr/>
          <p:nvPr/>
        </p:nvSpPr>
        <p:spPr>
          <a:xfrm>
            <a:off x="7467792" y="1443704"/>
            <a:ext cx="394394" cy="376989"/>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3</a:t>
            </a:r>
          </a:p>
        </p:txBody>
      </p:sp>
      <p:sp>
        <p:nvSpPr>
          <p:cNvPr id="15" name="Rectangle 14">
            <a:extLst>
              <a:ext uri="{FF2B5EF4-FFF2-40B4-BE49-F238E27FC236}">
                <a16:creationId xmlns:a16="http://schemas.microsoft.com/office/drawing/2014/main" id="{B4AB04A1-1F8A-BFFD-1CCC-E5368986F507}"/>
              </a:ext>
            </a:extLst>
          </p:cNvPr>
          <p:cNvSpPr/>
          <p:nvPr/>
        </p:nvSpPr>
        <p:spPr>
          <a:xfrm>
            <a:off x="8001896" y="5369554"/>
            <a:ext cx="4057521" cy="1477328"/>
          </a:xfrm>
          <a:prstGeom prst="rect">
            <a:avLst/>
          </a:prstGeom>
          <a:solidFill>
            <a:schemeClr val="accent1">
              <a:lumMod val="60000"/>
              <a:lumOff val="40000"/>
            </a:schemeClr>
          </a:solidFill>
          <a:ln>
            <a:solidFill>
              <a:srgbClr val="0000CC"/>
            </a:solidFill>
          </a:ln>
        </p:spPr>
        <p:txBody>
          <a:bodyPr wrap="none">
            <a:spAutoFit/>
          </a:bodyPr>
          <a:lstStyle/>
          <a:p>
            <a:r>
              <a:rPr lang="en-US" b="1" i="1">
                <a:solidFill>
                  <a:schemeClr val="tx2">
                    <a:lumMod val="50000"/>
                  </a:schemeClr>
                </a:solidFill>
                <a:latin typeface="Times New Roman" pitchFamily="18" charset="0"/>
                <a:cs typeface="Times New Roman" pitchFamily="18" charset="0"/>
              </a:rPr>
              <a:t>Note : 1 vài hệ đếm cơ bản:</a:t>
            </a:r>
          </a:p>
          <a:p>
            <a:pPr marL="342900" indent="-342900">
              <a:buFont typeface="+mj-lt"/>
              <a:buAutoNum type="arabicPeriod"/>
            </a:pPr>
            <a:r>
              <a:rPr lang="en-US" b="1" i="1">
                <a:solidFill>
                  <a:srgbClr val="CC00FF"/>
                </a:solidFill>
                <a:latin typeface="Times New Roman" pitchFamily="18" charset="0"/>
                <a:cs typeface="Times New Roman" pitchFamily="18" charset="0"/>
              </a:rPr>
              <a:t>Hệ đếm cơ số 10: </a:t>
            </a:r>
            <a:r>
              <a:rPr lang="en-US" b="1" i="1">
                <a:solidFill>
                  <a:srgbClr val="FF0000"/>
                </a:solidFill>
                <a:latin typeface="Times New Roman" pitchFamily="18" charset="0"/>
                <a:cs typeface="Times New Roman" pitchFamily="18" charset="0"/>
              </a:rPr>
              <a:t>0,1,2,3,4,5,6,7,8,9</a:t>
            </a:r>
          </a:p>
          <a:p>
            <a:pPr marL="342900" indent="-342900">
              <a:buFont typeface="+mj-lt"/>
              <a:buAutoNum type="arabicPeriod"/>
            </a:pPr>
            <a:r>
              <a:rPr lang="en-US" b="1" i="1">
                <a:solidFill>
                  <a:srgbClr val="CC00FF"/>
                </a:solidFill>
                <a:latin typeface="Times New Roman" pitchFamily="18" charset="0"/>
                <a:cs typeface="Times New Roman" pitchFamily="18" charset="0"/>
              </a:rPr>
              <a:t>Hệ nhị phân</a:t>
            </a:r>
            <a:r>
              <a:rPr lang="en-US" b="1" i="1">
                <a:solidFill>
                  <a:srgbClr val="FF0000"/>
                </a:solidFill>
                <a:latin typeface="Times New Roman" pitchFamily="18" charset="0"/>
                <a:cs typeface="Times New Roman" pitchFamily="18" charset="0"/>
              </a:rPr>
              <a:t>: 0,1 </a:t>
            </a:r>
          </a:p>
          <a:p>
            <a:pPr marL="342900" indent="-342900">
              <a:buFont typeface="+mj-lt"/>
              <a:buAutoNum type="arabicPeriod"/>
            </a:pPr>
            <a:r>
              <a:rPr lang="en-US" b="1" i="1">
                <a:solidFill>
                  <a:srgbClr val="CC00FF"/>
                </a:solidFill>
                <a:latin typeface="Times New Roman" pitchFamily="18" charset="0"/>
                <a:cs typeface="Times New Roman" pitchFamily="18" charset="0"/>
              </a:rPr>
              <a:t>Hệ thập lục phân: </a:t>
            </a:r>
            <a:r>
              <a:rPr lang="en-US" b="1" i="1">
                <a:solidFill>
                  <a:srgbClr val="FF0000"/>
                </a:solidFill>
                <a:latin typeface="Times New Roman" pitchFamily="18" charset="0"/>
                <a:cs typeface="Times New Roman" pitchFamily="18" charset="0"/>
              </a:rPr>
              <a:t>0,1,2,3,4,5,6,7,8,9,</a:t>
            </a:r>
          </a:p>
          <a:p>
            <a:r>
              <a:rPr lang="en-US" b="1" i="1">
                <a:solidFill>
                  <a:srgbClr val="FF0000"/>
                </a:solidFill>
                <a:latin typeface="Times New Roman" pitchFamily="18" charset="0"/>
                <a:cs typeface="Times New Roman" pitchFamily="18" charset="0"/>
              </a:rPr>
              <a:t>      a,b,c,d,e,f</a:t>
            </a:r>
          </a:p>
        </p:txBody>
      </p:sp>
    </p:spTree>
    <p:extLst>
      <p:ext uri="{BB962C8B-B14F-4D97-AF65-F5344CB8AC3E}">
        <p14:creationId xmlns:p14="http://schemas.microsoft.com/office/powerpoint/2010/main" val="1290267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Làm việc với màu sắc</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4" name="Rectangle 3">
            <a:extLst>
              <a:ext uri="{FF2B5EF4-FFF2-40B4-BE49-F238E27FC236}">
                <a16:creationId xmlns:a16="http://schemas.microsoft.com/office/drawing/2014/main" id="{CFBFF18E-141A-C7B8-C5B8-07EB164EFC76}"/>
              </a:ext>
            </a:extLst>
          </p:cNvPr>
          <p:cNvSpPr/>
          <p:nvPr/>
        </p:nvSpPr>
        <p:spPr>
          <a:xfrm>
            <a:off x="7347323" y="1670761"/>
            <a:ext cx="1377300" cy="369332"/>
          </a:xfrm>
          <a:prstGeom prst="rect">
            <a:avLst/>
          </a:prstGeom>
        </p:spPr>
        <p:txBody>
          <a:bodyPr wrap="none">
            <a:spAutoFit/>
          </a:bodyPr>
          <a:lstStyle/>
          <a:p>
            <a:r>
              <a:rPr lang="en-US" b="1" i="1">
                <a:latin typeface="Times New Roman" pitchFamily="18" charset="0"/>
                <a:cs typeface="Times New Roman" pitchFamily="18" charset="0"/>
              </a:rPr>
              <a:t>currentcolor</a:t>
            </a:r>
          </a:p>
        </p:txBody>
      </p:sp>
      <p:sp>
        <p:nvSpPr>
          <p:cNvPr id="5" name="Oval 4">
            <a:extLst>
              <a:ext uri="{FF2B5EF4-FFF2-40B4-BE49-F238E27FC236}">
                <a16:creationId xmlns:a16="http://schemas.microsoft.com/office/drawing/2014/main" id="{6B87DB0A-89F1-FFA5-DFE2-C91CA8ECD28B}"/>
              </a:ext>
            </a:extLst>
          </p:cNvPr>
          <p:cNvSpPr/>
          <p:nvPr/>
        </p:nvSpPr>
        <p:spPr>
          <a:xfrm>
            <a:off x="1133666" y="1663104"/>
            <a:ext cx="394394" cy="376989"/>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4</a:t>
            </a:r>
            <a:endParaRPr lang="vi-VN" sz="1600" b="1"/>
          </a:p>
        </p:txBody>
      </p:sp>
      <p:sp>
        <p:nvSpPr>
          <p:cNvPr id="6" name="Oval 5">
            <a:extLst>
              <a:ext uri="{FF2B5EF4-FFF2-40B4-BE49-F238E27FC236}">
                <a16:creationId xmlns:a16="http://schemas.microsoft.com/office/drawing/2014/main" id="{7092F976-4C44-57AD-32D5-0E786574B560}"/>
              </a:ext>
            </a:extLst>
          </p:cNvPr>
          <p:cNvSpPr/>
          <p:nvPr/>
        </p:nvSpPr>
        <p:spPr>
          <a:xfrm>
            <a:off x="6975672" y="1636805"/>
            <a:ext cx="394394" cy="376989"/>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5</a:t>
            </a:r>
            <a:endParaRPr lang="vi-VN" sz="1600" b="1"/>
          </a:p>
        </p:txBody>
      </p:sp>
      <p:pic>
        <p:nvPicPr>
          <p:cNvPr id="17" name="Picture 16">
            <a:extLst>
              <a:ext uri="{FF2B5EF4-FFF2-40B4-BE49-F238E27FC236}">
                <a16:creationId xmlns:a16="http://schemas.microsoft.com/office/drawing/2014/main" id="{C5B8782A-5A29-82A5-2F70-0C57F0AD953E}"/>
              </a:ext>
            </a:extLst>
          </p:cNvPr>
          <p:cNvPicPr>
            <a:picLocks noChangeAspect="1"/>
          </p:cNvPicPr>
          <p:nvPr/>
        </p:nvPicPr>
        <p:blipFill>
          <a:blip r:embed="rId5"/>
          <a:stretch>
            <a:fillRect/>
          </a:stretch>
        </p:blipFill>
        <p:spPr>
          <a:xfrm>
            <a:off x="1419801" y="2304958"/>
            <a:ext cx="3638550" cy="857250"/>
          </a:xfrm>
          <a:prstGeom prst="rect">
            <a:avLst/>
          </a:prstGeom>
        </p:spPr>
      </p:pic>
      <p:sp>
        <p:nvSpPr>
          <p:cNvPr id="23" name="Rectangle 22">
            <a:extLst>
              <a:ext uri="{FF2B5EF4-FFF2-40B4-BE49-F238E27FC236}">
                <a16:creationId xmlns:a16="http://schemas.microsoft.com/office/drawing/2014/main" id="{FE1BDED8-0B57-84B4-E41E-966E93B1E95B}"/>
              </a:ext>
            </a:extLst>
          </p:cNvPr>
          <p:cNvSpPr/>
          <p:nvPr/>
        </p:nvSpPr>
        <p:spPr>
          <a:xfrm>
            <a:off x="1633477" y="1670761"/>
            <a:ext cx="1306768" cy="369332"/>
          </a:xfrm>
          <a:prstGeom prst="rect">
            <a:avLst/>
          </a:prstGeom>
        </p:spPr>
        <p:txBody>
          <a:bodyPr wrap="none">
            <a:spAutoFit/>
          </a:bodyPr>
          <a:lstStyle/>
          <a:p>
            <a:r>
              <a:rPr lang="en-US" b="1" i="1">
                <a:latin typeface="Times New Roman" pitchFamily="18" charset="0"/>
                <a:cs typeface="Times New Roman" pitchFamily="18" charset="0"/>
              </a:rPr>
              <a:t>Color name</a:t>
            </a:r>
          </a:p>
        </p:txBody>
      </p:sp>
      <p:pic>
        <p:nvPicPr>
          <p:cNvPr id="27" name="Picture 26">
            <a:extLst>
              <a:ext uri="{FF2B5EF4-FFF2-40B4-BE49-F238E27FC236}">
                <a16:creationId xmlns:a16="http://schemas.microsoft.com/office/drawing/2014/main" id="{EB7CC8BD-696A-0DBC-DB57-BE1BEC6AA8EB}"/>
              </a:ext>
            </a:extLst>
          </p:cNvPr>
          <p:cNvPicPr>
            <a:picLocks noChangeAspect="1"/>
          </p:cNvPicPr>
          <p:nvPr/>
        </p:nvPicPr>
        <p:blipFill rotWithShape="1">
          <a:blip r:embed="rId6"/>
          <a:srcRect l="1930" r="39179" b="45724"/>
          <a:stretch/>
        </p:blipFill>
        <p:spPr>
          <a:xfrm>
            <a:off x="1387164" y="3241633"/>
            <a:ext cx="4330432" cy="3386231"/>
          </a:xfrm>
          <a:prstGeom prst="rect">
            <a:avLst/>
          </a:prstGeom>
        </p:spPr>
      </p:pic>
      <p:pic>
        <p:nvPicPr>
          <p:cNvPr id="3" name="Picture 2">
            <a:extLst>
              <a:ext uri="{FF2B5EF4-FFF2-40B4-BE49-F238E27FC236}">
                <a16:creationId xmlns:a16="http://schemas.microsoft.com/office/drawing/2014/main" id="{9B8DF27D-B152-B328-197B-AFD6434EA665}"/>
              </a:ext>
            </a:extLst>
          </p:cNvPr>
          <p:cNvPicPr>
            <a:picLocks noChangeAspect="1"/>
          </p:cNvPicPr>
          <p:nvPr/>
        </p:nvPicPr>
        <p:blipFill>
          <a:blip r:embed="rId7"/>
          <a:stretch>
            <a:fillRect/>
          </a:stretch>
        </p:blipFill>
        <p:spPr>
          <a:xfrm>
            <a:off x="6368313" y="3629864"/>
            <a:ext cx="3122264" cy="3036644"/>
          </a:xfrm>
          <a:prstGeom prst="rect">
            <a:avLst/>
          </a:prstGeom>
        </p:spPr>
      </p:pic>
      <p:pic>
        <p:nvPicPr>
          <p:cNvPr id="15" name="Picture 14">
            <a:extLst>
              <a:ext uri="{FF2B5EF4-FFF2-40B4-BE49-F238E27FC236}">
                <a16:creationId xmlns:a16="http://schemas.microsoft.com/office/drawing/2014/main" id="{B913F44A-DB2A-D880-C1CE-923F149F7B0F}"/>
              </a:ext>
            </a:extLst>
          </p:cNvPr>
          <p:cNvPicPr>
            <a:picLocks noChangeAspect="1"/>
          </p:cNvPicPr>
          <p:nvPr/>
        </p:nvPicPr>
        <p:blipFill>
          <a:blip r:embed="rId8"/>
          <a:stretch>
            <a:fillRect/>
          </a:stretch>
        </p:blipFill>
        <p:spPr>
          <a:xfrm>
            <a:off x="9602578" y="3609683"/>
            <a:ext cx="2493594" cy="2493594"/>
          </a:xfrm>
          <a:prstGeom prst="rect">
            <a:avLst/>
          </a:prstGeom>
        </p:spPr>
      </p:pic>
      <p:pic>
        <p:nvPicPr>
          <p:cNvPr id="18" name="Picture 17">
            <a:extLst>
              <a:ext uri="{FF2B5EF4-FFF2-40B4-BE49-F238E27FC236}">
                <a16:creationId xmlns:a16="http://schemas.microsoft.com/office/drawing/2014/main" id="{B2ADA359-A1DB-8EBC-4158-18F646DEB60A}"/>
              </a:ext>
            </a:extLst>
          </p:cNvPr>
          <p:cNvPicPr>
            <a:picLocks noChangeAspect="1"/>
          </p:cNvPicPr>
          <p:nvPr/>
        </p:nvPicPr>
        <p:blipFill>
          <a:blip r:embed="rId9"/>
          <a:stretch>
            <a:fillRect/>
          </a:stretch>
        </p:blipFill>
        <p:spPr>
          <a:xfrm>
            <a:off x="6375711" y="2363491"/>
            <a:ext cx="4429125" cy="942975"/>
          </a:xfrm>
          <a:prstGeom prst="rect">
            <a:avLst/>
          </a:prstGeom>
        </p:spPr>
      </p:pic>
    </p:spTree>
    <p:extLst>
      <p:ext uri="{BB962C8B-B14F-4D97-AF65-F5344CB8AC3E}">
        <p14:creationId xmlns:p14="http://schemas.microsoft.com/office/powerpoint/2010/main" val="27874801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6" name="Rectangle 5">
            <a:extLst>
              <a:ext uri="{FF2B5EF4-FFF2-40B4-BE49-F238E27FC236}">
                <a16:creationId xmlns:a16="http://schemas.microsoft.com/office/drawing/2014/main" id="{60BCA5C6-0BC7-B5D3-744C-A242D6B44B8B}"/>
              </a:ext>
            </a:extLst>
          </p:cNvPr>
          <p:cNvSpPr/>
          <p:nvPr/>
        </p:nvSpPr>
        <p:spPr>
          <a:xfrm>
            <a:off x="6927822" y="1096964"/>
            <a:ext cx="4480559" cy="923330"/>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vscode hỗ trợ chọn màu và chuyển đổi kênh màu tùy chỉnh </a:t>
            </a:r>
          </a:p>
          <a:p>
            <a:r>
              <a:rPr lang="en-US" b="1" i="1">
                <a:latin typeface="Times New Roman" pitchFamily="18" charset="0"/>
                <a:cs typeface="Times New Roman" pitchFamily="18" charset="0"/>
                <a:sym typeface="Wingdings" panose="05000000000000000000" pitchFamily="2" charset="2"/>
              </a:rPr>
              <a:t>    Ta có thể sử dụng RGB hoặc Hex </a:t>
            </a:r>
            <a:endParaRPr lang="en-US" b="1" i="1">
              <a:solidFill>
                <a:srgbClr val="FF0000"/>
              </a:solidFill>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C779B328-BCB1-0318-A01B-2BCB2A282DDE}"/>
              </a:ext>
            </a:extLst>
          </p:cNvPr>
          <p:cNvPicPr>
            <a:picLocks noChangeAspect="1"/>
          </p:cNvPicPr>
          <p:nvPr/>
        </p:nvPicPr>
        <p:blipFill>
          <a:blip r:embed="rId5"/>
          <a:stretch>
            <a:fillRect/>
          </a:stretch>
        </p:blipFill>
        <p:spPr>
          <a:xfrm>
            <a:off x="6943725" y="2128328"/>
            <a:ext cx="4552372" cy="2660477"/>
          </a:xfrm>
          <a:prstGeom prst="rect">
            <a:avLst/>
          </a:prstGeom>
        </p:spPr>
      </p:pic>
      <p:sp>
        <p:nvSpPr>
          <p:cNvPr id="25" name="Rectangle 24">
            <a:extLst>
              <a:ext uri="{FF2B5EF4-FFF2-40B4-BE49-F238E27FC236}">
                <a16:creationId xmlns:a16="http://schemas.microsoft.com/office/drawing/2014/main" id="{16955163-9414-A10A-F9AA-76F0E797671D}"/>
              </a:ext>
            </a:extLst>
          </p:cNvPr>
          <p:cNvSpPr/>
          <p:nvPr/>
        </p:nvSpPr>
        <p:spPr>
          <a:xfrm>
            <a:off x="2603080" y="1538091"/>
            <a:ext cx="1843777"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Chọn chế độ màu </a:t>
            </a:r>
          </a:p>
        </p:txBody>
      </p:sp>
      <p:pic>
        <p:nvPicPr>
          <p:cNvPr id="28" name="Picture 27">
            <a:extLst>
              <a:ext uri="{FF2B5EF4-FFF2-40B4-BE49-F238E27FC236}">
                <a16:creationId xmlns:a16="http://schemas.microsoft.com/office/drawing/2014/main" id="{F23CF9BB-F7D5-C04F-418D-EC02C923A64C}"/>
              </a:ext>
            </a:extLst>
          </p:cNvPr>
          <p:cNvPicPr>
            <a:picLocks noChangeAspect="1"/>
          </p:cNvPicPr>
          <p:nvPr/>
        </p:nvPicPr>
        <p:blipFill>
          <a:blip r:embed="rId6"/>
          <a:stretch>
            <a:fillRect/>
          </a:stretch>
        </p:blipFill>
        <p:spPr>
          <a:xfrm>
            <a:off x="1205580" y="2123241"/>
            <a:ext cx="4638778" cy="2660476"/>
          </a:xfrm>
          <a:prstGeom prst="rect">
            <a:avLst/>
          </a:prstGeom>
        </p:spPr>
      </p:pic>
      <p:sp>
        <p:nvSpPr>
          <p:cNvPr id="29" name="Rectangle 28">
            <a:extLst>
              <a:ext uri="{FF2B5EF4-FFF2-40B4-BE49-F238E27FC236}">
                <a16:creationId xmlns:a16="http://schemas.microsoft.com/office/drawing/2014/main" id="{C768008C-7896-61B9-0CCD-3F34FF4AAC01}"/>
              </a:ext>
            </a:extLst>
          </p:cNvPr>
          <p:cNvSpPr/>
          <p:nvPr/>
        </p:nvSpPr>
        <p:spPr>
          <a:xfrm>
            <a:off x="4765451" y="1531620"/>
            <a:ext cx="1843777"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Chỉnh kênh alpha</a:t>
            </a:r>
          </a:p>
        </p:txBody>
      </p:sp>
      <p:cxnSp>
        <p:nvCxnSpPr>
          <p:cNvPr id="10304" name="Straight Arrow Connector 10303">
            <a:extLst>
              <a:ext uri="{FF2B5EF4-FFF2-40B4-BE49-F238E27FC236}">
                <a16:creationId xmlns:a16="http://schemas.microsoft.com/office/drawing/2014/main" id="{78276912-4529-7A97-5126-1F8FA3DA03EB}"/>
              </a:ext>
            </a:extLst>
          </p:cNvPr>
          <p:cNvCxnSpPr>
            <a:stCxn id="25" idx="2"/>
          </p:cNvCxnSpPr>
          <p:nvPr/>
        </p:nvCxnSpPr>
        <p:spPr>
          <a:xfrm flipH="1">
            <a:off x="3524968" y="1850038"/>
            <a:ext cx="1" cy="412871"/>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0305" name="Straight Arrow Connector 10304">
            <a:extLst>
              <a:ext uri="{FF2B5EF4-FFF2-40B4-BE49-F238E27FC236}">
                <a16:creationId xmlns:a16="http://schemas.microsoft.com/office/drawing/2014/main" id="{680E4F2D-D4B2-31BB-0D59-9396B885CC65}"/>
              </a:ext>
            </a:extLst>
          </p:cNvPr>
          <p:cNvCxnSpPr>
            <a:cxnSpLocks/>
            <a:stCxn id="29" idx="2"/>
          </p:cNvCxnSpPr>
          <p:nvPr/>
        </p:nvCxnSpPr>
        <p:spPr>
          <a:xfrm flipH="1">
            <a:off x="5368745" y="1843567"/>
            <a:ext cx="318595" cy="592650"/>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7" name="Rectangle 10316">
            <a:extLst>
              <a:ext uri="{FF2B5EF4-FFF2-40B4-BE49-F238E27FC236}">
                <a16:creationId xmlns:a16="http://schemas.microsoft.com/office/drawing/2014/main" id="{2660C69D-5E3C-1AB8-1C7A-1E30F159CEA2}"/>
              </a:ext>
            </a:extLst>
          </p:cNvPr>
          <p:cNvSpPr/>
          <p:nvPr/>
        </p:nvSpPr>
        <p:spPr>
          <a:xfrm>
            <a:off x="1192833" y="1811294"/>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pic>
        <p:nvPicPr>
          <p:cNvPr id="10324" name="Picture 10323">
            <a:extLst>
              <a:ext uri="{FF2B5EF4-FFF2-40B4-BE49-F238E27FC236}">
                <a16:creationId xmlns:a16="http://schemas.microsoft.com/office/drawing/2014/main" id="{C22FE360-BEBA-D952-1662-ECA7E502DE3A}"/>
              </a:ext>
            </a:extLst>
          </p:cNvPr>
          <p:cNvPicPr>
            <a:picLocks noChangeAspect="1"/>
          </p:cNvPicPr>
          <p:nvPr/>
        </p:nvPicPr>
        <p:blipFill>
          <a:blip r:embed="rId7"/>
          <a:stretch>
            <a:fillRect/>
          </a:stretch>
        </p:blipFill>
        <p:spPr>
          <a:xfrm>
            <a:off x="1205580" y="4891751"/>
            <a:ext cx="5878711" cy="1930583"/>
          </a:xfrm>
          <a:prstGeom prst="rect">
            <a:avLst/>
          </a:prstGeom>
        </p:spPr>
      </p:pic>
      <p:sp>
        <p:nvSpPr>
          <p:cNvPr id="10325" name="Rectangle 10324">
            <a:extLst>
              <a:ext uri="{FF2B5EF4-FFF2-40B4-BE49-F238E27FC236}">
                <a16:creationId xmlns:a16="http://schemas.microsoft.com/office/drawing/2014/main" id="{C09C9021-3631-841B-2DCC-E5E605D20A2F}"/>
              </a:ext>
            </a:extLst>
          </p:cNvPr>
          <p:cNvSpPr/>
          <p:nvPr/>
        </p:nvSpPr>
        <p:spPr>
          <a:xfrm>
            <a:off x="2386026" y="3739985"/>
            <a:ext cx="2490774"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Màu xám luôn ở góc trái </a:t>
            </a:r>
          </a:p>
        </p:txBody>
      </p:sp>
      <p:sp>
        <p:nvSpPr>
          <p:cNvPr id="10326" name="Rectangle 10325">
            <a:extLst>
              <a:ext uri="{FF2B5EF4-FFF2-40B4-BE49-F238E27FC236}">
                <a16:creationId xmlns:a16="http://schemas.microsoft.com/office/drawing/2014/main" id="{E5C90FF5-DF45-7A04-1F60-342E11E7CAA9}"/>
              </a:ext>
            </a:extLst>
          </p:cNvPr>
          <p:cNvSpPr/>
          <p:nvPr/>
        </p:nvSpPr>
        <p:spPr>
          <a:xfrm>
            <a:off x="2087418" y="2436217"/>
            <a:ext cx="181165" cy="123061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327" name="Straight Arrow Connector 10326">
            <a:extLst>
              <a:ext uri="{FF2B5EF4-FFF2-40B4-BE49-F238E27FC236}">
                <a16:creationId xmlns:a16="http://schemas.microsoft.com/office/drawing/2014/main" id="{A7C2B00A-76B9-ECCA-65C3-677F7B07976E}"/>
              </a:ext>
            </a:extLst>
          </p:cNvPr>
          <p:cNvCxnSpPr>
            <a:cxnSpLocks/>
            <a:stCxn id="10325" idx="0"/>
            <a:endCxn id="10326" idx="3"/>
          </p:cNvCxnSpPr>
          <p:nvPr/>
        </p:nvCxnSpPr>
        <p:spPr>
          <a:xfrm flipH="1" flipV="1">
            <a:off x="2268583" y="3051527"/>
            <a:ext cx="1362830" cy="68845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46">
            <a:extLst>
              <a:ext uri="{FF2B5EF4-FFF2-40B4-BE49-F238E27FC236}">
                <a16:creationId xmlns:a16="http://schemas.microsoft.com/office/drawing/2014/main" id="{CC98BB72-D773-BEF2-51F3-F185FE9D714C}"/>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AD659FCA-7A8A-51FE-0693-3E220A40202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523910F3-9050-B142-7E53-84853748EF4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B55044DD-CD11-2D72-93CC-47EB9AA3DAF1}"/>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Làm việc với màu sắc</a:t>
              </a:r>
            </a:p>
          </p:txBody>
        </p:sp>
        <p:sp>
          <p:nvSpPr>
            <p:cNvPr id="14" name="Text Box 50">
              <a:extLst>
                <a:ext uri="{FF2B5EF4-FFF2-40B4-BE49-F238E27FC236}">
                  <a16:creationId xmlns:a16="http://schemas.microsoft.com/office/drawing/2014/main" id="{C81AB16F-3612-493F-D25C-0CEBF36E8A9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11</a:t>
              </a:r>
            </a:p>
          </p:txBody>
        </p:sp>
      </p:grpSp>
    </p:spTree>
    <p:extLst>
      <p:ext uri="{BB962C8B-B14F-4D97-AF65-F5344CB8AC3E}">
        <p14:creationId xmlns:p14="http://schemas.microsoft.com/office/powerpoint/2010/main" val="7338422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405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4" name="Text Box 50"/>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 name="Rectangle 2">
            <a:extLst>
              <a:ext uri="{FF2B5EF4-FFF2-40B4-BE49-F238E27FC236}">
                <a16:creationId xmlns:a16="http://schemas.microsoft.com/office/drawing/2014/main" id="{B7B9396C-9DAC-EF6B-0B2F-A302C3E34803}"/>
              </a:ext>
            </a:extLst>
          </p:cNvPr>
          <p:cNvSpPr/>
          <p:nvPr/>
        </p:nvSpPr>
        <p:spPr>
          <a:xfrm>
            <a:off x="991787" y="1446791"/>
            <a:ext cx="7388538"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Các kiểu font chữ chung phổ biến sử dụng lập trong lập trình web</a:t>
            </a:r>
            <a:endParaRPr lang="vi-VN" b="1" i="1">
              <a:solidFill>
                <a:srgbClr val="FF0000"/>
              </a:solidFill>
              <a:latin typeface="Times New Roman" pitchFamily="18" charset="0"/>
              <a:cs typeface="Times New Roman" pitchFamily="18" charset="0"/>
            </a:endParaRPr>
          </a:p>
        </p:txBody>
      </p:sp>
      <p:graphicFrame>
        <p:nvGraphicFramePr>
          <p:cNvPr id="5" name="Table 4">
            <a:extLst>
              <a:ext uri="{FF2B5EF4-FFF2-40B4-BE49-F238E27FC236}">
                <a16:creationId xmlns:a16="http://schemas.microsoft.com/office/drawing/2014/main" id="{97C7AB8A-FCA7-CB15-36B4-75F1F14E368F}"/>
              </a:ext>
            </a:extLst>
          </p:cNvPr>
          <p:cNvGraphicFramePr>
            <a:graphicFrameLocks noGrp="1"/>
          </p:cNvGraphicFramePr>
          <p:nvPr>
            <p:extLst>
              <p:ext uri="{D42A27DB-BD31-4B8C-83A1-F6EECF244321}">
                <p14:modId xmlns:p14="http://schemas.microsoft.com/office/powerpoint/2010/main" val="1008889286"/>
              </p:ext>
            </p:extLst>
          </p:nvPr>
        </p:nvGraphicFramePr>
        <p:xfrm>
          <a:off x="1247228" y="2034477"/>
          <a:ext cx="6625592" cy="4574279"/>
        </p:xfrm>
        <a:graphic>
          <a:graphicData uri="http://schemas.openxmlformats.org/drawingml/2006/table">
            <a:tbl>
              <a:tblPr firstRow="1" firstCol="1" bandRow="1">
                <a:tableStyleId>{5C22544A-7EE6-4342-B048-85BDC9FD1C3A}</a:tableStyleId>
              </a:tblPr>
              <a:tblGrid>
                <a:gridCol w="812684">
                  <a:extLst>
                    <a:ext uri="{9D8B030D-6E8A-4147-A177-3AD203B41FA5}">
                      <a16:colId xmlns:a16="http://schemas.microsoft.com/office/drawing/2014/main" val="2583722390"/>
                    </a:ext>
                  </a:extLst>
                </a:gridCol>
                <a:gridCol w="2250831">
                  <a:extLst>
                    <a:ext uri="{9D8B030D-6E8A-4147-A177-3AD203B41FA5}">
                      <a16:colId xmlns:a16="http://schemas.microsoft.com/office/drawing/2014/main" val="4049612280"/>
                    </a:ext>
                  </a:extLst>
                </a:gridCol>
                <a:gridCol w="3562077">
                  <a:extLst>
                    <a:ext uri="{9D8B030D-6E8A-4147-A177-3AD203B41FA5}">
                      <a16:colId xmlns:a16="http://schemas.microsoft.com/office/drawing/2014/main" val="132168980"/>
                    </a:ext>
                  </a:extLst>
                </a:gridCol>
              </a:tblGrid>
              <a:tr h="1028111">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Kiểu</a:t>
                      </a: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 Font</a:t>
                      </a:r>
                    </a:p>
                  </a:txBody>
                  <a:tcPr marL="68580" marR="68580" marT="0" marB="0" anchor="ctr"/>
                </a:tc>
                <a:tc>
                  <a:txBody>
                    <a:bodyPr/>
                    <a:lstStyle/>
                    <a:p>
                      <a:pPr marL="0" marR="0" algn="ctr">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Minh họa </a:t>
                      </a:r>
                    </a:p>
                  </a:txBody>
                  <a:tcPr marL="68580" marR="68580" marT="0" marB="0" anchor="ctr"/>
                </a:tc>
                <a:extLst>
                  <a:ext uri="{0D108BD9-81ED-4DB2-BD59-A6C34878D82A}">
                    <a16:rowId xmlns:a16="http://schemas.microsoft.com/office/drawing/2014/main" val="446152106"/>
                  </a:ext>
                </a:extLst>
              </a:tr>
              <a:tr h="1182056">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fr-FR" sz="1800" b="1" i="1" kern="1200">
                          <a:solidFill>
                            <a:schemeClr val="tx1"/>
                          </a:solidFill>
                          <a:latin typeface="Times New Roman" pitchFamily="18" charset="0"/>
                          <a:ea typeface="+mn-ea"/>
                          <a:cs typeface="Times New Roman" pitchFamily="18" charset="0"/>
                        </a:rPr>
                        <a:t>Font không có gai ở đầu chữ cái</a:t>
                      </a:r>
                    </a:p>
                    <a:p>
                      <a:pPr marL="0" algn="ctr" defTabSz="914400" rtl="0" eaLnBrk="1" latinLnBrk="0" hangingPunct="1">
                        <a:lnSpc>
                          <a:spcPct val="100000"/>
                        </a:lnSpc>
                      </a:pPr>
                      <a:r>
                        <a:rPr lang="fr-FR" sz="1800" b="1" i="0" kern="1200">
                          <a:solidFill>
                            <a:srgbClr val="FF0000"/>
                          </a:solidFill>
                          <a:effectLst/>
                          <a:latin typeface="+mn-lt"/>
                          <a:ea typeface="+mn-ea"/>
                          <a:cs typeface="+mn-cs"/>
                        </a:rPr>
                        <a:t>Sans serif</a:t>
                      </a:r>
                    </a:p>
                  </a:txBody>
                  <a:tcPr marL="142875" marR="142875" marT="47625" marB="47625" anchor="ctr"/>
                </a:tc>
                <a:tc>
                  <a:txBody>
                    <a:bodyPr/>
                    <a:lstStyle/>
                    <a:p>
                      <a:pPr marL="0" algn="l" defTabSz="914400" rtl="0" eaLnBrk="1" latinLnBrk="0" hangingPunct="1">
                        <a:lnSpc>
                          <a:spcPct val="100000"/>
                        </a:lnSpc>
                      </a:pP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1182056">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fr-FR" sz="1800" b="1" i="1" kern="1200">
                          <a:solidFill>
                            <a:schemeClr val="tx1"/>
                          </a:solidFill>
                          <a:latin typeface="Times New Roman" pitchFamily="18" charset="0"/>
                          <a:ea typeface="+mn-ea"/>
                          <a:cs typeface="Times New Roman" pitchFamily="18" charset="0"/>
                        </a:rPr>
                        <a:t>Font có gai ở đầu </a:t>
                      </a:r>
                    </a:p>
                    <a:p>
                      <a:pPr marL="0" algn="ctr" defTabSz="914400" rtl="0" eaLnBrk="1" latinLnBrk="0" hangingPunct="1">
                        <a:lnSpc>
                          <a:spcPct val="100000"/>
                        </a:lnSpc>
                      </a:pPr>
                      <a:r>
                        <a:rPr lang="fr-FR" sz="1800" b="1" i="0" kern="1200">
                          <a:solidFill>
                            <a:srgbClr val="FF0000"/>
                          </a:solidFill>
                          <a:effectLst/>
                          <a:latin typeface="+mn-lt"/>
                          <a:ea typeface="+mn-ea"/>
                          <a:cs typeface="+mn-cs"/>
                        </a:rPr>
                        <a:t>serif</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969320555"/>
                  </a:ext>
                </a:extLst>
              </a:tr>
              <a:tr h="1182056">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i="1" kern="1200">
                          <a:solidFill>
                            <a:schemeClr val="tx1"/>
                          </a:solidFill>
                          <a:latin typeface="Times New Roman" pitchFamily="18" charset="0"/>
                          <a:ea typeface="+mn-ea"/>
                          <a:cs typeface="Times New Roman" pitchFamily="18" charset="0"/>
                        </a:rPr>
                        <a:t>Font có cùng độ rộng  </a:t>
                      </a:r>
                      <a:r>
                        <a:rPr lang="vi-VN" sz="1800" b="1" i="0" kern="1200">
                          <a:solidFill>
                            <a:srgbClr val="FF0000"/>
                          </a:solidFill>
                          <a:effectLst/>
                          <a:latin typeface="+mn-lt"/>
                          <a:ea typeface="+mn-ea"/>
                          <a:cs typeface="+mn-cs"/>
                        </a:rPr>
                        <a:t>Monospace</a:t>
                      </a:r>
                    </a:p>
                  </a:txBody>
                  <a:tcPr marL="142875" marR="142875" marT="47625" marB="476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011180490"/>
                  </a:ext>
                </a:extLst>
              </a:tr>
            </a:tbl>
          </a:graphicData>
        </a:graphic>
      </p:graphicFrame>
      <p:pic>
        <p:nvPicPr>
          <p:cNvPr id="14" name="Picture 13">
            <a:extLst>
              <a:ext uri="{FF2B5EF4-FFF2-40B4-BE49-F238E27FC236}">
                <a16:creationId xmlns:a16="http://schemas.microsoft.com/office/drawing/2014/main" id="{27C1FFB2-CB10-0383-8821-88094403C7A2}"/>
              </a:ext>
            </a:extLst>
          </p:cNvPr>
          <p:cNvPicPr>
            <a:picLocks noChangeAspect="1"/>
          </p:cNvPicPr>
          <p:nvPr/>
        </p:nvPicPr>
        <p:blipFill rotWithShape="1">
          <a:blip r:embed="rId5"/>
          <a:srcRect r="44823"/>
          <a:stretch/>
        </p:blipFill>
        <p:spPr>
          <a:xfrm>
            <a:off x="4560024" y="5515457"/>
            <a:ext cx="2927368" cy="1093299"/>
          </a:xfrm>
          <a:prstGeom prst="rect">
            <a:avLst/>
          </a:prstGeom>
        </p:spPr>
      </p:pic>
      <p:pic>
        <p:nvPicPr>
          <p:cNvPr id="16" name="Picture 15">
            <a:extLst>
              <a:ext uri="{FF2B5EF4-FFF2-40B4-BE49-F238E27FC236}">
                <a16:creationId xmlns:a16="http://schemas.microsoft.com/office/drawing/2014/main" id="{AEAABDD6-DCE8-552A-B3F7-8A6E9EED98E6}"/>
              </a:ext>
            </a:extLst>
          </p:cNvPr>
          <p:cNvPicPr>
            <a:picLocks noChangeAspect="1"/>
          </p:cNvPicPr>
          <p:nvPr/>
        </p:nvPicPr>
        <p:blipFill>
          <a:blip r:embed="rId6"/>
          <a:stretch>
            <a:fillRect/>
          </a:stretch>
        </p:blipFill>
        <p:spPr>
          <a:xfrm>
            <a:off x="5127685" y="3180972"/>
            <a:ext cx="2124075" cy="933450"/>
          </a:xfrm>
          <a:prstGeom prst="rect">
            <a:avLst/>
          </a:prstGeom>
        </p:spPr>
      </p:pic>
      <p:pic>
        <p:nvPicPr>
          <p:cNvPr id="18" name="Picture 17">
            <a:extLst>
              <a:ext uri="{FF2B5EF4-FFF2-40B4-BE49-F238E27FC236}">
                <a16:creationId xmlns:a16="http://schemas.microsoft.com/office/drawing/2014/main" id="{D7DB6910-5282-DE87-5032-E9981073A948}"/>
              </a:ext>
            </a:extLst>
          </p:cNvPr>
          <p:cNvPicPr>
            <a:picLocks noChangeAspect="1"/>
          </p:cNvPicPr>
          <p:nvPr/>
        </p:nvPicPr>
        <p:blipFill>
          <a:blip r:embed="rId7"/>
          <a:stretch>
            <a:fillRect/>
          </a:stretch>
        </p:blipFill>
        <p:spPr>
          <a:xfrm>
            <a:off x="5124336" y="4413192"/>
            <a:ext cx="2009775" cy="847725"/>
          </a:xfrm>
          <a:prstGeom prst="rect">
            <a:avLst/>
          </a:prstGeom>
        </p:spPr>
      </p:pic>
      <p:pic>
        <p:nvPicPr>
          <p:cNvPr id="4" name="Picture 3">
            <a:extLst>
              <a:ext uri="{FF2B5EF4-FFF2-40B4-BE49-F238E27FC236}">
                <a16:creationId xmlns:a16="http://schemas.microsoft.com/office/drawing/2014/main" id="{721CD99B-4615-21EB-E75F-5409C652B94D}"/>
              </a:ext>
            </a:extLst>
          </p:cNvPr>
          <p:cNvPicPr>
            <a:picLocks noChangeAspect="1"/>
          </p:cNvPicPr>
          <p:nvPr/>
        </p:nvPicPr>
        <p:blipFill>
          <a:blip r:embed="rId8"/>
          <a:stretch>
            <a:fillRect/>
          </a:stretch>
        </p:blipFill>
        <p:spPr>
          <a:xfrm>
            <a:off x="7946434" y="3064747"/>
            <a:ext cx="4245566" cy="2346462"/>
          </a:xfrm>
          <a:prstGeom prst="rect">
            <a:avLst/>
          </a:prstGeom>
        </p:spPr>
      </p:pic>
    </p:spTree>
    <p:extLst>
      <p:ext uri="{BB962C8B-B14F-4D97-AF65-F5344CB8AC3E}">
        <p14:creationId xmlns:p14="http://schemas.microsoft.com/office/powerpoint/2010/main" val="3243212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 name="Picture 1">
            <a:extLst>
              <a:ext uri="{FF2B5EF4-FFF2-40B4-BE49-F238E27FC236}">
                <a16:creationId xmlns:a16="http://schemas.microsoft.com/office/drawing/2014/main" id="{CA5439EB-0879-60D2-1E7C-D2F94982C1C1}"/>
              </a:ext>
            </a:extLst>
          </p:cNvPr>
          <p:cNvPicPr>
            <a:picLocks noChangeAspect="1"/>
          </p:cNvPicPr>
          <p:nvPr/>
        </p:nvPicPr>
        <p:blipFill>
          <a:blip r:embed="rId5"/>
          <a:stretch>
            <a:fillRect/>
          </a:stretch>
        </p:blipFill>
        <p:spPr>
          <a:xfrm>
            <a:off x="1514235" y="1864675"/>
            <a:ext cx="2609850" cy="600075"/>
          </a:xfrm>
          <a:prstGeom prst="rect">
            <a:avLst/>
          </a:prstGeom>
        </p:spPr>
      </p:pic>
      <p:sp>
        <p:nvSpPr>
          <p:cNvPr id="17" name="TextBox 16">
            <a:extLst>
              <a:ext uri="{FF2B5EF4-FFF2-40B4-BE49-F238E27FC236}">
                <a16:creationId xmlns:a16="http://schemas.microsoft.com/office/drawing/2014/main" id="{53725D39-4753-6536-8D84-4881BCEF3BAF}"/>
              </a:ext>
            </a:extLst>
          </p:cNvPr>
          <p:cNvSpPr txBox="1"/>
          <p:nvPr/>
        </p:nvSpPr>
        <p:spPr>
          <a:xfrm>
            <a:off x="4273062" y="2095418"/>
            <a:ext cx="4860890" cy="369332"/>
          </a:xfrm>
          <a:prstGeom prst="rect">
            <a:avLst/>
          </a:prstGeom>
          <a:noFill/>
        </p:spPr>
        <p:txBody>
          <a:bodyPr wrap="square">
            <a:spAutoFit/>
          </a:bodyPr>
          <a:lstStyle/>
          <a:p>
            <a:r>
              <a:rPr lang="vi-VN">
                <a:hlinkClick r:id="rId6"/>
              </a:rPr>
              <a:t>https://www.w3schools.com/css/css_font.asp</a:t>
            </a:r>
            <a:r>
              <a:rPr lang="en-US"/>
              <a:t> </a:t>
            </a:r>
            <a:endParaRPr lang="vi-VN"/>
          </a:p>
        </p:txBody>
      </p:sp>
      <p:pic>
        <p:nvPicPr>
          <p:cNvPr id="20" name="Picture 19">
            <a:extLst>
              <a:ext uri="{FF2B5EF4-FFF2-40B4-BE49-F238E27FC236}">
                <a16:creationId xmlns:a16="http://schemas.microsoft.com/office/drawing/2014/main" id="{3B23BC05-DA8A-7326-1453-3D6AE1E025D1}"/>
              </a:ext>
            </a:extLst>
          </p:cNvPr>
          <p:cNvPicPr>
            <a:picLocks noChangeAspect="1"/>
          </p:cNvPicPr>
          <p:nvPr/>
        </p:nvPicPr>
        <p:blipFill>
          <a:blip r:embed="rId7"/>
          <a:stretch>
            <a:fillRect/>
          </a:stretch>
        </p:blipFill>
        <p:spPr>
          <a:xfrm>
            <a:off x="1514235" y="2588232"/>
            <a:ext cx="6434853" cy="4146647"/>
          </a:xfrm>
          <a:prstGeom prst="rect">
            <a:avLst/>
          </a:prstGeom>
        </p:spPr>
      </p:pic>
      <p:sp>
        <p:nvSpPr>
          <p:cNvPr id="21" name="Rectangle 20">
            <a:extLst>
              <a:ext uri="{FF2B5EF4-FFF2-40B4-BE49-F238E27FC236}">
                <a16:creationId xmlns:a16="http://schemas.microsoft.com/office/drawing/2014/main" id="{16332C72-8B7A-55FE-C9E9-0929467FADDC}"/>
              </a:ext>
            </a:extLst>
          </p:cNvPr>
          <p:cNvSpPr/>
          <p:nvPr/>
        </p:nvSpPr>
        <p:spPr>
          <a:xfrm>
            <a:off x="8140889" y="2588232"/>
            <a:ext cx="2389784" cy="903853"/>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Fontname: Tên của nhóm họ fonts</a:t>
            </a:r>
          </a:p>
        </p:txBody>
      </p:sp>
      <p:grpSp>
        <p:nvGrpSpPr>
          <p:cNvPr id="3" name="Group 46">
            <a:extLst>
              <a:ext uri="{FF2B5EF4-FFF2-40B4-BE49-F238E27FC236}">
                <a16:creationId xmlns:a16="http://schemas.microsoft.com/office/drawing/2014/main" id="{5CECEC04-4AF2-2FC2-E985-2712EEA43DAD}"/>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A587CC5D-5ACF-8B2A-FCC2-093888B662B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6517523A-192D-60E5-0D2D-D95341469ED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9FB7372B-56E2-A767-4315-A62A05FD6F0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 name="Text Box 50">
              <a:extLst>
                <a:ext uri="{FF2B5EF4-FFF2-40B4-BE49-F238E27FC236}">
                  <a16:creationId xmlns:a16="http://schemas.microsoft.com/office/drawing/2014/main" id="{2056DDF7-CA6C-A12A-0D98-69CB6EF34350}"/>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16" name="Rectangle 15">
            <a:extLst>
              <a:ext uri="{FF2B5EF4-FFF2-40B4-BE49-F238E27FC236}">
                <a16:creationId xmlns:a16="http://schemas.microsoft.com/office/drawing/2014/main" id="{8B7A19FD-FA3A-224E-C992-1DAEBDFFCBF2}"/>
              </a:ext>
            </a:extLst>
          </p:cNvPr>
          <p:cNvSpPr/>
          <p:nvPr/>
        </p:nvSpPr>
        <p:spPr>
          <a:xfrm>
            <a:off x="991787" y="1446791"/>
            <a:ext cx="7388538"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 Các kiểu font chữ chung phổ biến sử dụng lập trong lập trình web</a:t>
            </a:r>
            <a:endParaRPr lang="vi-VN"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7475901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0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opacity</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72C76B0B-BF2F-1FCA-9E3C-D1E4D035E4CC}"/>
              </a:ext>
            </a:extLst>
          </p:cNvPr>
          <p:cNvSpPr>
            <a:spLocks noChangeArrowheads="1"/>
          </p:cNvSpPr>
          <p:nvPr/>
        </p:nvSpPr>
        <p:spPr bwMode="gray">
          <a:xfrm>
            <a:off x="1133666" y="1496664"/>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vi-VN" b="1" i="1">
                <a:solidFill>
                  <a:srgbClr val="CC00FF"/>
                </a:solidFill>
                <a:latin typeface="Times New Roman" pitchFamily="18" charset="0"/>
                <a:cs typeface="Times New Roman" pitchFamily="18" charset="0"/>
              </a:rPr>
              <a:t>Thuộc tính opacity</a:t>
            </a:r>
          </a:p>
        </p:txBody>
      </p:sp>
      <p:sp>
        <p:nvSpPr>
          <p:cNvPr id="6" name="Rectangle 19">
            <a:extLst>
              <a:ext uri="{FF2B5EF4-FFF2-40B4-BE49-F238E27FC236}">
                <a16:creationId xmlns:a16="http://schemas.microsoft.com/office/drawing/2014/main" id="{444112F7-239A-3353-1C0E-87A7EB295B78}"/>
              </a:ext>
            </a:extLst>
          </p:cNvPr>
          <p:cNvSpPr>
            <a:spLocks noChangeArrowheads="1"/>
          </p:cNvSpPr>
          <p:nvPr/>
        </p:nvSpPr>
        <p:spPr bwMode="gray">
          <a:xfrm>
            <a:off x="1341321" y="2051704"/>
            <a:ext cx="4507354" cy="1200329"/>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vi-VN" b="1" i="1">
                <a:solidFill>
                  <a:srgbClr val="CC00FF"/>
                </a:solidFill>
                <a:latin typeface="Times New Roman" pitchFamily="18" charset="0"/>
                <a:cs typeface="Times New Roman" pitchFamily="18" charset="0"/>
              </a:rPr>
              <a:t>opacity </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Quy định độ trong suốt </a:t>
            </a:r>
          </a:p>
          <a:p>
            <a:pPr marL="285750" indent="-285750">
              <a:buFont typeface="Wingdings" panose="05000000000000000000" pitchFamily="2" charset="2"/>
              <a:buChar char="ü"/>
            </a:pPr>
            <a:r>
              <a:rPr lang="en-US" b="1" i="1">
                <a:solidFill>
                  <a:srgbClr val="FF0000"/>
                </a:solidFill>
                <a:latin typeface="Times New Roman" pitchFamily="18" charset="0"/>
                <a:cs typeface="Times New Roman" pitchFamily="18" charset="0"/>
              </a:rPr>
              <a:t> </a:t>
            </a:r>
          </a:p>
          <a:p>
            <a:pPr marL="800100" lvl="1" indent="-342900">
              <a:buFont typeface="+mj-lt"/>
              <a:buAutoNum type="arabicPeriod"/>
            </a:pPr>
            <a:r>
              <a:rPr lang="en-US" b="1" i="1">
                <a:latin typeface="Times New Roman" pitchFamily="18" charset="0"/>
                <a:cs typeface="Times New Roman" pitchFamily="18" charset="0"/>
              </a:rPr>
              <a:t>0.0 </a:t>
            </a:r>
            <a:r>
              <a:rPr lang="en-US" b="1" i="1">
                <a:latin typeface="Times New Roman" pitchFamily="18" charset="0"/>
                <a:cs typeface="Times New Roman" pitchFamily="18" charset="0"/>
                <a:sym typeface="Wingdings" panose="05000000000000000000" pitchFamily="2" charset="2"/>
              </a:rPr>
              <a:t> 1.0</a:t>
            </a:r>
          </a:p>
          <a:p>
            <a:pPr marL="800100" lvl="1" indent="-342900">
              <a:buFont typeface="+mj-lt"/>
              <a:buAutoNum type="arabicPeriod"/>
            </a:pPr>
            <a:r>
              <a:rPr lang="en-US" b="1" i="1">
                <a:latin typeface="Times New Roman" pitchFamily="18" charset="0"/>
                <a:cs typeface="Times New Roman" pitchFamily="18" charset="0"/>
                <a:sym typeface="Wingdings" panose="05000000000000000000" pitchFamily="2" charset="2"/>
              </a:rPr>
              <a:t>0%  100%</a:t>
            </a:r>
          </a:p>
        </p:txBody>
      </p:sp>
      <p:sp>
        <p:nvSpPr>
          <p:cNvPr id="29" name="Rectangle 28">
            <a:extLst>
              <a:ext uri="{FF2B5EF4-FFF2-40B4-BE49-F238E27FC236}">
                <a16:creationId xmlns:a16="http://schemas.microsoft.com/office/drawing/2014/main" id="{C50035C3-95C1-9346-C18B-0D3616B66B61}"/>
              </a:ext>
            </a:extLst>
          </p:cNvPr>
          <p:cNvSpPr>
            <a:spLocks noChangeArrowheads="1"/>
          </p:cNvSpPr>
          <p:nvPr/>
        </p:nvSpPr>
        <p:spPr bwMode="gray">
          <a:xfrm>
            <a:off x="3697740" y="2693032"/>
            <a:ext cx="3540866" cy="369332"/>
          </a:xfrm>
          <a:prstGeom prst="rect">
            <a:avLst/>
          </a:prstGeom>
          <a:noFill/>
          <a:ln w="9525">
            <a:noFill/>
            <a:miter lim="800000"/>
            <a:headEnd/>
            <a:tailEnd/>
          </a:ln>
          <a:effectLst/>
        </p:spPr>
        <p:txBody>
          <a:bodyPr wrap="square">
            <a:spAutoFit/>
          </a:bodyPr>
          <a:lstStyle/>
          <a:p>
            <a:r>
              <a:rPr lang="en-US" b="1" i="1">
                <a:latin typeface="Times New Roman" pitchFamily="18" charset="0"/>
                <a:cs typeface="Times New Roman" pitchFamily="18" charset="0"/>
                <a:sym typeface="Wingdings" panose="05000000000000000000" pitchFamily="2" charset="2"/>
              </a:rPr>
              <a:t>mờ nhất   Rõ nhất</a:t>
            </a:r>
            <a:endParaRPr lang="en-US" b="1" i="1">
              <a:latin typeface="Times New Roman" pitchFamily="18" charset="0"/>
              <a:cs typeface="Times New Roman" pitchFamily="18" charset="0"/>
            </a:endParaRPr>
          </a:p>
        </p:txBody>
      </p:sp>
      <p:sp>
        <p:nvSpPr>
          <p:cNvPr id="30" name="Right Brace 29">
            <a:extLst>
              <a:ext uri="{FF2B5EF4-FFF2-40B4-BE49-F238E27FC236}">
                <a16:creationId xmlns:a16="http://schemas.microsoft.com/office/drawing/2014/main" id="{1D56EF37-2C17-1CA1-C754-4AF6A2C306E4}"/>
              </a:ext>
            </a:extLst>
          </p:cNvPr>
          <p:cNvSpPr/>
          <p:nvPr/>
        </p:nvSpPr>
        <p:spPr>
          <a:xfrm>
            <a:off x="3594998" y="2706160"/>
            <a:ext cx="102742" cy="446606"/>
          </a:xfrm>
          <a:prstGeom prst="rightBrace">
            <a:avLst/>
          </a:prstGeom>
          <a:ln w="19050">
            <a:solidFill>
              <a:srgbClr val="CC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pic>
        <p:nvPicPr>
          <p:cNvPr id="10304" name="Picture 10303">
            <a:extLst>
              <a:ext uri="{FF2B5EF4-FFF2-40B4-BE49-F238E27FC236}">
                <a16:creationId xmlns:a16="http://schemas.microsoft.com/office/drawing/2014/main" id="{E72FABFE-44B1-A22C-689F-EF635CD2A657}"/>
              </a:ext>
            </a:extLst>
          </p:cNvPr>
          <p:cNvPicPr>
            <a:picLocks noChangeAspect="1"/>
          </p:cNvPicPr>
          <p:nvPr/>
        </p:nvPicPr>
        <p:blipFill>
          <a:blip r:embed="rId5"/>
          <a:stretch>
            <a:fillRect/>
          </a:stretch>
        </p:blipFill>
        <p:spPr>
          <a:xfrm>
            <a:off x="6056329" y="1548829"/>
            <a:ext cx="4181475" cy="1847850"/>
          </a:xfrm>
          <a:prstGeom prst="rect">
            <a:avLst/>
          </a:prstGeom>
        </p:spPr>
      </p:pic>
      <p:pic>
        <p:nvPicPr>
          <p:cNvPr id="10310" name="Picture 10309">
            <a:extLst>
              <a:ext uri="{FF2B5EF4-FFF2-40B4-BE49-F238E27FC236}">
                <a16:creationId xmlns:a16="http://schemas.microsoft.com/office/drawing/2014/main" id="{BB520C94-F1CD-1613-F2A9-4D1D4E14328C}"/>
              </a:ext>
            </a:extLst>
          </p:cNvPr>
          <p:cNvPicPr>
            <a:picLocks noChangeAspect="1"/>
          </p:cNvPicPr>
          <p:nvPr/>
        </p:nvPicPr>
        <p:blipFill>
          <a:blip r:embed="rId6"/>
          <a:stretch>
            <a:fillRect/>
          </a:stretch>
        </p:blipFill>
        <p:spPr>
          <a:xfrm>
            <a:off x="3829440" y="5771027"/>
            <a:ext cx="1762125" cy="828675"/>
          </a:xfrm>
          <a:prstGeom prst="rect">
            <a:avLst/>
          </a:prstGeom>
        </p:spPr>
      </p:pic>
      <p:pic>
        <p:nvPicPr>
          <p:cNvPr id="10312" name="Picture 10311">
            <a:extLst>
              <a:ext uri="{FF2B5EF4-FFF2-40B4-BE49-F238E27FC236}">
                <a16:creationId xmlns:a16="http://schemas.microsoft.com/office/drawing/2014/main" id="{86162EA9-0A16-E406-8A6A-2258A013CE58}"/>
              </a:ext>
            </a:extLst>
          </p:cNvPr>
          <p:cNvPicPr>
            <a:picLocks noChangeAspect="1"/>
          </p:cNvPicPr>
          <p:nvPr/>
        </p:nvPicPr>
        <p:blipFill>
          <a:blip r:embed="rId7"/>
          <a:stretch>
            <a:fillRect/>
          </a:stretch>
        </p:blipFill>
        <p:spPr>
          <a:xfrm>
            <a:off x="3829440" y="3646122"/>
            <a:ext cx="3009793" cy="1975564"/>
          </a:xfrm>
          <a:prstGeom prst="rect">
            <a:avLst/>
          </a:prstGeom>
        </p:spPr>
      </p:pic>
      <p:pic>
        <p:nvPicPr>
          <p:cNvPr id="10314" name="Picture 10313">
            <a:extLst>
              <a:ext uri="{FF2B5EF4-FFF2-40B4-BE49-F238E27FC236}">
                <a16:creationId xmlns:a16="http://schemas.microsoft.com/office/drawing/2014/main" id="{65112A4A-B0C5-F6AF-2820-A3E8AF2C2585}"/>
              </a:ext>
            </a:extLst>
          </p:cNvPr>
          <p:cNvPicPr>
            <a:picLocks noChangeAspect="1"/>
          </p:cNvPicPr>
          <p:nvPr/>
        </p:nvPicPr>
        <p:blipFill>
          <a:blip r:embed="rId8"/>
          <a:stretch>
            <a:fillRect/>
          </a:stretch>
        </p:blipFill>
        <p:spPr>
          <a:xfrm>
            <a:off x="591737" y="3646122"/>
            <a:ext cx="2972578" cy="1975564"/>
          </a:xfrm>
          <a:prstGeom prst="rect">
            <a:avLst/>
          </a:prstGeom>
        </p:spPr>
      </p:pic>
      <p:pic>
        <p:nvPicPr>
          <p:cNvPr id="10318" name="Picture 10317">
            <a:extLst>
              <a:ext uri="{FF2B5EF4-FFF2-40B4-BE49-F238E27FC236}">
                <a16:creationId xmlns:a16="http://schemas.microsoft.com/office/drawing/2014/main" id="{2F5FD401-52D6-B339-AEC4-9B6AA2838B5D}"/>
              </a:ext>
            </a:extLst>
          </p:cNvPr>
          <p:cNvPicPr>
            <a:picLocks noChangeAspect="1"/>
          </p:cNvPicPr>
          <p:nvPr/>
        </p:nvPicPr>
        <p:blipFill>
          <a:blip r:embed="rId9"/>
          <a:stretch>
            <a:fillRect/>
          </a:stretch>
        </p:blipFill>
        <p:spPr>
          <a:xfrm>
            <a:off x="7293419" y="3646122"/>
            <a:ext cx="2987887" cy="1975564"/>
          </a:xfrm>
          <a:prstGeom prst="rect">
            <a:avLst/>
          </a:prstGeom>
        </p:spPr>
      </p:pic>
      <p:pic>
        <p:nvPicPr>
          <p:cNvPr id="10320" name="Picture 10319">
            <a:extLst>
              <a:ext uri="{FF2B5EF4-FFF2-40B4-BE49-F238E27FC236}">
                <a16:creationId xmlns:a16="http://schemas.microsoft.com/office/drawing/2014/main" id="{30425620-203B-DF6E-E425-1FA730D2CEDF}"/>
              </a:ext>
            </a:extLst>
          </p:cNvPr>
          <p:cNvPicPr>
            <a:picLocks noChangeAspect="1"/>
          </p:cNvPicPr>
          <p:nvPr/>
        </p:nvPicPr>
        <p:blipFill>
          <a:blip r:embed="rId10"/>
          <a:stretch>
            <a:fillRect/>
          </a:stretch>
        </p:blipFill>
        <p:spPr>
          <a:xfrm>
            <a:off x="7293419" y="5771027"/>
            <a:ext cx="1562100" cy="800100"/>
          </a:xfrm>
          <a:prstGeom prst="rect">
            <a:avLst/>
          </a:prstGeom>
        </p:spPr>
      </p:pic>
      <p:pic>
        <p:nvPicPr>
          <p:cNvPr id="10323" name="Picture 10322">
            <a:extLst>
              <a:ext uri="{FF2B5EF4-FFF2-40B4-BE49-F238E27FC236}">
                <a16:creationId xmlns:a16="http://schemas.microsoft.com/office/drawing/2014/main" id="{1E189F55-6D04-43F8-A147-75F6B5DDBD30}"/>
              </a:ext>
            </a:extLst>
          </p:cNvPr>
          <p:cNvPicPr>
            <a:picLocks noChangeAspect="1"/>
          </p:cNvPicPr>
          <p:nvPr/>
        </p:nvPicPr>
        <p:blipFill>
          <a:blip r:embed="rId11"/>
          <a:stretch>
            <a:fillRect/>
          </a:stretch>
        </p:blipFill>
        <p:spPr>
          <a:xfrm>
            <a:off x="591737" y="5722563"/>
            <a:ext cx="1828800" cy="819150"/>
          </a:xfrm>
          <a:prstGeom prst="rect">
            <a:avLst/>
          </a:prstGeom>
        </p:spPr>
      </p:pic>
      <p:sp>
        <p:nvSpPr>
          <p:cNvPr id="10324" name="Rectangle 19">
            <a:extLst>
              <a:ext uri="{FF2B5EF4-FFF2-40B4-BE49-F238E27FC236}">
                <a16:creationId xmlns:a16="http://schemas.microsoft.com/office/drawing/2014/main" id="{FE3D8533-8A82-88C4-3284-4585DD87E92F}"/>
              </a:ext>
            </a:extLst>
          </p:cNvPr>
          <p:cNvSpPr>
            <a:spLocks noChangeArrowheads="1"/>
          </p:cNvSpPr>
          <p:nvPr/>
        </p:nvSpPr>
        <p:spPr bwMode="gray">
          <a:xfrm>
            <a:off x="8928211" y="5709412"/>
            <a:ext cx="9268137" cy="861774"/>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sz="1600" b="1" i="1">
                <a:solidFill>
                  <a:srgbClr val="CC00FF"/>
                </a:solidFill>
                <a:latin typeface="Times New Roman" pitchFamily="18" charset="0"/>
                <a:cs typeface="Times New Roman" pitchFamily="18" charset="0"/>
              </a:rPr>
              <a:t>Không nhìn thấy trên giao diện</a:t>
            </a:r>
          </a:p>
          <a:p>
            <a:pPr marL="285750" indent="-285750">
              <a:buFont typeface="Wingdings" panose="05000000000000000000" pitchFamily="2" charset="2"/>
              <a:buChar char="ü"/>
            </a:pPr>
            <a:r>
              <a:rPr lang="en-US" sz="1600" b="1" i="1">
                <a:solidFill>
                  <a:srgbClr val="CC00FF"/>
                </a:solidFill>
                <a:latin typeface="Times New Roman" pitchFamily="18" charset="0"/>
                <a:cs typeface="Times New Roman" pitchFamily="18" charset="0"/>
                <a:sym typeface="Wingdings" panose="05000000000000000000" pitchFamily="2" charset="2"/>
              </a:rPr>
              <a:t>Vẫn chiếm không gian</a:t>
            </a:r>
          </a:p>
          <a:p>
            <a:pPr marL="285750" indent="-285750">
              <a:buFont typeface="Wingdings" panose="05000000000000000000" pitchFamily="2" charset="2"/>
              <a:buChar char="ü"/>
            </a:pPr>
            <a:r>
              <a:rPr lang="en-US" sz="1600" b="1" i="1">
                <a:solidFill>
                  <a:srgbClr val="CC00FF"/>
                </a:solidFill>
                <a:latin typeface="Times New Roman" pitchFamily="18" charset="0"/>
                <a:cs typeface="Times New Roman" pitchFamily="18" charset="0"/>
                <a:sym typeface="Wingdings" panose="05000000000000000000" pitchFamily="2" charset="2"/>
              </a:rPr>
              <a:t>Vẫn tương tác được</a:t>
            </a:r>
            <a:endParaRPr lang="en-US" sz="1600" b="1" i="1">
              <a:latin typeface="Times New Roman" pitchFamily="18" charset="0"/>
              <a:cs typeface="Times New Roman" pitchFamily="18" charset="0"/>
              <a:sym typeface="Wingdings" panose="05000000000000000000" pitchFamily="2" charset="2"/>
            </a:endParaRPr>
          </a:p>
        </p:txBody>
      </p:sp>
      <p:pic>
        <p:nvPicPr>
          <p:cNvPr id="10326" name="Picture 10325">
            <a:extLst>
              <a:ext uri="{FF2B5EF4-FFF2-40B4-BE49-F238E27FC236}">
                <a16:creationId xmlns:a16="http://schemas.microsoft.com/office/drawing/2014/main" id="{B278E9F9-9D27-74B2-717A-41407E1C3949}"/>
              </a:ext>
            </a:extLst>
          </p:cNvPr>
          <p:cNvPicPr>
            <a:picLocks noChangeAspect="1"/>
          </p:cNvPicPr>
          <p:nvPr/>
        </p:nvPicPr>
        <p:blipFill>
          <a:blip r:embed="rId12"/>
          <a:stretch>
            <a:fillRect/>
          </a:stretch>
        </p:blipFill>
        <p:spPr>
          <a:xfrm>
            <a:off x="10330121" y="4164795"/>
            <a:ext cx="1766051" cy="1456891"/>
          </a:xfrm>
          <a:prstGeom prst="rect">
            <a:avLst/>
          </a:prstGeom>
        </p:spPr>
      </p:pic>
    </p:spTree>
    <p:extLst>
      <p:ext uri="{BB962C8B-B14F-4D97-AF65-F5344CB8AC3E}">
        <p14:creationId xmlns:p14="http://schemas.microsoft.com/office/powerpoint/2010/main" val="1162797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7" y="1446791"/>
            <a:ext cx="7388538"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2. Sử dụng font chữ có sẵn của hệ thống – system Fonts</a:t>
            </a:r>
            <a:endParaRPr lang="vi-VN" b="1" i="1">
              <a:solidFill>
                <a:srgbClr val="FF0000"/>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id="{09BC4ED7-F3DB-8F85-D0D9-B56FD9EB2925}"/>
              </a:ext>
            </a:extLst>
          </p:cNvPr>
          <p:cNvSpPr/>
          <p:nvPr/>
        </p:nvSpPr>
        <p:spPr>
          <a:xfrm>
            <a:off x="1499094" y="1816123"/>
            <a:ext cx="10041303" cy="646331"/>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Sử dụng </a:t>
            </a:r>
            <a:r>
              <a:rPr lang="en-US" b="1" i="1">
                <a:solidFill>
                  <a:srgbClr val="FF0000"/>
                </a:solidFill>
                <a:latin typeface="Times New Roman" pitchFamily="18" charset="0"/>
                <a:cs typeface="Times New Roman" pitchFamily="18" charset="0"/>
                <a:sym typeface="Wingdings" panose="05000000000000000000" pitchFamily="2" charset="2"/>
              </a:rPr>
              <a:t>Font chữ có sẵn trên hệ điều hành </a:t>
            </a:r>
            <a:r>
              <a:rPr lang="en-US" b="1" i="1">
                <a:latin typeface="Times New Roman" pitchFamily="18" charset="0"/>
                <a:cs typeface="Times New Roman" pitchFamily="18" charset="0"/>
                <a:sym typeface="Wingdings" panose="05000000000000000000" pitchFamily="2" charset="2"/>
              </a:rPr>
              <a:t>máy khách hàng ( Mục đích: tối ưu hóa truy cập, đẩy nhanh tốc độ tải trang ) </a:t>
            </a:r>
            <a:endParaRPr lang="vi-VN" b="1" i="1">
              <a:solidFill>
                <a:srgbClr val="FF0000"/>
              </a:solidFill>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216326B9-DE27-F85A-6E25-AE6410F545E7}"/>
              </a:ext>
            </a:extLst>
          </p:cNvPr>
          <p:cNvPicPr>
            <a:picLocks noChangeAspect="1"/>
          </p:cNvPicPr>
          <p:nvPr/>
        </p:nvPicPr>
        <p:blipFill>
          <a:blip r:embed="rId5"/>
          <a:stretch>
            <a:fillRect/>
          </a:stretch>
        </p:blipFill>
        <p:spPr>
          <a:xfrm>
            <a:off x="1561856" y="2535282"/>
            <a:ext cx="3124200" cy="533400"/>
          </a:xfrm>
          <a:prstGeom prst="rect">
            <a:avLst/>
          </a:prstGeom>
        </p:spPr>
      </p:pic>
      <p:sp>
        <p:nvSpPr>
          <p:cNvPr id="14" name="TextBox 13">
            <a:extLst>
              <a:ext uri="{FF2B5EF4-FFF2-40B4-BE49-F238E27FC236}">
                <a16:creationId xmlns:a16="http://schemas.microsoft.com/office/drawing/2014/main" id="{4C24FF72-BEAA-759C-311F-146717D04024}"/>
              </a:ext>
            </a:extLst>
          </p:cNvPr>
          <p:cNvSpPr txBox="1"/>
          <p:nvPr/>
        </p:nvSpPr>
        <p:spPr>
          <a:xfrm>
            <a:off x="4875871" y="2699350"/>
            <a:ext cx="6094140" cy="369332"/>
          </a:xfrm>
          <a:prstGeom prst="rect">
            <a:avLst/>
          </a:prstGeom>
          <a:noFill/>
        </p:spPr>
        <p:txBody>
          <a:bodyPr wrap="square">
            <a:spAutoFit/>
          </a:bodyPr>
          <a:lstStyle/>
          <a:p>
            <a:r>
              <a:rPr lang="vi-VN">
                <a:hlinkClick r:id="rId6"/>
              </a:rPr>
              <a:t>https://css-tricks.com/snippets/css/system-font-stack/</a:t>
            </a:r>
            <a:r>
              <a:rPr lang="en-US"/>
              <a:t> </a:t>
            </a:r>
            <a:endParaRPr lang="vi-VN"/>
          </a:p>
        </p:txBody>
      </p:sp>
      <p:pic>
        <p:nvPicPr>
          <p:cNvPr id="16" name="Picture 15">
            <a:extLst>
              <a:ext uri="{FF2B5EF4-FFF2-40B4-BE49-F238E27FC236}">
                <a16:creationId xmlns:a16="http://schemas.microsoft.com/office/drawing/2014/main" id="{999736EE-8AB2-0C79-5299-DDF8ED846ED0}"/>
              </a:ext>
            </a:extLst>
          </p:cNvPr>
          <p:cNvPicPr>
            <a:picLocks noChangeAspect="1"/>
          </p:cNvPicPr>
          <p:nvPr/>
        </p:nvPicPr>
        <p:blipFill>
          <a:blip r:embed="rId7"/>
          <a:stretch>
            <a:fillRect/>
          </a:stretch>
        </p:blipFill>
        <p:spPr>
          <a:xfrm>
            <a:off x="1499094" y="3141510"/>
            <a:ext cx="8067675" cy="1647825"/>
          </a:xfrm>
          <a:prstGeom prst="rect">
            <a:avLst/>
          </a:prstGeom>
        </p:spPr>
      </p:pic>
      <p:pic>
        <p:nvPicPr>
          <p:cNvPr id="19" name="Picture 18">
            <a:extLst>
              <a:ext uri="{FF2B5EF4-FFF2-40B4-BE49-F238E27FC236}">
                <a16:creationId xmlns:a16="http://schemas.microsoft.com/office/drawing/2014/main" id="{3FEAD5E0-F25C-BB8A-5200-87D3F3708841}"/>
              </a:ext>
            </a:extLst>
          </p:cNvPr>
          <p:cNvPicPr>
            <a:picLocks noChangeAspect="1"/>
          </p:cNvPicPr>
          <p:nvPr/>
        </p:nvPicPr>
        <p:blipFill>
          <a:blip r:embed="rId8"/>
          <a:stretch>
            <a:fillRect/>
          </a:stretch>
        </p:blipFill>
        <p:spPr>
          <a:xfrm>
            <a:off x="1561856" y="5204019"/>
            <a:ext cx="8239125" cy="1133475"/>
          </a:xfrm>
          <a:prstGeom prst="rect">
            <a:avLst/>
          </a:prstGeom>
        </p:spPr>
      </p:pic>
      <p:sp>
        <p:nvSpPr>
          <p:cNvPr id="23" name="Rectangle 22">
            <a:extLst>
              <a:ext uri="{FF2B5EF4-FFF2-40B4-BE49-F238E27FC236}">
                <a16:creationId xmlns:a16="http://schemas.microsoft.com/office/drawing/2014/main" id="{60384FBD-6B27-4385-E4F6-C3923A826D9B}"/>
              </a:ext>
            </a:extLst>
          </p:cNvPr>
          <p:cNvSpPr/>
          <p:nvPr/>
        </p:nvSpPr>
        <p:spPr>
          <a:xfrm>
            <a:off x="1573840" y="6343184"/>
            <a:ext cx="1550116" cy="414684"/>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Css code </a:t>
            </a:r>
          </a:p>
        </p:txBody>
      </p:sp>
      <p:grpSp>
        <p:nvGrpSpPr>
          <p:cNvPr id="2" name="Group 46">
            <a:extLst>
              <a:ext uri="{FF2B5EF4-FFF2-40B4-BE49-F238E27FC236}">
                <a16:creationId xmlns:a16="http://schemas.microsoft.com/office/drawing/2014/main" id="{4E4DBEDB-3095-E462-4A6C-697203C5A881}"/>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2F626640-5CF1-A431-4C6E-3E61C69942B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FC0AD10F-2227-5216-DC1A-F5425FC5E6C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8B4D10D7-8C5B-8AE4-1929-5F082160966E}"/>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7" name="Text Box 50">
              <a:extLst>
                <a:ext uri="{FF2B5EF4-FFF2-40B4-BE49-F238E27FC236}">
                  <a16:creationId xmlns:a16="http://schemas.microsoft.com/office/drawing/2014/main" id="{81FEF883-0728-843D-02FA-E359D45736AC}"/>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42399904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55647" y="1481270"/>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 Có rất nhiều font chữ đẹp, tuy nhiên không phải font chữ nào cũng sẵn có trên máy khách </a:t>
            </a:r>
            <a:r>
              <a:rPr lang="en-US" b="1" i="1">
                <a:solidFill>
                  <a:srgbClr val="0000CC"/>
                </a:solidFill>
                <a:latin typeface="Times New Roman" pitchFamily="18" charset="0"/>
                <a:cs typeface="Times New Roman" pitchFamily="18" charset="0"/>
                <a:sym typeface="Wingdings" panose="05000000000000000000" pitchFamily="2" charset="2"/>
              </a:rPr>
              <a:t> Cần đặt font chữ nhất quán phòng cả trường hợp máy khách không có font chữ này </a:t>
            </a:r>
            <a:endParaRPr lang="en-US">
              <a:solidFill>
                <a:srgbClr val="FF0000"/>
              </a:solidFill>
              <a:latin typeface="Söhne"/>
            </a:endParaRPr>
          </a:p>
        </p:txBody>
      </p:sp>
      <p:sp>
        <p:nvSpPr>
          <p:cNvPr id="17" name="TextBox 16">
            <a:extLst>
              <a:ext uri="{FF2B5EF4-FFF2-40B4-BE49-F238E27FC236}">
                <a16:creationId xmlns:a16="http://schemas.microsoft.com/office/drawing/2014/main" id="{E063DDE3-3CBC-5095-4A0F-EAB668AE5C8D}"/>
              </a:ext>
            </a:extLst>
          </p:cNvPr>
          <p:cNvSpPr txBox="1"/>
          <p:nvPr/>
        </p:nvSpPr>
        <p:spPr>
          <a:xfrm>
            <a:off x="6233956" y="857179"/>
            <a:ext cx="3347366" cy="369332"/>
          </a:xfrm>
          <a:prstGeom prst="rect">
            <a:avLst/>
          </a:prstGeom>
          <a:solidFill>
            <a:srgbClr val="FFFF00"/>
          </a:solidFill>
        </p:spPr>
        <p:txBody>
          <a:bodyPr wrap="square">
            <a:spAutoFit/>
          </a:bodyPr>
          <a:lstStyle/>
          <a:p>
            <a:r>
              <a:rPr lang="vi-VN">
                <a:hlinkClick r:id="rId5"/>
              </a:rPr>
              <a:t>https://www.cssfontstack.com/</a:t>
            </a:r>
            <a:r>
              <a:rPr lang="en-US"/>
              <a:t> </a:t>
            </a:r>
            <a:endParaRPr lang="vi-VN"/>
          </a:p>
        </p:txBody>
      </p:sp>
      <p:pic>
        <p:nvPicPr>
          <p:cNvPr id="25" name="Picture 24">
            <a:extLst>
              <a:ext uri="{FF2B5EF4-FFF2-40B4-BE49-F238E27FC236}">
                <a16:creationId xmlns:a16="http://schemas.microsoft.com/office/drawing/2014/main" id="{399EF99A-3CFB-F15B-F490-73146615D6F3}"/>
              </a:ext>
            </a:extLst>
          </p:cNvPr>
          <p:cNvPicPr>
            <a:picLocks noChangeAspect="1"/>
          </p:cNvPicPr>
          <p:nvPr/>
        </p:nvPicPr>
        <p:blipFill>
          <a:blip r:embed="rId6"/>
          <a:stretch>
            <a:fillRect/>
          </a:stretch>
        </p:blipFill>
        <p:spPr>
          <a:xfrm>
            <a:off x="1961322" y="2262258"/>
            <a:ext cx="8249478" cy="4346499"/>
          </a:xfrm>
          <a:prstGeom prst="rect">
            <a:avLst/>
          </a:prstGeom>
        </p:spPr>
      </p:pic>
      <p:grpSp>
        <p:nvGrpSpPr>
          <p:cNvPr id="15" name="Group 46">
            <a:extLst>
              <a:ext uri="{FF2B5EF4-FFF2-40B4-BE49-F238E27FC236}">
                <a16:creationId xmlns:a16="http://schemas.microsoft.com/office/drawing/2014/main" id="{02324F99-B1D0-0A58-D6E2-E4BBD9AE3AD6}"/>
              </a:ext>
            </a:extLst>
          </p:cNvPr>
          <p:cNvGrpSpPr>
            <a:grpSpLocks/>
          </p:cNvGrpSpPr>
          <p:nvPr/>
        </p:nvGrpSpPr>
        <p:grpSpPr bwMode="auto">
          <a:xfrm>
            <a:off x="702179" y="712439"/>
            <a:ext cx="3777305" cy="685800"/>
            <a:chOff x="1296" y="1824"/>
            <a:chExt cx="2101" cy="432"/>
          </a:xfrm>
        </p:grpSpPr>
        <p:sp>
          <p:nvSpPr>
            <p:cNvPr id="16" name="AutoShape 47">
              <a:extLst>
                <a:ext uri="{FF2B5EF4-FFF2-40B4-BE49-F238E27FC236}">
                  <a16:creationId xmlns:a16="http://schemas.microsoft.com/office/drawing/2014/main" id="{1968F70C-EFE3-C743-DA48-A04FB47EF18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0497CA43-357D-9D71-192C-C2768F02BDB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D2486555-2172-6A5E-1F60-2C7FC5459DE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20" name="Text Box 50">
              <a:extLst>
                <a:ext uri="{FF2B5EF4-FFF2-40B4-BE49-F238E27FC236}">
                  <a16:creationId xmlns:a16="http://schemas.microsoft.com/office/drawing/2014/main" id="{6D2954E3-D0ED-D14C-F886-D4E24836F54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19575668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0209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55647" y="1481270"/>
            <a:ext cx="10395872" cy="646331"/>
          </a:xfrm>
          <a:prstGeom prst="rect">
            <a:avLst/>
          </a:prstGeom>
        </p:spPr>
        <p:txBody>
          <a:bodyPr wrap="square">
            <a:spAutoFit/>
          </a:bodyPr>
          <a:lstStyle/>
          <a:p>
            <a:r>
              <a:rPr lang="en-US" b="1" i="1">
                <a:solidFill>
                  <a:srgbClr val="0000CC"/>
                </a:solidFill>
                <a:latin typeface="Times New Roman" pitchFamily="18" charset="0"/>
                <a:cs typeface="Times New Roman" pitchFamily="18" charset="0"/>
                <a:sym typeface="Wingdings" panose="05000000000000000000" pitchFamily="2" charset="2"/>
              </a:rPr>
              <a:t>  Nhúng font chữ, sử dụng trên trang web để bất cứ máy nào cũng hiển thị giống nhau, kể cả trường hợp máy khách không cài đặt font này</a:t>
            </a:r>
            <a:endParaRPr lang="en-US">
              <a:solidFill>
                <a:srgbClr val="FF0000"/>
              </a:solidFill>
              <a:latin typeface="Söhne"/>
            </a:endParaRPr>
          </a:p>
        </p:txBody>
      </p:sp>
      <p:sp>
        <p:nvSpPr>
          <p:cNvPr id="16" name="TextBox 15">
            <a:extLst>
              <a:ext uri="{FF2B5EF4-FFF2-40B4-BE49-F238E27FC236}">
                <a16:creationId xmlns:a16="http://schemas.microsoft.com/office/drawing/2014/main" id="{843CCBF1-B666-578A-C381-766FF142DE26}"/>
              </a:ext>
            </a:extLst>
          </p:cNvPr>
          <p:cNvSpPr txBox="1"/>
          <p:nvPr/>
        </p:nvSpPr>
        <p:spPr>
          <a:xfrm>
            <a:off x="6031113" y="924947"/>
            <a:ext cx="3051563" cy="369332"/>
          </a:xfrm>
          <a:prstGeom prst="rect">
            <a:avLst/>
          </a:prstGeom>
          <a:solidFill>
            <a:srgbClr val="FFFF00"/>
          </a:solidFill>
        </p:spPr>
        <p:txBody>
          <a:bodyPr wrap="square">
            <a:spAutoFit/>
          </a:bodyPr>
          <a:lstStyle/>
          <a:p>
            <a:r>
              <a:rPr lang="vi-VN">
                <a:hlinkClick r:id="rId5"/>
              </a:rPr>
              <a:t>https://fonts.google.com/</a:t>
            </a:r>
            <a:r>
              <a:rPr lang="en-US"/>
              <a:t> </a:t>
            </a:r>
            <a:endParaRPr lang="vi-VN"/>
          </a:p>
        </p:txBody>
      </p:sp>
      <p:pic>
        <p:nvPicPr>
          <p:cNvPr id="24" name="Picture 23">
            <a:extLst>
              <a:ext uri="{FF2B5EF4-FFF2-40B4-BE49-F238E27FC236}">
                <a16:creationId xmlns:a16="http://schemas.microsoft.com/office/drawing/2014/main" id="{706DCE44-F5DA-A81D-C700-1947C99DB471}"/>
              </a:ext>
            </a:extLst>
          </p:cNvPr>
          <p:cNvPicPr>
            <a:picLocks noChangeAspect="1"/>
          </p:cNvPicPr>
          <p:nvPr/>
        </p:nvPicPr>
        <p:blipFill>
          <a:blip r:embed="rId6"/>
          <a:stretch>
            <a:fillRect/>
          </a:stretch>
        </p:blipFill>
        <p:spPr>
          <a:xfrm>
            <a:off x="1984835" y="2295818"/>
            <a:ext cx="7354073" cy="4112152"/>
          </a:xfrm>
          <a:prstGeom prst="rect">
            <a:avLst/>
          </a:prstGeom>
        </p:spPr>
      </p:pic>
      <p:sp>
        <p:nvSpPr>
          <p:cNvPr id="27" name="Rectangle 26">
            <a:extLst>
              <a:ext uri="{FF2B5EF4-FFF2-40B4-BE49-F238E27FC236}">
                <a16:creationId xmlns:a16="http://schemas.microsoft.com/office/drawing/2014/main" id="{83C60B2B-27BB-A26C-8432-BB1655D758A4}"/>
              </a:ext>
            </a:extLst>
          </p:cNvPr>
          <p:cNvSpPr/>
          <p:nvPr/>
        </p:nvSpPr>
        <p:spPr>
          <a:xfrm>
            <a:off x="668009" y="2804263"/>
            <a:ext cx="1111118" cy="495515"/>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Tìm kiếm </a:t>
            </a:r>
          </a:p>
        </p:txBody>
      </p:sp>
      <p:sp>
        <p:nvSpPr>
          <p:cNvPr id="28" name="Rectangle 27">
            <a:extLst>
              <a:ext uri="{FF2B5EF4-FFF2-40B4-BE49-F238E27FC236}">
                <a16:creationId xmlns:a16="http://schemas.microsoft.com/office/drawing/2014/main" id="{EFD1D750-5950-4B85-9A43-29AB11D8EE23}"/>
              </a:ext>
            </a:extLst>
          </p:cNvPr>
          <p:cNvSpPr/>
          <p:nvPr/>
        </p:nvSpPr>
        <p:spPr>
          <a:xfrm>
            <a:off x="4793558" y="5685295"/>
            <a:ext cx="1736626" cy="495515"/>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Chọn font ưa thích</a:t>
            </a:r>
          </a:p>
        </p:txBody>
      </p:sp>
      <p:grpSp>
        <p:nvGrpSpPr>
          <p:cNvPr id="15" name="Group 46">
            <a:extLst>
              <a:ext uri="{FF2B5EF4-FFF2-40B4-BE49-F238E27FC236}">
                <a16:creationId xmlns:a16="http://schemas.microsoft.com/office/drawing/2014/main" id="{9A4A2D4B-AE26-32BB-2A21-A48FF37C0A0C}"/>
              </a:ext>
            </a:extLst>
          </p:cNvPr>
          <p:cNvGrpSpPr>
            <a:grpSpLocks/>
          </p:cNvGrpSpPr>
          <p:nvPr/>
        </p:nvGrpSpPr>
        <p:grpSpPr bwMode="auto">
          <a:xfrm>
            <a:off x="702179" y="712439"/>
            <a:ext cx="3777305" cy="685800"/>
            <a:chOff x="1296" y="1824"/>
            <a:chExt cx="2101" cy="432"/>
          </a:xfrm>
        </p:grpSpPr>
        <p:sp>
          <p:nvSpPr>
            <p:cNvPr id="17" name="AutoShape 47">
              <a:extLst>
                <a:ext uri="{FF2B5EF4-FFF2-40B4-BE49-F238E27FC236}">
                  <a16:creationId xmlns:a16="http://schemas.microsoft.com/office/drawing/2014/main" id="{0244FECC-9EAC-1F32-A17F-5F21DAB0A9D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8" name="AutoShape 48">
              <a:extLst>
                <a:ext uri="{FF2B5EF4-FFF2-40B4-BE49-F238E27FC236}">
                  <a16:creationId xmlns:a16="http://schemas.microsoft.com/office/drawing/2014/main" id="{BFCCC190-2C06-982D-3EC5-31A5553AA94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E7BBCCFD-794A-8E40-F9C6-C9B020F712D6}"/>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20" name="Text Box 50">
              <a:extLst>
                <a:ext uri="{FF2B5EF4-FFF2-40B4-BE49-F238E27FC236}">
                  <a16:creationId xmlns:a16="http://schemas.microsoft.com/office/drawing/2014/main" id="{DD096299-5BDB-A98A-5DE3-BCFD82B0042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6083207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6958A60-8FB5-E30C-586E-3315C5400966}"/>
              </a:ext>
            </a:extLst>
          </p:cNvPr>
          <p:cNvPicPr>
            <a:picLocks noChangeAspect="1"/>
          </p:cNvPicPr>
          <p:nvPr/>
        </p:nvPicPr>
        <p:blipFill>
          <a:blip r:embed="rId3"/>
          <a:stretch>
            <a:fillRect/>
          </a:stretch>
        </p:blipFill>
        <p:spPr>
          <a:xfrm>
            <a:off x="3483898" y="5721184"/>
            <a:ext cx="4562475" cy="100012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14" name="Rectangle 13">
            <a:extLst>
              <a:ext uri="{FF2B5EF4-FFF2-40B4-BE49-F238E27FC236}">
                <a16:creationId xmlns:a16="http://schemas.microsoft.com/office/drawing/2014/main" id="{78527082-388D-A716-3CE8-2F805A0C1910}"/>
              </a:ext>
            </a:extLst>
          </p:cNvPr>
          <p:cNvSpPr/>
          <p:nvPr/>
        </p:nvSpPr>
        <p:spPr>
          <a:xfrm>
            <a:off x="1055647" y="1481270"/>
            <a:ext cx="10395872" cy="646331"/>
          </a:xfrm>
          <a:prstGeom prst="rect">
            <a:avLst/>
          </a:prstGeom>
        </p:spPr>
        <p:txBody>
          <a:bodyPr wrap="square">
            <a:spAutoFit/>
          </a:bodyPr>
          <a:lstStyle/>
          <a:p>
            <a:r>
              <a:rPr lang="en-US" b="1" i="1">
                <a:solidFill>
                  <a:srgbClr val="0000CC"/>
                </a:solidFill>
                <a:latin typeface="Times New Roman" pitchFamily="18" charset="0"/>
                <a:cs typeface="Times New Roman" pitchFamily="18" charset="0"/>
                <a:sym typeface="Wingdings" panose="05000000000000000000" pitchFamily="2" charset="2"/>
              </a:rPr>
              <a:t>  Nhúng font chữ, sử dụng trên trang web để bất cứ máy nào cũng hiển thị giống nhau, kể cả trường hợp máy khách không cài đặt font này</a:t>
            </a:r>
            <a:endParaRPr lang="en-US">
              <a:solidFill>
                <a:srgbClr val="FF0000"/>
              </a:solidFill>
              <a:latin typeface="Söhne"/>
            </a:endParaRPr>
          </a:p>
        </p:txBody>
      </p:sp>
      <p:sp>
        <p:nvSpPr>
          <p:cNvPr id="16" name="TextBox 15">
            <a:extLst>
              <a:ext uri="{FF2B5EF4-FFF2-40B4-BE49-F238E27FC236}">
                <a16:creationId xmlns:a16="http://schemas.microsoft.com/office/drawing/2014/main" id="{843CCBF1-B666-578A-C381-766FF142DE26}"/>
              </a:ext>
            </a:extLst>
          </p:cNvPr>
          <p:cNvSpPr txBox="1"/>
          <p:nvPr/>
        </p:nvSpPr>
        <p:spPr>
          <a:xfrm>
            <a:off x="6031113" y="924947"/>
            <a:ext cx="3051563" cy="369332"/>
          </a:xfrm>
          <a:prstGeom prst="rect">
            <a:avLst/>
          </a:prstGeom>
          <a:solidFill>
            <a:srgbClr val="FFFF00"/>
          </a:solidFill>
        </p:spPr>
        <p:txBody>
          <a:bodyPr wrap="square">
            <a:spAutoFit/>
          </a:bodyPr>
          <a:lstStyle/>
          <a:p>
            <a:r>
              <a:rPr lang="vi-VN">
                <a:hlinkClick r:id="rId6"/>
              </a:rPr>
              <a:t>https://fonts.google.com/</a:t>
            </a:r>
            <a:r>
              <a:rPr lang="en-US"/>
              <a:t> </a:t>
            </a:r>
            <a:endParaRPr lang="vi-VN"/>
          </a:p>
        </p:txBody>
      </p:sp>
      <p:sp>
        <p:nvSpPr>
          <p:cNvPr id="31" name="Rectangle 30">
            <a:extLst>
              <a:ext uri="{FF2B5EF4-FFF2-40B4-BE49-F238E27FC236}">
                <a16:creationId xmlns:a16="http://schemas.microsoft.com/office/drawing/2014/main" id="{1218B17E-B734-6D38-BB7D-24562B1CAEEB}"/>
              </a:ext>
            </a:extLst>
          </p:cNvPr>
          <p:cNvSpPr/>
          <p:nvPr/>
        </p:nvSpPr>
        <p:spPr>
          <a:xfrm>
            <a:off x="8602445" y="5746184"/>
            <a:ext cx="2069911" cy="903853"/>
          </a:xfrm>
          <a:prstGeom prst="rect">
            <a:avLst/>
          </a:prstGeom>
          <a:solidFill>
            <a:schemeClr val="accent4">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CC00FF"/>
                </a:solidFill>
              </a:rPr>
              <a:t>Font chữ dự phòng khi lỗi tải font, hoặc sever google sập </a:t>
            </a:r>
          </a:p>
        </p:txBody>
      </p:sp>
      <p:cxnSp>
        <p:nvCxnSpPr>
          <p:cNvPr id="10240" name="Straight Arrow Connector 10239">
            <a:extLst>
              <a:ext uri="{FF2B5EF4-FFF2-40B4-BE49-F238E27FC236}">
                <a16:creationId xmlns:a16="http://schemas.microsoft.com/office/drawing/2014/main" id="{5363857F-7583-4DF8-01A5-D0F5CB4ACF1A}"/>
              </a:ext>
            </a:extLst>
          </p:cNvPr>
          <p:cNvCxnSpPr>
            <a:cxnSpLocks/>
          </p:cNvCxnSpPr>
          <p:nvPr/>
        </p:nvCxnSpPr>
        <p:spPr>
          <a:xfrm flipV="1">
            <a:off x="7999134" y="6126192"/>
            <a:ext cx="603311" cy="147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CF94426-3AFC-5A1F-756F-3ABC0BEA2FCD}"/>
              </a:ext>
            </a:extLst>
          </p:cNvPr>
          <p:cNvPicPr>
            <a:picLocks noChangeAspect="1"/>
          </p:cNvPicPr>
          <p:nvPr/>
        </p:nvPicPr>
        <p:blipFill>
          <a:blip r:embed="rId7"/>
          <a:stretch>
            <a:fillRect/>
          </a:stretch>
        </p:blipFill>
        <p:spPr>
          <a:xfrm>
            <a:off x="1112082" y="2170958"/>
            <a:ext cx="1924573" cy="4456906"/>
          </a:xfrm>
          <a:prstGeom prst="rect">
            <a:avLst/>
          </a:prstGeom>
        </p:spPr>
      </p:pic>
      <p:pic>
        <p:nvPicPr>
          <p:cNvPr id="20" name="Picture 19">
            <a:extLst>
              <a:ext uri="{FF2B5EF4-FFF2-40B4-BE49-F238E27FC236}">
                <a16:creationId xmlns:a16="http://schemas.microsoft.com/office/drawing/2014/main" id="{4B566567-1336-8D83-BF7E-21586A83128B}"/>
              </a:ext>
            </a:extLst>
          </p:cNvPr>
          <p:cNvPicPr>
            <a:picLocks noChangeAspect="1"/>
          </p:cNvPicPr>
          <p:nvPr/>
        </p:nvPicPr>
        <p:blipFill>
          <a:blip r:embed="rId8"/>
          <a:stretch>
            <a:fillRect/>
          </a:stretch>
        </p:blipFill>
        <p:spPr>
          <a:xfrm>
            <a:off x="3510588" y="3857824"/>
            <a:ext cx="8092611" cy="1617258"/>
          </a:xfrm>
          <a:prstGeom prst="rect">
            <a:avLst/>
          </a:prstGeom>
        </p:spPr>
      </p:pic>
      <p:pic>
        <p:nvPicPr>
          <p:cNvPr id="24" name="Picture 23">
            <a:extLst>
              <a:ext uri="{FF2B5EF4-FFF2-40B4-BE49-F238E27FC236}">
                <a16:creationId xmlns:a16="http://schemas.microsoft.com/office/drawing/2014/main" id="{9A40AE72-D8B8-E353-280C-1C1D90F9EC10}"/>
              </a:ext>
            </a:extLst>
          </p:cNvPr>
          <p:cNvPicPr>
            <a:picLocks noChangeAspect="1"/>
          </p:cNvPicPr>
          <p:nvPr/>
        </p:nvPicPr>
        <p:blipFill>
          <a:blip r:embed="rId9"/>
          <a:stretch>
            <a:fillRect/>
          </a:stretch>
        </p:blipFill>
        <p:spPr>
          <a:xfrm>
            <a:off x="3510588" y="2173420"/>
            <a:ext cx="5192448" cy="1531646"/>
          </a:xfrm>
          <a:prstGeom prst="rect">
            <a:avLst/>
          </a:prstGeom>
        </p:spPr>
      </p:pic>
      <p:grpSp>
        <p:nvGrpSpPr>
          <p:cNvPr id="15" name="Group 46">
            <a:extLst>
              <a:ext uri="{FF2B5EF4-FFF2-40B4-BE49-F238E27FC236}">
                <a16:creationId xmlns:a16="http://schemas.microsoft.com/office/drawing/2014/main" id="{5F91300B-5298-110D-5FF9-8227B11D7B0A}"/>
              </a:ext>
            </a:extLst>
          </p:cNvPr>
          <p:cNvGrpSpPr>
            <a:grpSpLocks/>
          </p:cNvGrpSpPr>
          <p:nvPr/>
        </p:nvGrpSpPr>
        <p:grpSpPr bwMode="auto">
          <a:xfrm>
            <a:off x="702179" y="712439"/>
            <a:ext cx="3777305" cy="685800"/>
            <a:chOff x="1296" y="1824"/>
            <a:chExt cx="2101" cy="432"/>
          </a:xfrm>
        </p:grpSpPr>
        <p:sp>
          <p:nvSpPr>
            <p:cNvPr id="17" name="AutoShape 47">
              <a:extLst>
                <a:ext uri="{FF2B5EF4-FFF2-40B4-BE49-F238E27FC236}">
                  <a16:creationId xmlns:a16="http://schemas.microsoft.com/office/drawing/2014/main" id="{678F084C-6D14-8A80-E793-4EBD0800BA5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9" name="AutoShape 48">
              <a:extLst>
                <a:ext uri="{FF2B5EF4-FFF2-40B4-BE49-F238E27FC236}">
                  <a16:creationId xmlns:a16="http://schemas.microsoft.com/office/drawing/2014/main" id="{28C6ABAF-6D29-2DDD-89D2-0ABE12985B2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1" name="Text Box 49">
              <a:extLst>
                <a:ext uri="{FF2B5EF4-FFF2-40B4-BE49-F238E27FC236}">
                  <a16:creationId xmlns:a16="http://schemas.microsoft.com/office/drawing/2014/main" id="{86D68E59-61D1-F11B-7D1B-9938CAA5E827}"/>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23" name="Text Box 50">
              <a:extLst>
                <a:ext uri="{FF2B5EF4-FFF2-40B4-BE49-F238E27FC236}">
                  <a16:creationId xmlns:a16="http://schemas.microsoft.com/office/drawing/2014/main" id="{0AAFD6D3-F818-32D4-2334-E26F16768BEA}"/>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17967336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9099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7" y="2389300"/>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4. Thuộc tính font-weight : </a:t>
            </a:r>
            <a:r>
              <a:rPr lang="en-US" b="1" i="1">
                <a:latin typeface="Times New Roman" pitchFamily="18" charset="0"/>
                <a:cs typeface="Times New Roman" pitchFamily="18" charset="0"/>
              </a:rPr>
              <a:t>độ dày của chữ (thường từ 100 -900 )  </a:t>
            </a:r>
            <a:endParaRPr lang="vi-VN" b="1" i="1">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38CD173A-D673-E363-54DF-FDD77849F475}"/>
              </a:ext>
            </a:extLst>
          </p:cNvPr>
          <p:cNvPicPr>
            <a:picLocks noChangeAspect="1"/>
          </p:cNvPicPr>
          <p:nvPr/>
        </p:nvPicPr>
        <p:blipFill>
          <a:blip r:embed="rId5"/>
          <a:stretch>
            <a:fillRect/>
          </a:stretch>
        </p:blipFill>
        <p:spPr>
          <a:xfrm>
            <a:off x="1158836" y="2926557"/>
            <a:ext cx="7509172" cy="2123687"/>
          </a:xfrm>
          <a:prstGeom prst="rect">
            <a:avLst/>
          </a:prstGeom>
        </p:spPr>
      </p:pic>
      <p:pic>
        <p:nvPicPr>
          <p:cNvPr id="14" name="Picture 13">
            <a:extLst>
              <a:ext uri="{FF2B5EF4-FFF2-40B4-BE49-F238E27FC236}">
                <a16:creationId xmlns:a16="http://schemas.microsoft.com/office/drawing/2014/main" id="{09485BFA-105D-B60F-C7AA-C752EEB60EF9}"/>
              </a:ext>
            </a:extLst>
          </p:cNvPr>
          <p:cNvPicPr>
            <a:picLocks noChangeAspect="1"/>
          </p:cNvPicPr>
          <p:nvPr/>
        </p:nvPicPr>
        <p:blipFill>
          <a:blip r:embed="rId6"/>
          <a:stretch>
            <a:fillRect/>
          </a:stretch>
        </p:blipFill>
        <p:spPr>
          <a:xfrm>
            <a:off x="1160081" y="5121547"/>
            <a:ext cx="4212253" cy="1496916"/>
          </a:xfrm>
          <a:prstGeom prst="rect">
            <a:avLst/>
          </a:prstGeom>
        </p:spPr>
      </p:pic>
      <p:cxnSp>
        <p:nvCxnSpPr>
          <p:cNvPr id="19" name="Straight Arrow Connector 18">
            <a:extLst>
              <a:ext uri="{FF2B5EF4-FFF2-40B4-BE49-F238E27FC236}">
                <a16:creationId xmlns:a16="http://schemas.microsoft.com/office/drawing/2014/main" id="{772656DB-4F04-DC89-D71C-9A5124E2508C}"/>
              </a:ext>
            </a:extLst>
          </p:cNvPr>
          <p:cNvCxnSpPr>
            <a:cxnSpLocks/>
          </p:cNvCxnSpPr>
          <p:nvPr/>
        </p:nvCxnSpPr>
        <p:spPr>
          <a:xfrm flipV="1">
            <a:off x="3328072" y="4106008"/>
            <a:ext cx="2870505" cy="195662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46">
            <a:extLst>
              <a:ext uri="{FF2B5EF4-FFF2-40B4-BE49-F238E27FC236}">
                <a16:creationId xmlns:a16="http://schemas.microsoft.com/office/drawing/2014/main" id="{B79CA799-C40A-99A7-0713-4DEBD441A00F}"/>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021B04D7-47C1-F471-C0E6-0CA6B664F762}"/>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64A19865-4A73-4402-51C6-9D1411E56E5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FC583E23-61C2-CD75-9CE5-EB287617A00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2F0860AE-3022-DFAE-05B4-D4E7B44A8F86}"/>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pic>
        <p:nvPicPr>
          <p:cNvPr id="17" name="Picture 16">
            <a:extLst>
              <a:ext uri="{FF2B5EF4-FFF2-40B4-BE49-F238E27FC236}">
                <a16:creationId xmlns:a16="http://schemas.microsoft.com/office/drawing/2014/main" id="{25E4FAD0-2B95-7884-0555-BF1DCAE0B8A7}"/>
              </a:ext>
            </a:extLst>
          </p:cNvPr>
          <p:cNvPicPr>
            <a:picLocks noChangeAspect="1"/>
          </p:cNvPicPr>
          <p:nvPr/>
        </p:nvPicPr>
        <p:blipFill>
          <a:blip r:embed="rId7"/>
          <a:stretch>
            <a:fillRect/>
          </a:stretch>
        </p:blipFill>
        <p:spPr>
          <a:xfrm>
            <a:off x="1158836" y="1539455"/>
            <a:ext cx="3111232" cy="684471"/>
          </a:xfrm>
          <a:prstGeom prst="rect">
            <a:avLst/>
          </a:prstGeom>
        </p:spPr>
      </p:pic>
      <p:pic>
        <p:nvPicPr>
          <p:cNvPr id="21" name="Picture 20">
            <a:extLst>
              <a:ext uri="{FF2B5EF4-FFF2-40B4-BE49-F238E27FC236}">
                <a16:creationId xmlns:a16="http://schemas.microsoft.com/office/drawing/2014/main" id="{16D92974-5B62-CE50-E54E-EB23A29318D3}"/>
              </a:ext>
            </a:extLst>
          </p:cNvPr>
          <p:cNvPicPr>
            <a:picLocks noChangeAspect="1"/>
          </p:cNvPicPr>
          <p:nvPr/>
        </p:nvPicPr>
        <p:blipFill>
          <a:blip r:embed="rId8"/>
          <a:stretch>
            <a:fillRect/>
          </a:stretch>
        </p:blipFill>
        <p:spPr>
          <a:xfrm>
            <a:off x="4666609" y="1372598"/>
            <a:ext cx="3369561" cy="868715"/>
          </a:xfrm>
          <a:prstGeom prst="rect">
            <a:avLst/>
          </a:prstGeom>
        </p:spPr>
      </p:pic>
      <p:sp>
        <p:nvSpPr>
          <p:cNvPr id="24" name="TextBox 23">
            <a:extLst>
              <a:ext uri="{FF2B5EF4-FFF2-40B4-BE49-F238E27FC236}">
                <a16:creationId xmlns:a16="http://schemas.microsoft.com/office/drawing/2014/main" id="{FC297259-D31F-0A4C-E1B5-99625F881842}"/>
              </a:ext>
            </a:extLst>
          </p:cNvPr>
          <p:cNvSpPr txBox="1"/>
          <p:nvPr/>
        </p:nvSpPr>
        <p:spPr>
          <a:xfrm>
            <a:off x="8328147" y="1828230"/>
            <a:ext cx="3765305" cy="369332"/>
          </a:xfrm>
          <a:prstGeom prst="rect">
            <a:avLst/>
          </a:prstGeom>
          <a:noFill/>
        </p:spPr>
        <p:txBody>
          <a:bodyPr wrap="square">
            <a:spAutoFit/>
          </a:bodyPr>
          <a:lstStyle/>
          <a:p>
            <a:r>
              <a:rPr lang="en-US">
                <a:hlinkClick r:id="rId9"/>
              </a:rPr>
              <a:t>https://cssreference.io/typography/</a:t>
            </a:r>
            <a:r>
              <a:rPr lang="en-US"/>
              <a:t> </a:t>
            </a:r>
          </a:p>
        </p:txBody>
      </p:sp>
      <p:pic>
        <p:nvPicPr>
          <p:cNvPr id="26" name="Picture 25">
            <a:extLst>
              <a:ext uri="{FF2B5EF4-FFF2-40B4-BE49-F238E27FC236}">
                <a16:creationId xmlns:a16="http://schemas.microsoft.com/office/drawing/2014/main" id="{50DAEDE7-014A-462A-9D78-832497748A51}"/>
              </a:ext>
            </a:extLst>
          </p:cNvPr>
          <p:cNvPicPr>
            <a:picLocks noChangeAspect="1"/>
          </p:cNvPicPr>
          <p:nvPr/>
        </p:nvPicPr>
        <p:blipFill>
          <a:blip r:embed="rId10"/>
          <a:stretch>
            <a:fillRect/>
          </a:stretch>
        </p:blipFill>
        <p:spPr>
          <a:xfrm>
            <a:off x="8935030" y="2906619"/>
            <a:ext cx="2931241" cy="3415299"/>
          </a:xfrm>
          <a:prstGeom prst="rect">
            <a:avLst/>
          </a:prstGeom>
        </p:spPr>
      </p:pic>
    </p:spTree>
    <p:extLst>
      <p:ext uri="{BB962C8B-B14F-4D97-AF65-F5344CB8AC3E}">
        <p14:creationId xmlns:p14="http://schemas.microsoft.com/office/powerpoint/2010/main" val="21811761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5. Thuộc tính line-height: Chiều cao dòng</a:t>
            </a:r>
            <a:endParaRPr lang="vi-VN" b="1" i="1">
              <a:solidFill>
                <a:srgbClr val="FF0000"/>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63722947-8EE5-0FF1-D896-2B65464AE7A8}"/>
              </a:ext>
            </a:extLst>
          </p:cNvPr>
          <p:cNvPicPr>
            <a:picLocks noChangeAspect="1"/>
          </p:cNvPicPr>
          <p:nvPr/>
        </p:nvPicPr>
        <p:blipFill>
          <a:blip r:embed="rId5"/>
          <a:stretch>
            <a:fillRect/>
          </a:stretch>
        </p:blipFill>
        <p:spPr>
          <a:xfrm>
            <a:off x="1133666" y="1897075"/>
            <a:ext cx="9233210" cy="1359491"/>
          </a:xfrm>
          <a:prstGeom prst="rect">
            <a:avLst/>
          </a:prstGeom>
        </p:spPr>
      </p:pic>
      <p:grpSp>
        <p:nvGrpSpPr>
          <p:cNvPr id="2" name="Group 46">
            <a:extLst>
              <a:ext uri="{FF2B5EF4-FFF2-40B4-BE49-F238E27FC236}">
                <a16:creationId xmlns:a16="http://schemas.microsoft.com/office/drawing/2014/main" id="{8F54DE19-D644-B8BA-FCEA-AF82EF6C1762}"/>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D541804B-A00D-FFB5-AE9D-9513807F26DF}"/>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95BC5A45-257D-9F44-1ABA-78493A7F424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4D839D22-8DEC-7DAC-FAAB-3122EBC4A7E5}"/>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6" name="Text Box 50">
              <a:extLst>
                <a:ext uri="{FF2B5EF4-FFF2-40B4-BE49-F238E27FC236}">
                  <a16:creationId xmlns:a16="http://schemas.microsoft.com/office/drawing/2014/main" id="{5C95A2AE-E213-3C58-1D89-0CAD4B3C5358}"/>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pic>
        <p:nvPicPr>
          <p:cNvPr id="21" name="Picture 20">
            <a:extLst>
              <a:ext uri="{FF2B5EF4-FFF2-40B4-BE49-F238E27FC236}">
                <a16:creationId xmlns:a16="http://schemas.microsoft.com/office/drawing/2014/main" id="{C9E5B9AC-9A7B-0EF7-1357-18772E8AD411}"/>
              </a:ext>
            </a:extLst>
          </p:cNvPr>
          <p:cNvPicPr>
            <a:picLocks noChangeAspect="1"/>
          </p:cNvPicPr>
          <p:nvPr/>
        </p:nvPicPr>
        <p:blipFill>
          <a:blip r:embed="rId6"/>
          <a:stretch>
            <a:fillRect/>
          </a:stretch>
        </p:blipFill>
        <p:spPr>
          <a:xfrm>
            <a:off x="1133666" y="3429000"/>
            <a:ext cx="4327564" cy="1760118"/>
          </a:xfrm>
          <a:prstGeom prst="rect">
            <a:avLst/>
          </a:prstGeom>
        </p:spPr>
      </p:pic>
    </p:spTree>
    <p:extLst>
      <p:ext uri="{BB962C8B-B14F-4D97-AF65-F5344CB8AC3E}">
        <p14:creationId xmlns:p14="http://schemas.microsoft.com/office/powerpoint/2010/main" val="41614640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5. Thuộc tính line-height: Chiều cao dòng – Mẹo căn giữa </a:t>
            </a:r>
            <a:endParaRPr lang="vi-VN" b="1" i="1">
              <a:solidFill>
                <a:srgbClr val="FF0000"/>
              </a:solidFill>
              <a:latin typeface="Times New Roman" pitchFamily="18" charset="0"/>
              <a:cs typeface="Times New Roman" pitchFamily="18" charset="0"/>
            </a:endParaRPr>
          </a:p>
        </p:txBody>
      </p:sp>
      <p:pic>
        <p:nvPicPr>
          <p:cNvPr id="18" name="Picture 17">
            <a:extLst>
              <a:ext uri="{FF2B5EF4-FFF2-40B4-BE49-F238E27FC236}">
                <a16:creationId xmlns:a16="http://schemas.microsoft.com/office/drawing/2014/main" id="{2232875E-004E-4951-D254-E8D4FFF33FC9}"/>
              </a:ext>
            </a:extLst>
          </p:cNvPr>
          <p:cNvPicPr>
            <a:picLocks noChangeAspect="1"/>
          </p:cNvPicPr>
          <p:nvPr/>
        </p:nvPicPr>
        <p:blipFill>
          <a:blip r:embed="rId5"/>
          <a:stretch>
            <a:fillRect/>
          </a:stretch>
        </p:blipFill>
        <p:spPr>
          <a:xfrm>
            <a:off x="1158836" y="2165950"/>
            <a:ext cx="2000250" cy="285750"/>
          </a:xfrm>
          <a:prstGeom prst="rect">
            <a:avLst/>
          </a:prstGeom>
        </p:spPr>
      </p:pic>
      <p:pic>
        <p:nvPicPr>
          <p:cNvPr id="4" name="Picture 3">
            <a:extLst>
              <a:ext uri="{FF2B5EF4-FFF2-40B4-BE49-F238E27FC236}">
                <a16:creationId xmlns:a16="http://schemas.microsoft.com/office/drawing/2014/main" id="{33ACEBD2-11DA-9AAB-7979-F5E1F3EE403C}"/>
              </a:ext>
            </a:extLst>
          </p:cNvPr>
          <p:cNvPicPr>
            <a:picLocks noChangeAspect="1"/>
          </p:cNvPicPr>
          <p:nvPr/>
        </p:nvPicPr>
        <p:blipFill>
          <a:blip r:embed="rId6"/>
          <a:stretch>
            <a:fillRect/>
          </a:stretch>
        </p:blipFill>
        <p:spPr>
          <a:xfrm>
            <a:off x="1158836" y="4409405"/>
            <a:ext cx="2476500" cy="1257300"/>
          </a:xfrm>
          <a:prstGeom prst="rect">
            <a:avLst/>
          </a:prstGeom>
        </p:spPr>
      </p:pic>
      <p:pic>
        <p:nvPicPr>
          <p:cNvPr id="14" name="Picture 13">
            <a:extLst>
              <a:ext uri="{FF2B5EF4-FFF2-40B4-BE49-F238E27FC236}">
                <a16:creationId xmlns:a16="http://schemas.microsoft.com/office/drawing/2014/main" id="{B0C8FEE1-3DE8-8D88-BF3B-CFA53A5592F9}"/>
              </a:ext>
            </a:extLst>
          </p:cNvPr>
          <p:cNvPicPr>
            <a:picLocks noChangeAspect="1"/>
          </p:cNvPicPr>
          <p:nvPr/>
        </p:nvPicPr>
        <p:blipFill>
          <a:blip r:embed="rId7"/>
          <a:stretch>
            <a:fillRect/>
          </a:stretch>
        </p:blipFill>
        <p:spPr>
          <a:xfrm>
            <a:off x="1148480" y="2974787"/>
            <a:ext cx="3181350" cy="1095375"/>
          </a:xfrm>
          <a:prstGeom prst="rect">
            <a:avLst/>
          </a:prstGeom>
        </p:spPr>
      </p:pic>
      <p:pic>
        <p:nvPicPr>
          <p:cNvPr id="17" name="Picture 16">
            <a:extLst>
              <a:ext uri="{FF2B5EF4-FFF2-40B4-BE49-F238E27FC236}">
                <a16:creationId xmlns:a16="http://schemas.microsoft.com/office/drawing/2014/main" id="{58CF3F09-4A84-B006-ACD8-02ACD4532563}"/>
              </a:ext>
            </a:extLst>
          </p:cNvPr>
          <p:cNvPicPr>
            <a:picLocks noChangeAspect="1"/>
          </p:cNvPicPr>
          <p:nvPr/>
        </p:nvPicPr>
        <p:blipFill>
          <a:blip r:embed="rId8"/>
          <a:stretch>
            <a:fillRect/>
          </a:stretch>
        </p:blipFill>
        <p:spPr>
          <a:xfrm>
            <a:off x="4863915" y="2664151"/>
            <a:ext cx="3267075" cy="1304925"/>
          </a:xfrm>
          <a:prstGeom prst="rect">
            <a:avLst/>
          </a:prstGeom>
        </p:spPr>
      </p:pic>
      <p:pic>
        <p:nvPicPr>
          <p:cNvPr id="20" name="Picture 19">
            <a:extLst>
              <a:ext uri="{FF2B5EF4-FFF2-40B4-BE49-F238E27FC236}">
                <a16:creationId xmlns:a16="http://schemas.microsoft.com/office/drawing/2014/main" id="{0662D05F-E312-6B1B-697B-87C5EA247EF4}"/>
              </a:ext>
            </a:extLst>
          </p:cNvPr>
          <p:cNvPicPr>
            <a:picLocks noChangeAspect="1"/>
          </p:cNvPicPr>
          <p:nvPr/>
        </p:nvPicPr>
        <p:blipFill>
          <a:blip r:embed="rId9"/>
          <a:stretch>
            <a:fillRect/>
          </a:stretch>
        </p:blipFill>
        <p:spPr>
          <a:xfrm>
            <a:off x="4863915" y="4409405"/>
            <a:ext cx="2200275" cy="1257300"/>
          </a:xfrm>
          <a:prstGeom prst="rect">
            <a:avLst/>
          </a:prstGeom>
        </p:spPr>
      </p:pic>
      <p:grpSp>
        <p:nvGrpSpPr>
          <p:cNvPr id="2" name="Group 46">
            <a:extLst>
              <a:ext uri="{FF2B5EF4-FFF2-40B4-BE49-F238E27FC236}">
                <a16:creationId xmlns:a16="http://schemas.microsoft.com/office/drawing/2014/main" id="{50770EBD-1F95-857D-937F-281229A207D9}"/>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2FE9EA60-C593-9AC6-0A23-AE8FF7D44515}"/>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64855EB6-4533-A4A3-B39A-7B8ACEEE986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CEDDDDEE-40C5-5E98-6CC6-4940788683D7}"/>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7F912BB2-1926-9A6C-E848-A7A3AAF30402}"/>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17660374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10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Display: none</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72C76B0B-BF2F-1FCA-9E3C-D1E4D035E4CC}"/>
              </a:ext>
            </a:extLst>
          </p:cNvPr>
          <p:cNvSpPr>
            <a:spLocks noChangeArrowheads="1"/>
          </p:cNvSpPr>
          <p:nvPr/>
        </p:nvSpPr>
        <p:spPr bwMode="gray">
          <a:xfrm>
            <a:off x="1133666" y="1496664"/>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Thuộc tính </a:t>
            </a:r>
            <a:r>
              <a:rPr lang="en-US" b="1" i="1">
                <a:solidFill>
                  <a:srgbClr val="CC00FF"/>
                </a:solidFill>
                <a:latin typeface="Times New Roman" pitchFamily="18" charset="0"/>
                <a:cs typeface="Times New Roman" pitchFamily="18" charset="0"/>
              </a:rPr>
              <a:t>display: none</a:t>
            </a:r>
            <a:endParaRPr lang="vi-VN" b="1" i="1">
              <a:solidFill>
                <a:srgbClr val="CC00FF"/>
              </a:solidFill>
              <a:latin typeface="Times New Roman" pitchFamily="18" charset="0"/>
              <a:cs typeface="Times New Roman" pitchFamily="18" charset="0"/>
            </a:endParaRPr>
          </a:p>
        </p:txBody>
      </p:sp>
      <p:sp>
        <p:nvSpPr>
          <p:cNvPr id="6" name="Rectangle 19">
            <a:extLst>
              <a:ext uri="{FF2B5EF4-FFF2-40B4-BE49-F238E27FC236}">
                <a16:creationId xmlns:a16="http://schemas.microsoft.com/office/drawing/2014/main" id="{444112F7-239A-3353-1C0E-87A7EB295B78}"/>
              </a:ext>
            </a:extLst>
          </p:cNvPr>
          <p:cNvSpPr>
            <a:spLocks noChangeArrowheads="1"/>
          </p:cNvSpPr>
          <p:nvPr/>
        </p:nvSpPr>
        <p:spPr bwMode="gray">
          <a:xfrm>
            <a:off x="1620121" y="1865996"/>
            <a:ext cx="9268137"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b="1" i="1">
                <a:solidFill>
                  <a:srgbClr val="CC00FF"/>
                </a:solidFill>
                <a:latin typeface="Times New Roman" pitchFamily="18" charset="0"/>
                <a:cs typeface="Times New Roman" pitchFamily="18" charset="0"/>
              </a:rPr>
              <a:t>display: none</a:t>
            </a:r>
            <a:r>
              <a:rPr lang="vi-VN" b="1" i="1">
                <a:solidFill>
                  <a:srgbClr val="CC00FF"/>
                </a:solidFill>
                <a:latin typeface="Times New Roman" pitchFamily="18" charset="0"/>
                <a:cs typeface="Times New Roman" pitchFamily="18" charset="0"/>
              </a:rPr>
              <a:t> </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Ẩn phần tử khỏi giao diện ( xóa cả không gian nó đang chiếm) </a:t>
            </a:r>
          </a:p>
        </p:txBody>
      </p:sp>
      <p:pic>
        <p:nvPicPr>
          <p:cNvPr id="10314" name="Picture 10313">
            <a:extLst>
              <a:ext uri="{FF2B5EF4-FFF2-40B4-BE49-F238E27FC236}">
                <a16:creationId xmlns:a16="http://schemas.microsoft.com/office/drawing/2014/main" id="{65112A4A-B0C5-F6AF-2820-A3E8AF2C2585}"/>
              </a:ext>
            </a:extLst>
          </p:cNvPr>
          <p:cNvPicPr>
            <a:picLocks noChangeAspect="1"/>
          </p:cNvPicPr>
          <p:nvPr/>
        </p:nvPicPr>
        <p:blipFill>
          <a:blip r:embed="rId5"/>
          <a:stretch>
            <a:fillRect/>
          </a:stretch>
        </p:blipFill>
        <p:spPr>
          <a:xfrm>
            <a:off x="1752787" y="2441218"/>
            <a:ext cx="2972578" cy="1975564"/>
          </a:xfrm>
          <a:prstGeom prst="rect">
            <a:avLst/>
          </a:prstGeom>
        </p:spPr>
      </p:pic>
      <p:sp>
        <p:nvSpPr>
          <p:cNvPr id="10321" name="Rectangle 10320">
            <a:extLst>
              <a:ext uri="{FF2B5EF4-FFF2-40B4-BE49-F238E27FC236}">
                <a16:creationId xmlns:a16="http://schemas.microsoft.com/office/drawing/2014/main" id="{FC63E769-26BD-A9A5-B569-7A23DB14C410}"/>
              </a:ext>
            </a:extLst>
          </p:cNvPr>
          <p:cNvSpPr/>
          <p:nvPr/>
        </p:nvSpPr>
        <p:spPr>
          <a:xfrm>
            <a:off x="7424467" y="4561235"/>
            <a:ext cx="2066110" cy="87024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sym typeface="Wingdings" panose="05000000000000000000" pitchFamily="2" charset="2"/>
              </a:rPr>
              <a:t>Xóa cả vùng không gian mà nó chiếm </a:t>
            </a:r>
            <a:endParaRPr lang="en-US" sz="1400" b="1">
              <a:solidFill>
                <a:srgbClr val="FF0000"/>
              </a:solidFill>
            </a:endParaRPr>
          </a:p>
        </p:txBody>
      </p:sp>
      <p:pic>
        <p:nvPicPr>
          <p:cNvPr id="3" name="Picture 2">
            <a:extLst>
              <a:ext uri="{FF2B5EF4-FFF2-40B4-BE49-F238E27FC236}">
                <a16:creationId xmlns:a16="http://schemas.microsoft.com/office/drawing/2014/main" id="{9A1EAEF8-1024-B9A1-CF42-51CA120B62C9}"/>
              </a:ext>
            </a:extLst>
          </p:cNvPr>
          <p:cNvPicPr>
            <a:picLocks noChangeAspect="1"/>
          </p:cNvPicPr>
          <p:nvPr/>
        </p:nvPicPr>
        <p:blipFill>
          <a:blip r:embed="rId6"/>
          <a:stretch>
            <a:fillRect/>
          </a:stretch>
        </p:blipFill>
        <p:spPr>
          <a:xfrm>
            <a:off x="5345987" y="2477872"/>
            <a:ext cx="3289175" cy="1715214"/>
          </a:xfrm>
          <a:prstGeom prst="rect">
            <a:avLst/>
          </a:prstGeom>
        </p:spPr>
      </p:pic>
      <p:pic>
        <p:nvPicPr>
          <p:cNvPr id="14" name="Picture 13">
            <a:extLst>
              <a:ext uri="{FF2B5EF4-FFF2-40B4-BE49-F238E27FC236}">
                <a16:creationId xmlns:a16="http://schemas.microsoft.com/office/drawing/2014/main" id="{3BF324C6-4FF9-8EA4-C445-98354FD24FA0}"/>
              </a:ext>
            </a:extLst>
          </p:cNvPr>
          <p:cNvPicPr>
            <a:picLocks noChangeAspect="1"/>
          </p:cNvPicPr>
          <p:nvPr/>
        </p:nvPicPr>
        <p:blipFill>
          <a:blip r:embed="rId7"/>
          <a:stretch>
            <a:fillRect/>
          </a:stretch>
        </p:blipFill>
        <p:spPr>
          <a:xfrm>
            <a:off x="5376018" y="4555181"/>
            <a:ext cx="1885950" cy="876300"/>
          </a:xfrm>
          <a:prstGeom prst="rect">
            <a:avLst/>
          </a:prstGeom>
        </p:spPr>
      </p:pic>
    </p:spTree>
    <p:extLst>
      <p:ext uri="{BB962C8B-B14F-4D97-AF65-F5344CB8AC3E}">
        <p14:creationId xmlns:p14="http://schemas.microsoft.com/office/powerpoint/2010/main" val="39417305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6. Thuộc tính </a:t>
            </a:r>
            <a:r>
              <a:rPr lang="vi-VN" b="0">
                <a:solidFill>
                  <a:srgbClr val="FF0000"/>
                </a:solidFill>
                <a:effectLst/>
                <a:latin typeface="Consolas" panose="020B0609020204030204" pitchFamily="49" charset="0"/>
              </a:rPr>
              <a:t>letter-spacing</a:t>
            </a:r>
            <a:r>
              <a:rPr lang="en-US" b="0">
                <a:solidFill>
                  <a:srgbClr val="FF0000"/>
                </a:solidFill>
                <a:effectLst/>
                <a:latin typeface="Consolas" panose="020B0609020204030204" pitchFamily="49" charset="0"/>
              </a:rPr>
              <a:t> </a:t>
            </a:r>
            <a:r>
              <a:rPr lang="vi-VN" b="1" i="1">
                <a:latin typeface="Times New Roman" pitchFamily="18" charset="0"/>
                <a:cs typeface="Times New Roman" pitchFamily="18" charset="0"/>
              </a:rPr>
              <a:t>tăng giảm khoảng cách giữa các </a:t>
            </a:r>
            <a:r>
              <a:rPr lang="vi-VN" b="1" i="1">
                <a:solidFill>
                  <a:srgbClr val="FF0000"/>
                </a:solidFill>
                <a:latin typeface="Times New Roman" pitchFamily="18" charset="0"/>
                <a:cs typeface="Times New Roman" pitchFamily="18" charset="0"/>
              </a:rPr>
              <a:t>ký tự</a:t>
            </a:r>
          </a:p>
        </p:txBody>
      </p:sp>
      <p:pic>
        <p:nvPicPr>
          <p:cNvPr id="6" name="Picture 5">
            <a:extLst>
              <a:ext uri="{FF2B5EF4-FFF2-40B4-BE49-F238E27FC236}">
                <a16:creationId xmlns:a16="http://schemas.microsoft.com/office/drawing/2014/main" id="{A3B7F95F-A4BA-078E-6FCC-421EFC7EA024}"/>
              </a:ext>
            </a:extLst>
          </p:cNvPr>
          <p:cNvPicPr>
            <a:picLocks noChangeAspect="1"/>
          </p:cNvPicPr>
          <p:nvPr/>
        </p:nvPicPr>
        <p:blipFill>
          <a:blip r:embed="rId5"/>
          <a:stretch>
            <a:fillRect/>
          </a:stretch>
        </p:blipFill>
        <p:spPr>
          <a:xfrm>
            <a:off x="5886435" y="1909519"/>
            <a:ext cx="2686050" cy="876300"/>
          </a:xfrm>
          <a:prstGeom prst="rect">
            <a:avLst/>
          </a:prstGeom>
        </p:spPr>
      </p:pic>
      <p:pic>
        <p:nvPicPr>
          <p:cNvPr id="18" name="Picture 17">
            <a:extLst>
              <a:ext uri="{FF2B5EF4-FFF2-40B4-BE49-F238E27FC236}">
                <a16:creationId xmlns:a16="http://schemas.microsoft.com/office/drawing/2014/main" id="{5DF3BD85-B992-EAF8-8BBA-46805382C880}"/>
              </a:ext>
            </a:extLst>
          </p:cNvPr>
          <p:cNvPicPr>
            <a:picLocks noChangeAspect="1"/>
          </p:cNvPicPr>
          <p:nvPr/>
        </p:nvPicPr>
        <p:blipFill rotWithShape="1">
          <a:blip r:embed="rId6"/>
          <a:srcRect b="42138"/>
          <a:stretch/>
        </p:blipFill>
        <p:spPr>
          <a:xfrm>
            <a:off x="8650712" y="1922023"/>
            <a:ext cx="2790825" cy="876300"/>
          </a:xfrm>
          <a:prstGeom prst="rect">
            <a:avLst/>
          </a:prstGeom>
        </p:spPr>
      </p:pic>
      <p:sp>
        <p:nvSpPr>
          <p:cNvPr id="20" name="Arrow: Right 19">
            <a:extLst>
              <a:ext uri="{FF2B5EF4-FFF2-40B4-BE49-F238E27FC236}">
                <a16:creationId xmlns:a16="http://schemas.microsoft.com/office/drawing/2014/main" id="{1B0A2F13-AEDC-D511-E73F-8AC66ACA7546}"/>
              </a:ext>
            </a:extLst>
          </p:cNvPr>
          <p:cNvSpPr/>
          <p:nvPr/>
        </p:nvSpPr>
        <p:spPr>
          <a:xfrm>
            <a:off x="4978126" y="2309928"/>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3" name="Picture 22">
            <a:extLst>
              <a:ext uri="{FF2B5EF4-FFF2-40B4-BE49-F238E27FC236}">
                <a16:creationId xmlns:a16="http://schemas.microsoft.com/office/drawing/2014/main" id="{0366DD22-130D-E977-C596-D7388E05674E}"/>
              </a:ext>
            </a:extLst>
          </p:cNvPr>
          <p:cNvPicPr>
            <a:picLocks noChangeAspect="1"/>
          </p:cNvPicPr>
          <p:nvPr/>
        </p:nvPicPr>
        <p:blipFill>
          <a:blip r:embed="rId7"/>
          <a:stretch>
            <a:fillRect/>
          </a:stretch>
        </p:blipFill>
        <p:spPr>
          <a:xfrm>
            <a:off x="5934060" y="3183176"/>
            <a:ext cx="2590800" cy="838200"/>
          </a:xfrm>
          <a:prstGeom prst="rect">
            <a:avLst/>
          </a:prstGeom>
        </p:spPr>
      </p:pic>
      <p:pic>
        <p:nvPicPr>
          <p:cNvPr id="26" name="Picture 25">
            <a:extLst>
              <a:ext uri="{FF2B5EF4-FFF2-40B4-BE49-F238E27FC236}">
                <a16:creationId xmlns:a16="http://schemas.microsoft.com/office/drawing/2014/main" id="{CBC31348-0CE8-B6C7-958A-8D6ACAAD7B97}"/>
              </a:ext>
            </a:extLst>
          </p:cNvPr>
          <p:cNvPicPr>
            <a:picLocks noChangeAspect="1"/>
          </p:cNvPicPr>
          <p:nvPr/>
        </p:nvPicPr>
        <p:blipFill>
          <a:blip r:embed="rId8"/>
          <a:stretch>
            <a:fillRect/>
          </a:stretch>
        </p:blipFill>
        <p:spPr>
          <a:xfrm>
            <a:off x="1410415" y="3292140"/>
            <a:ext cx="2714625" cy="476250"/>
          </a:xfrm>
          <a:prstGeom prst="rect">
            <a:avLst/>
          </a:prstGeom>
        </p:spPr>
      </p:pic>
      <p:sp>
        <p:nvSpPr>
          <p:cNvPr id="27" name="Arrow: Right 26">
            <a:extLst>
              <a:ext uri="{FF2B5EF4-FFF2-40B4-BE49-F238E27FC236}">
                <a16:creationId xmlns:a16="http://schemas.microsoft.com/office/drawing/2014/main" id="{0FF6DEFB-B1DB-3AD5-078D-F5AD91960005}"/>
              </a:ext>
            </a:extLst>
          </p:cNvPr>
          <p:cNvSpPr/>
          <p:nvPr/>
        </p:nvSpPr>
        <p:spPr>
          <a:xfrm>
            <a:off x="4978126" y="3423706"/>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9" name="Picture 28">
            <a:extLst>
              <a:ext uri="{FF2B5EF4-FFF2-40B4-BE49-F238E27FC236}">
                <a16:creationId xmlns:a16="http://schemas.microsoft.com/office/drawing/2014/main" id="{7A414AEE-7BBC-91EE-758C-AE578B7C3769}"/>
              </a:ext>
            </a:extLst>
          </p:cNvPr>
          <p:cNvPicPr>
            <a:picLocks noChangeAspect="1"/>
          </p:cNvPicPr>
          <p:nvPr/>
        </p:nvPicPr>
        <p:blipFill>
          <a:blip r:embed="rId9"/>
          <a:stretch>
            <a:fillRect/>
          </a:stretch>
        </p:blipFill>
        <p:spPr>
          <a:xfrm>
            <a:off x="8629643" y="3160294"/>
            <a:ext cx="2200275" cy="742950"/>
          </a:xfrm>
          <a:prstGeom prst="rect">
            <a:avLst/>
          </a:prstGeom>
        </p:spPr>
      </p:pic>
      <p:sp>
        <p:nvSpPr>
          <p:cNvPr id="10304" name="Rectangle 10303">
            <a:extLst>
              <a:ext uri="{FF2B5EF4-FFF2-40B4-BE49-F238E27FC236}">
                <a16:creationId xmlns:a16="http://schemas.microsoft.com/office/drawing/2014/main" id="{E49D4D58-C4E9-AFF7-D411-96444BE0E293}"/>
              </a:ext>
            </a:extLst>
          </p:cNvPr>
          <p:cNvSpPr/>
          <p:nvPr/>
        </p:nvSpPr>
        <p:spPr>
          <a:xfrm>
            <a:off x="1044671" y="415242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7. Thuộc tính </a:t>
            </a:r>
            <a:r>
              <a:rPr lang="vi-VN">
                <a:solidFill>
                  <a:srgbClr val="FF0000"/>
                </a:solidFill>
                <a:latin typeface="Consolas" panose="020B0609020204030204" pitchFamily="49" charset="0"/>
              </a:rPr>
              <a:t>word-spacing</a:t>
            </a:r>
            <a:r>
              <a:rPr lang="en-US">
                <a:solidFill>
                  <a:srgbClr val="FF0000"/>
                </a:solidFill>
                <a:latin typeface="Consolas" panose="020B0609020204030204" pitchFamily="49" charset="0"/>
              </a:rPr>
              <a:t> </a:t>
            </a:r>
            <a:r>
              <a:rPr lang="vi-VN" b="1" i="1">
                <a:latin typeface="Times New Roman" pitchFamily="18" charset="0"/>
                <a:cs typeface="Times New Roman" pitchFamily="18" charset="0"/>
              </a:rPr>
              <a:t>tăng giảm khoảng cách giữa các </a:t>
            </a:r>
            <a:r>
              <a:rPr lang="en-US" b="1" i="1">
                <a:solidFill>
                  <a:srgbClr val="FF0000"/>
                </a:solidFill>
                <a:latin typeface="Times New Roman" pitchFamily="18" charset="0"/>
                <a:cs typeface="Times New Roman" pitchFamily="18" charset="0"/>
              </a:rPr>
              <a:t>từ</a:t>
            </a:r>
            <a:endParaRPr lang="vi-VN" b="1" i="1">
              <a:solidFill>
                <a:srgbClr val="FF0000"/>
              </a:solidFill>
              <a:latin typeface="Times New Roman" pitchFamily="18" charset="0"/>
              <a:cs typeface="Times New Roman" pitchFamily="18" charset="0"/>
            </a:endParaRPr>
          </a:p>
        </p:txBody>
      </p:sp>
      <p:pic>
        <p:nvPicPr>
          <p:cNvPr id="10306" name="Picture 10305">
            <a:extLst>
              <a:ext uri="{FF2B5EF4-FFF2-40B4-BE49-F238E27FC236}">
                <a16:creationId xmlns:a16="http://schemas.microsoft.com/office/drawing/2014/main" id="{94D6A213-BEC6-F786-6C51-C62B03494A92}"/>
              </a:ext>
            </a:extLst>
          </p:cNvPr>
          <p:cNvPicPr>
            <a:picLocks noChangeAspect="1"/>
          </p:cNvPicPr>
          <p:nvPr/>
        </p:nvPicPr>
        <p:blipFill rotWithShape="1">
          <a:blip r:embed="rId10"/>
          <a:srcRect r="26475"/>
          <a:stretch/>
        </p:blipFill>
        <p:spPr>
          <a:xfrm>
            <a:off x="1410415" y="4942114"/>
            <a:ext cx="2885351" cy="590550"/>
          </a:xfrm>
          <a:prstGeom prst="rect">
            <a:avLst/>
          </a:prstGeom>
        </p:spPr>
      </p:pic>
      <p:pic>
        <p:nvPicPr>
          <p:cNvPr id="10308" name="Picture 10307">
            <a:extLst>
              <a:ext uri="{FF2B5EF4-FFF2-40B4-BE49-F238E27FC236}">
                <a16:creationId xmlns:a16="http://schemas.microsoft.com/office/drawing/2014/main" id="{BF4947FA-D75F-4F38-6550-81E5C612E3C6}"/>
              </a:ext>
            </a:extLst>
          </p:cNvPr>
          <p:cNvPicPr>
            <a:picLocks noChangeAspect="1"/>
          </p:cNvPicPr>
          <p:nvPr/>
        </p:nvPicPr>
        <p:blipFill>
          <a:blip r:embed="rId11"/>
          <a:stretch>
            <a:fillRect/>
          </a:stretch>
        </p:blipFill>
        <p:spPr>
          <a:xfrm>
            <a:off x="5934060" y="4999506"/>
            <a:ext cx="2152650" cy="295275"/>
          </a:xfrm>
          <a:prstGeom prst="rect">
            <a:avLst/>
          </a:prstGeom>
        </p:spPr>
      </p:pic>
      <p:pic>
        <p:nvPicPr>
          <p:cNvPr id="10309" name="Picture 10308">
            <a:extLst>
              <a:ext uri="{FF2B5EF4-FFF2-40B4-BE49-F238E27FC236}">
                <a16:creationId xmlns:a16="http://schemas.microsoft.com/office/drawing/2014/main" id="{DB99282C-8EE8-0431-6533-861367E3D32A}"/>
              </a:ext>
            </a:extLst>
          </p:cNvPr>
          <p:cNvPicPr>
            <a:picLocks noChangeAspect="1"/>
          </p:cNvPicPr>
          <p:nvPr/>
        </p:nvPicPr>
        <p:blipFill>
          <a:blip r:embed="rId8"/>
          <a:stretch>
            <a:fillRect/>
          </a:stretch>
        </p:blipFill>
        <p:spPr>
          <a:xfrm>
            <a:off x="1410416" y="2203010"/>
            <a:ext cx="2714625" cy="476250"/>
          </a:xfrm>
          <a:prstGeom prst="rect">
            <a:avLst/>
          </a:prstGeom>
        </p:spPr>
      </p:pic>
      <p:sp>
        <p:nvSpPr>
          <p:cNvPr id="10310" name="Arrow: Right 10309">
            <a:extLst>
              <a:ext uri="{FF2B5EF4-FFF2-40B4-BE49-F238E27FC236}">
                <a16:creationId xmlns:a16="http://schemas.microsoft.com/office/drawing/2014/main" id="{C8F7B6AC-E8EA-2F6A-779B-229708C8F0CC}"/>
              </a:ext>
            </a:extLst>
          </p:cNvPr>
          <p:cNvSpPr/>
          <p:nvPr/>
        </p:nvSpPr>
        <p:spPr>
          <a:xfrm>
            <a:off x="4978126" y="4962478"/>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312" name="Picture 10311">
            <a:extLst>
              <a:ext uri="{FF2B5EF4-FFF2-40B4-BE49-F238E27FC236}">
                <a16:creationId xmlns:a16="http://schemas.microsoft.com/office/drawing/2014/main" id="{6EE88BF4-C052-AC30-E7F8-21D1B88B5E5C}"/>
              </a:ext>
            </a:extLst>
          </p:cNvPr>
          <p:cNvPicPr>
            <a:picLocks noChangeAspect="1"/>
          </p:cNvPicPr>
          <p:nvPr/>
        </p:nvPicPr>
        <p:blipFill>
          <a:blip r:embed="rId12"/>
          <a:stretch>
            <a:fillRect/>
          </a:stretch>
        </p:blipFill>
        <p:spPr>
          <a:xfrm>
            <a:off x="8629643" y="4997862"/>
            <a:ext cx="2343150" cy="657225"/>
          </a:xfrm>
          <a:prstGeom prst="rect">
            <a:avLst/>
          </a:prstGeom>
        </p:spPr>
      </p:pic>
      <p:grpSp>
        <p:nvGrpSpPr>
          <p:cNvPr id="2" name="Group 46">
            <a:extLst>
              <a:ext uri="{FF2B5EF4-FFF2-40B4-BE49-F238E27FC236}">
                <a16:creationId xmlns:a16="http://schemas.microsoft.com/office/drawing/2014/main" id="{2B83828F-3107-D066-00E0-0A4729739AEE}"/>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F3672EAB-AA7A-8BF4-E300-4B47F01C191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05854653-4EDB-A004-C9FC-AF552538332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9398303F-9441-EB54-443A-B880E1BB57F3}"/>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 name="Text Box 50">
              <a:extLst>
                <a:ext uri="{FF2B5EF4-FFF2-40B4-BE49-F238E27FC236}">
                  <a16:creationId xmlns:a16="http://schemas.microsoft.com/office/drawing/2014/main" id="{75525E17-A796-1E55-EDAB-D2CDBA808F65}"/>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1435556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8. Thuộc tính </a:t>
            </a:r>
            <a:r>
              <a:rPr lang="vi-VN" b="0">
                <a:solidFill>
                  <a:srgbClr val="FF0000"/>
                </a:solidFill>
                <a:effectLst/>
                <a:latin typeface="Consolas" panose="020B0609020204030204" pitchFamily="49" charset="0"/>
              </a:rPr>
              <a:t>text-align</a:t>
            </a:r>
            <a:r>
              <a:rPr lang="en-US" b="0">
                <a:solidFill>
                  <a:srgbClr val="FF0000"/>
                </a:solidFill>
                <a:effectLst/>
                <a:latin typeface="Consolas" panose="020B0609020204030204" pitchFamily="49" charset="0"/>
              </a:rPr>
              <a:t> </a:t>
            </a:r>
            <a:r>
              <a:rPr lang="en-US" b="1" i="1">
                <a:latin typeface="Times New Roman" pitchFamily="18" charset="0"/>
                <a:cs typeface="Times New Roman" pitchFamily="18" charset="0"/>
              </a:rPr>
              <a:t>Căn text</a:t>
            </a:r>
            <a:endParaRPr lang="vi-VN" b="1" i="1">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0F342C03-D112-3C63-A6BF-E1583309915C}"/>
              </a:ext>
            </a:extLst>
          </p:cNvPr>
          <p:cNvPicPr>
            <a:picLocks noChangeAspect="1"/>
          </p:cNvPicPr>
          <p:nvPr/>
        </p:nvPicPr>
        <p:blipFill>
          <a:blip r:embed="rId5"/>
          <a:stretch>
            <a:fillRect/>
          </a:stretch>
        </p:blipFill>
        <p:spPr>
          <a:xfrm>
            <a:off x="1497516" y="3541986"/>
            <a:ext cx="4838700" cy="2114550"/>
          </a:xfrm>
          <a:prstGeom prst="rect">
            <a:avLst/>
          </a:prstGeom>
        </p:spPr>
      </p:pic>
      <p:pic>
        <p:nvPicPr>
          <p:cNvPr id="24" name="Picture 23">
            <a:extLst>
              <a:ext uri="{FF2B5EF4-FFF2-40B4-BE49-F238E27FC236}">
                <a16:creationId xmlns:a16="http://schemas.microsoft.com/office/drawing/2014/main" id="{092560AE-AB4E-44AF-7646-AB2DA2BE0E0C}"/>
              </a:ext>
            </a:extLst>
          </p:cNvPr>
          <p:cNvPicPr>
            <a:picLocks noChangeAspect="1"/>
          </p:cNvPicPr>
          <p:nvPr/>
        </p:nvPicPr>
        <p:blipFill>
          <a:blip r:embed="rId6"/>
          <a:stretch>
            <a:fillRect/>
          </a:stretch>
        </p:blipFill>
        <p:spPr>
          <a:xfrm>
            <a:off x="7090277" y="3522936"/>
            <a:ext cx="4800600" cy="2152650"/>
          </a:xfrm>
          <a:prstGeom prst="rect">
            <a:avLst/>
          </a:prstGeom>
        </p:spPr>
      </p:pic>
      <p:pic>
        <p:nvPicPr>
          <p:cNvPr id="28" name="Picture 27">
            <a:extLst>
              <a:ext uri="{FF2B5EF4-FFF2-40B4-BE49-F238E27FC236}">
                <a16:creationId xmlns:a16="http://schemas.microsoft.com/office/drawing/2014/main" id="{A3CE24C0-F8C6-1269-C796-EFFEBE72FC0B}"/>
              </a:ext>
            </a:extLst>
          </p:cNvPr>
          <p:cNvPicPr>
            <a:picLocks noChangeAspect="1"/>
          </p:cNvPicPr>
          <p:nvPr/>
        </p:nvPicPr>
        <p:blipFill>
          <a:blip r:embed="rId7"/>
          <a:stretch>
            <a:fillRect/>
          </a:stretch>
        </p:blipFill>
        <p:spPr>
          <a:xfrm>
            <a:off x="8247564" y="5675586"/>
            <a:ext cx="2486025" cy="809625"/>
          </a:xfrm>
          <a:prstGeom prst="rect">
            <a:avLst/>
          </a:prstGeom>
        </p:spPr>
      </p:pic>
      <p:pic>
        <p:nvPicPr>
          <p:cNvPr id="31" name="Picture 30">
            <a:extLst>
              <a:ext uri="{FF2B5EF4-FFF2-40B4-BE49-F238E27FC236}">
                <a16:creationId xmlns:a16="http://schemas.microsoft.com/office/drawing/2014/main" id="{5AE3FD8B-FF1E-897E-A556-CEC226078322}"/>
              </a:ext>
            </a:extLst>
          </p:cNvPr>
          <p:cNvPicPr>
            <a:picLocks noChangeAspect="1"/>
          </p:cNvPicPr>
          <p:nvPr/>
        </p:nvPicPr>
        <p:blipFill>
          <a:blip r:embed="rId8"/>
          <a:stretch>
            <a:fillRect/>
          </a:stretch>
        </p:blipFill>
        <p:spPr>
          <a:xfrm>
            <a:off x="1483228" y="1998025"/>
            <a:ext cx="4867275" cy="1085850"/>
          </a:xfrm>
          <a:prstGeom prst="rect">
            <a:avLst/>
          </a:prstGeom>
        </p:spPr>
      </p:pic>
      <p:pic>
        <p:nvPicPr>
          <p:cNvPr id="10304" name="Picture 10303">
            <a:extLst>
              <a:ext uri="{FF2B5EF4-FFF2-40B4-BE49-F238E27FC236}">
                <a16:creationId xmlns:a16="http://schemas.microsoft.com/office/drawing/2014/main" id="{34BF982B-1D50-BFCE-2823-88B7E327D2D4}"/>
              </a:ext>
            </a:extLst>
          </p:cNvPr>
          <p:cNvPicPr>
            <a:picLocks noChangeAspect="1"/>
          </p:cNvPicPr>
          <p:nvPr/>
        </p:nvPicPr>
        <p:blipFill rotWithShape="1">
          <a:blip r:embed="rId8"/>
          <a:srcRect t="23684" b="45314"/>
          <a:stretch/>
        </p:blipFill>
        <p:spPr>
          <a:xfrm>
            <a:off x="1510799" y="5689872"/>
            <a:ext cx="4867275" cy="336626"/>
          </a:xfrm>
          <a:prstGeom prst="rect">
            <a:avLst/>
          </a:prstGeom>
        </p:spPr>
      </p:pic>
      <p:sp>
        <p:nvSpPr>
          <p:cNvPr id="10305" name="Arrow: Right 10304">
            <a:extLst>
              <a:ext uri="{FF2B5EF4-FFF2-40B4-BE49-F238E27FC236}">
                <a16:creationId xmlns:a16="http://schemas.microsoft.com/office/drawing/2014/main" id="{AD8498BC-1049-026A-0F4C-23EC2F1D320E}"/>
              </a:ext>
            </a:extLst>
          </p:cNvPr>
          <p:cNvSpPr/>
          <p:nvPr/>
        </p:nvSpPr>
        <p:spPr>
          <a:xfrm>
            <a:off x="6440041" y="4414595"/>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BE4AC0A7-0A95-4B39-0A21-E71050716AD5}"/>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05050763-1C0D-7955-23DE-FAA069E4DA7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83AB8902-A50E-0006-0E61-88B284BBD16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8D93C8-E764-4A29-E225-E8F59523FF1F}"/>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6" name="Text Box 50">
              <a:extLst>
                <a:ext uri="{FF2B5EF4-FFF2-40B4-BE49-F238E27FC236}">
                  <a16:creationId xmlns:a16="http://schemas.microsoft.com/office/drawing/2014/main" id="{DB7583BC-E06C-2C5F-1577-E4E278B46C8C}"/>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7203253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8. Thuộc tính </a:t>
            </a:r>
            <a:r>
              <a:rPr lang="vi-VN" b="0">
                <a:solidFill>
                  <a:srgbClr val="FF0000"/>
                </a:solidFill>
                <a:effectLst/>
                <a:latin typeface="Consolas" panose="020B0609020204030204" pitchFamily="49" charset="0"/>
              </a:rPr>
              <a:t>text-align</a:t>
            </a:r>
            <a:r>
              <a:rPr lang="en-US" b="0">
                <a:solidFill>
                  <a:srgbClr val="FF0000"/>
                </a:solidFill>
                <a:effectLst/>
                <a:latin typeface="Consolas" panose="020B0609020204030204" pitchFamily="49" charset="0"/>
              </a:rPr>
              <a:t> </a:t>
            </a:r>
            <a:r>
              <a:rPr lang="en-US" b="1" i="1">
                <a:latin typeface="Times New Roman" pitchFamily="18" charset="0"/>
                <a:cs typeface="Times New Roman" pitchFamily="18" charset="0"/>
              </a:rPr>
              <a:t>Căn text</a:t>
            </a:r>
            <a:endParaRPr lang="vi-VN" b="1" i="1">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0F342C03-D112-3C63-A6BF-E1583309915C}"/>
              </a:ext>
            </a:extLst>
          </p:cNvPr>
          <p:cNvPicPr>
            <a:picLocks noChangeAspect="1"/>
          </p:cNvPicPr>
          <p:nvPr/>
        </p:nvPicPr>
        <p:blipFill>
          <a:blip r:embed="rId5"/>
          <a:stretch>
            <a:fillRect/>
          </a:stretch>
        </p:blipFill>
        <p:spPr>
          <a:xfrm>
            <a:off x="1387164" y="1891603"/>
            <a:ext cx="4838700" cy="2114550"/>
          </a:xfrm>
          <a:prstGeom prst="rect">
            <a:avLst/>
          </a:prstGeom>
        </p:spPr>
      </p:pic>
      <p:pic>
        <p:nvPicPr>
          <p:cNvPr id="3" name="Picture 2">
            <a:extLst>
              <a:ext uri="{FF2B5EF4-FFF2-40B4-BE49-F238E27FC236}">
                <a16:creationId xmlns:a16="http://schemas.microsoft.com/office/drawing/2014/main" id="{F3D9B013-C0D5-D426-7500-6FDD60EF4B6B}"/>
              </a:ext>
            </a:extLst>
          </p:cNvPr>
          <p:cNvPicPr>
            <a:picLocks noChangeAspect="1"/>
          </p:cNvPicPr>
          <p:nvPr/>
        </p:nvPicPr>
        <p:blipFill>
          <a:blip r:embed="rId6"/>
          <a:stretch>
            <a:fillRect/>
          </a:stretch>
        </p:blipFill>
        <p:spPr>
          <a:xfrm>
            <a:off x="7090277" y="1929703"/>
            <a:ext cx="4800600" cy="2076450"/>
          </a:xfrm>
          <a:prstGeom prst="rect">
            <a:avLst/>
          </a:prstGeom>
        </p:spPr>
      </p:pic>
      <p:pic>
        <p:nvPicPr>
          <p:cNvPr id="5" name="Picture 4">
            <a:extLst>
              <a:ext uri="{FF2B5EF4-FFF2-40B4-BE49-F238E27FC236}">
                <a16:creationId xmlns:a16="http://schemas.microsoft.com/office/drawing/2014/main" id="{62A2E642-21BC-309B-F2F2-145282898B88}"/>
              </a:ext>
            </a:extLst>
          </p:cNvPr>
          <p:cNvPicPr>
            <a:picLocks noChangeAspect="1"/>
          </p:cNvPicPr>
          <p:nvPr/>
        </p:nvPicPr>
        <p:blipFill>
          <a:blip r:embed="rId7"/>
          <a:stretch>
            <a:fillRect/>
          </a:stretch>
        </p:blipFill>
        <p:spPr>
          <a:xfrm>
            <a:off x="7171748" y="3673475"/>
            <a:ext cx="3562350" cy="304800"/>
          </a:xfrm>
          <a:prstGeom prst="rect">
            <a:avLst/>
          </a:prstGeom>
        </p:spPr>
      </p:pic>
      <p:pic>
        <p:nvPicPr>
          <p:cNvPr id="6" name="Picture 5">
            <a:extLst>
              <a:ext uri="{FF2B5EF4-FFF2-40B4-BE49-F238E27FC236}">
                <a16:creationId xmlns:a16="http://schemas.microsoft.com/office/drawing/2014/main" id="{B2B3B7DB-9CB1-FB9A-1F64-EA09544B13F7}"/>
              </a:ext>
            </a:extLst>
          </p:cNvPr>
          <p:cNvPicPr>
            <a:picLocks noChangeAspect="1"/>
          </p:cNvPicPr>
          <p:nvPr/>
        </p:nvPicPr>
        <p:blipFill>
          <a:blip r:embed="rId5"/>
          <a:stretch>
            <a:fillRect/>
          </a:stretch>
        </p:blipFill>
        <p:spPr>
          <a:xfrm>
            <a:off x="1407368" y="4513314"/>
            <a:ext cx="4838700" cy="2114550"/>
          </a:xfrm>
          <a:prstGeom prst="rect">
            <a:avLst/>
          </a:prstGeom>
        </p:spPr>
      </p:pic>
      <p:sp>
        <p:nvSpPr>
          <p:cNvPr id="15" name="Arrow: Right 14">
            <a:extLst>
              <a:ext uri="{FF2B5EF4-FFF2-40B4-BE49-F238E27FC236}">
                <a16:creationId xmlns:a16="http://schemas.microsoft.com/office/drawing/2014/main" id="{AFF64944-9CFE-C39D-6FFC-7D5CA1B75723}"/>
              </a:ext>
            </a:extLst>
          </p:cNvPr>
          <p:cNvSpPr/>
          <p:nvPr/>
        </p:nvSpPr>
        <p:spPr>
          <a:xfrm>
            <a:off x="6384865" y="2795386"/>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Arrow: Right 15">
            <a:extLst>
              <a:ext uri="{FF2B5EF4-FFF2-40B4-BE49-F238E27FC236}">
                <a16:creationId xmlns:a16="http://schemas.microsoft.com/office/drawing/2014/main" id="{0D76186C-03AC-70F7-9ED8-54AA994735BB}"/>
              </a:ext>
            </a:extLst>
          </p:cNvPr>
          <p:cNvSpPr/>
          <p:nvPr/>
        </p:nvSpPr>
        <p:spPr>
          <a:xfrm>
            <a:off x="6384865" y="5411209"/>
            <a:ext cx="54641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8" name="Picture 17">
            <a:extLst>
              <a:ext uri="{FF2B5EF4-FFF2-40B4-BE49-F238E27FC236}">
                <a16:creationId xmlns:a16="http://schemas.microsoft.com/office/drawing/2014/main" id="{32FE793C-8B36-C379-4950-2B6844978A08}"/>
              </a:ext>
            </a:extLst>
          </p:cNvPr>
          <p:cNvPicPr>
            <a:picLocks noChangeAspect="1"/>
          </p:cNvPicPr>
          <p:nvPr/>
        </p:nvPicPr>
        <p:blipFill>
          <a:blip r:embed="rId8"/>
          <a:stretch>
            <a:fillRect/>
          </a:stretch>
        </p:blipFill>
        <p:spPr>
          <a:xfrm>
            <a:off x="7171748" y="4382509"/>
            <a:ext cx="4810125" cy="2057400"/>
          </a:xfrm>
          <a:prstGeom prst="rect">
            <a:avLst/>
          </a:prstGeom>
        </p:spPr>
      </p:pic>
      <p:pic>
        <p:nvPicPr>
          <p:cNvPr id="21" name="Picture 20">
            <a:extLst>
              <a:ext uri="{FF2B5EF4-FFF2-40B4-BE49-F238E27FC236}">
                <a16:creationId xmlns:a16="http://schemas.microsoft.com/office/drawing/2014/main" id="{9CC36B04-2205-6688-5D8F-C084D0C6698B}"/>
              </a:ext>
            </a:extLst>
          </p:cNvPr>
          <p:cNvPicPr>
            <a:picLocks noChangeAspect="1"/>
          </p:cNvPicPr>
          <p:nvPr/>
        </p:nvPicPr>
        <p:blipFill>
          <a:blip r:embed="rId9"/>
          <a:stretch>
            <a:fillRect/>
          </a:stretch>
        </p:blipFill>
        <p:spPr>
          <a:xfrm>
            <a:off x="7195560" y="6144634"/>
            <a:ext cx="3514725" cy="295275"/>
          </a:xfrm>
          <a:prstGeom prst="rect">
            <a:avLst/>
          </a:prstGeom>
        </p:spPr>
      </p:pic>
      <p:grpSp>
        <p:nvGrpSpPr>
          <p:cNvPr id="2" name="Group 46">
            <a:extLst>
              <a:ext uri="{FF2B5EF4-FFF2-40B4-BE49-F238E27FC236}">
                <a16:creationId xmlns:a16="http://schemas.microsoft.com/office/drawing/2014/main" id="{F125182C-21AE-90CB-75DB-534DD8E0A532}"/>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69F7E38F-7784-46B8-8359-6AFD398397F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92EE4618-CE0B-1ACF-0F00-1AF11C4E9C4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342A66AF-B678-98BA-A4C8-37139C445B16}"/>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20" name="Text Box 50">
              <a:extLst>
                <a:ext uri="{FF2B5EF4-FFF2-40B4-BE49-F238E27FC236}">
                  <a16:creationId xmlns:a16="http://schemas.microsoft.com/office/drawing/2014/main" id="{D14DC15D-C72E-AA7F-38E7-7B38F049C829}"/>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1089259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8. Thuộc tính </a:t>
            </a:r>
            <a:r>
              <a:rPr lang="vi-VN" b="0">
                <a:solidFill>
                  <a:srgbClr val="FF0000"/>
                </a:solidFill>
                <a:effectLst/>
                <a:latin typeface="Consolas" panose="020B0609020204030204" pitchFamily="49" charset="0"/>
              </a:rPr>
              <a:t>text-align</a:t>
            </a:r>
            <a:r>
              <a:rPr lang="en-US" b="0">
                <a:solidFill>
                  <a:srgbClr val="FF0000"/>
                </a:solidFill>
                <a:effectLst/>
                <a:latin typeface="Consolas" panose="020B0609020204030204" pitchFamily="49" charset="0"/>
              </a:rPr>
              <a:t> Chỉ căn text so với box chứa nó</a:t>
            </a:r>
            <a:endParaRPr lang="vi-VN" b="1" i="1">
              <a:latin typeface="Times New Roman" pitchFamily="18" charset="0"/>
              <a:cs typeface="Times New Roman" pitchFamily="18" charset="0"/>
            </a:endParaRPr>
          </a:p>
        </p:txBody>
      </p:sp>
      <p:sp>
        <p:nvSpPr>
          <p:cNvPr id="2" name="Rectangle 1">
            <a:extLst>
              <a:ext uri="{FF2B5EF4-FFF2-40B4-BE49-F238E27FC236}">
                <a16:creationId xmlns:a16="http://schemas.microsoft.com/office/drawing/2014/main" id="{97FE6134-8E9E-7F8F-2F7B-39C0B5B79A27}"/>
              </a:ext>
            </a:extLst>
          </p:cNvPr>
          <p:cNvSpPr/>
          <p:nvPr/>
        </p:nvSpPr>
        <p:spPr>
          <a:xfrm>
            <a:off x="1387163" y="1891561"/>
            <a:ext cx="4957881" cy="369332"/>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Lưu ý với các thẻ </a:t>
            </a:r>
            <a:r>
              <a:rPr lang="en-US" b="1" i="1">
                <a:solidFill>
                  <a:srgbClr val="FF0000"/>
                </a:solidFill>
                <a:latin typeface="Times New Roman" pitchFamily="18" charset="0"/>
                <a:cs typeface="Times New Roman" pitchFamily="18" charset="0"/>
                <a:sym typeface="Wingdings" panose="05000000000000000000" pitchFamily="2" charset="2"/>
              </a:rPr>
              <a:t>inline</a:t>
            </a:r>
            <a:r>
              <a:rPr lang="en-US" b="1" i="1">
                <a:latin typeface="Times New Roman" pitchFamily="18" charset="0"/>
                <a:cs typeface="Times New Roman" pitchFamily="18" charset="0"/>
                <a:sym typeface="Wingdings" panose="05000000000000000000" pitchFamily="2" charset="2"/>
              </a:rPr>
              <a:t> hoặc </a:t>
            </a:r>
            <a:r>
              <a:rPr lang="en-US" b="1" i="1">
                <a:solidFill>
                  <a:srgbClr val="FF0000"/>
                </a:solidFill>
                <a:latin typeface="Times New Roman" pitchFamily="18" charset="0"/>
                <a:cs typeface="Times New Roman" pitchFamily="18" charset="0"/>
                <a:sym typeface="Wingdings" panose="05000000000000000000" pitchFamily="2" charset="2"/>
              </a:rPr>
              <a:t>inline block. </a:t>
            </a:r>
            <a:endParaRPr lang="en-US" b="1" i="1">
              <a:solidFill>
                <a:srgbClr val="FF0000"/>
              </a:solidFill>
              <a:latin typeface="Times New Roman" pitchFamily="18" charset="0"/>
              <a:cs typeface="Times New Roman" pitchFamily="18" charset="0"/>
            </a:endParaRPr>
          </a:p>
        </p:txBody>
      </p:sp>
      <p:pic>
        <p:nvPicPr>
          <p:cNvPr id="14" name="Picture 13">
            <a:extLst>
              <a:ext uri="{FF2B5EF4-FFF2-40B4-BE49-F238E27FC236}">
                <a16:creationId xmlns:a16="http://schemas.microsoft.com/office/drawing/2014/main" id="{0D856F1F-73BE-2D81-03F7-D7EC3D17833F}"/>
              </a:ext>
            </a:extLst>
          </p:cNvPr>
          <p:cNvPicPr>
            <a:picLocks noChangeAspect="1"/>
          </p:cNvPicPr>
          <p:nvPr/>
        </p:nvPicPr>
        <p:blipFill>
          <a:blip r:embed="rId5"/>
          <a:stretch>
            <a:fillRect/>
          </a:stretch>
        </p:blipFill>
        <p:spPr>
          <a:xfrm>
            <a:off x="1517209" y="2336331"/>
            <a:ext cx="5924550" cy="333375"/>
          </a:xfrm>
          <a:prstGeom prst="rect">
            <a:avLst/>
          </a:prstGeom>
        </p:spPr>
      </p:pic>
      <p:pic>
        <p:nvPicPr>
          <p:cNvPr id="20" name="Picture 19">
            <a:extLst>
              <a:ext uri="{FF2B5EF4-FFF2-40B4-BE49-F238E27FC236}">
                <a16:creationId xmlns:a16="http://schemas.microsoft.com/office/drawing/2014/main" id="{8C507637-4FA9-C8DA-4024-7C6B2431041D}"/>
              </a:ext>
            </a:extLst>
          </p:cNvPr>
          <p:cNvPicPr>
            <a:picLocks noChangeAspect="1"/>
          </p:cNvPicPr>
          <p:nvPr/>
        </p:nvPicPr>
        <p:blipFill>
          <a:blip r:embed="rId6"/>
          <a:stretch>
            <a:fillRect/>
          </a:stretch>
        </p:blipFill>
        <p:spPr>
          <a:xfrm>
            <a:off x="7861608" y="2260893"/>
            <a:ext cx="4128917" cy="1495513"/>
          </a:xfrm>
          <a:prstGeom prst="rect">
            <a:avLst/>
          </a:prstGeom>
        </p:spPr>
      </p:pic>
      <p:pic>
        <p:nvPicPr>
          <p:cNvPr id="24" name="Picture 23">
            <a:extLst>
              <a:ext uri="{FF2B5EF4-FFF2-40B4-BE49-F238E27FC236}">
                <a16:creationId xmlns:a16="http://schemas.microsoft.com/office/drawing/2014/main" id="{94F813FA-E396-53CC-09B4-155EC44781B2}"/>
              </a:ext>
            </a:extLst>
          </p:cNvPr>
          <p:cNvPicPr>
            <a:picLocks noChangeAspect="1"/>
          </p:cNvPicPr>
          <p:nvPr/>
        </p:nvPicPr>
        <p:blipFill>
          <a:blip r:embed="rId7"/>
          <a:stretch>
            <a:fillRect/>
          </a:stretch>
        </p:blipFill>
        <p:spPr>
          <a:xfrm>
            <a:off x="1517209" y="2781101"/>
            <a:ext cx="3000375" cy="1076325"/>
          </a:xfrm>
          <a:prstGeom prst="rect">
            <a:avLst/>
          </a:prstGeom>
        </p:spPr>
      </p:pic>
      <p:sp>
        <p:nvSpPr>
          <p:cNvPr id="25" name="Rectangle 24">
            <a:extLst>
              <a:ext uri="{FF2B5EF4-FFF2-40B4-BE49-F238E27FC236}">
                <a16:creationId xmlns:a16="http://schemas.microsoft.com/office/drawing/2014/main" id="{4B69E1AD-461E-A3F8-5DDA-5F7B32AE02E7}"/>
              </a:ext>
            </a:extLst>
          </p:cNvPr>
          <p:cNvSpPr/>
          <p:nvPr/>
        </p:nvSpPr>
        <p:spPr>
          <a:xfrm>
            <a:off x="4678549" y="2781101"/>
            <a:ext cx="2763209" cy="62018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Thường bị hiểu nhầm là sẽ căn giữa trang </a:t>
            </a:r>
          </a:p>
        </p:txBody>
      </p:sp>
      <p:pic>
        <p:nvPicPr>
          <p:cNvPr id="26" name="Picture 25">
            <a:extLst>
              <a:ext uri="{FF2B5EF4-FFF2-40B4-BE49-F238E27FC236}">
                <a16:creationId xmlns:a16="http://schemas.microsoft.com/office/drawing/2014/main" id="{F5CEB362-9410-4F6E-310A-88380ECCCE15}"/>
              </a:ext>
            </a:extLst>
          </p:cNvPr>
          <p:cNvPicPr>
            <a:picLocks noChangeAspect="1"/>
          </p:cNvPicPr>
          <p:nvPr/>
        </p:nvPicPr>
        <p:blipFill>
          <a:blip r:embed="rId5"/>
          <a:stretch>
            <a:fillRect/>
          </a:stretch>
        </p:blipFill>
        <p:spPr>
          <a:xfrm>
            <a:off x="1517209" y="4878809"/>
            <a:ext cx="5924550" cy="333375"/>
          </a:xfrm>
          <a:prstGeom prst="rect">
            <a:avLst/>
          </a:prstGeom>
        </p:spPr>
      </p:pic>
      <p:pic>
        <p:nvPicPr>
          <p:cNvPr id="28" name="Picture 27">
            <a:extLst>
              <a:ext uri="{FF2B5EF4-FFF2-40B4-BE49-F238E27FC236}">
                <a16:creationId xmlns:a16="http://schemas.microsoft.com/office/drawing/2014/main" id="{62684250-0244-0F99-5CA4-4801C4B41926}"/>
              </a:ext>
            </a:extLst>
          </p:cNvPr>
          <p:cNvPicPr>
            <a:picLocks noChangeAspect="1"/>
          </p:cNvPicPr>
          <p:nvPr/>
        </p:nvPicPr>
        <p:blipFill>
          <a:blip r:embed="rId8"/>
          <a:stretch>
            <a:fillRect/>
          </a:stretch>
        </p:blipFill>
        <p:spPr>
          <a:xfrm>
            <a:off x="1517209" y="5346132"/>
            <a:ext cx="2990850" cy="1343025"/>
          </a:xfrm>
          <a:prstGeom prst="rect">
            <a:avLst/>
          </a:prstGeom>
        </p:spPr>
      </p:pic>
      <p:pic>
        <p:nvPicPr>
          <p:cNvPr id="30" name="Picture 29">
            <a:extLst>
              <a:ext uri="{FF2B5EF4-FFF2-40B4-BE49-F238E27FC236}">
                <a16:creationId xmlns:a16="http://schemas.microsoft.com/office/drawing/2014/main" id="{1BE94CBE-0CEC-EE9B-B1DA-078228A3455B}"/>
              </a:ext>
            </a:extLst>
          </p:cNvPr>
          <p:cNvPicPr>
            <a:picLocks noChangeAspect="1"/>
          </p:cNvPicPr>
          <p:nvPr/>
        </p:nvPicPr>
        <p:blipFill>
          <a:blip r:embed="rId9"/>
          <a:stretch>
            <a:fillRect/>
          </a:stretch>
        </p:blipFill>
        <p:spPr>
          <a:xfrm>
            <a:off x="7856949" y="5043341"/>
            <a:ext cx="4239223" cy="1645816"/>
          </a:xfrm>
          <a:prstGeom prst="rect">
            <a:avLst/>
          </a:prstGeom>
        </p:spPr>
      </p:pic>
      <p:sp>
        <p:nvSpPr>
          <p:cNvPr id="10305" name="Rectangle 10304">
            <a:extLst>
              <a:ext uri="{FF2B5EF4-FFF2-40B4-BE49-F238E27FC236}">
                <a16:creationId xmlns:a16="http://schemas.microsoft.com/office/drawing/2014/main" id="{A089C995-DE9E-6CC2-B7D3-A0183977A67B}"/>
              </a:ext>
            </a:extLst>
          </p:cNvPr>
          <p:cNvSpPr/>
          <p:nvPr/>
        </p:nvSpPr>
        <p:spPr>
          <a:xfrm>
            <a:off x="4714395" y="6009210"/>
            <a:ext cx="2763209" cy="62018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Khi sử dụng display: block; </a:t>
            </a:r>
          </a:p>
        </p:txBody>
      </p:sp>
      <p:grpSp>
        <p:nvGrpSpPr>
          <p:cNvPr id="3" name="Group 46">
            <a:extLst>
              <a:ext uri="{FF2B5EF4-FFF2-40B4-BE49-F238E27FC236}">
                <a16:creationId xmlns:a16="http://schemas.microsoft.com/office/drawing/2014/main" id="{14584066-567B-D0A7-E492-30C096CF5C47}"/>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90331852-D966-B451-2B52-650ABF642A2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6245355F-1E2C-DA17-9C2F-69DFE69D069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538CF93C-0929-DCBD-923D-FBDE8D626A8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54E502A1-8082-A6E2-F774-5AE74D2F5308}"/>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16" name="Rectangle 15">
            <a:extLst>
              <a:ext uri="{FF2B5EF4-FFF2-40B4-BE49-F238E27FC236}">
                <a16:creationId xmlns:a16="http://schemas.microsoft.com/office/drawing/2014/main" id="{9D3A5BAF-BA35-E765-BA58-D134D8B3C2CD}"/>
              </a:ext>
            </a:extLst>
          </p:cNvPr>
          <p:cNvSpPr/>
          <p:nvPr/>
        </p:nvSpPr>
        <p:spPr>
          <a:xfrm>
            <a:off x="4678548" y="3489708"/>
            <a:ext cx="2763209" cy="620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00CC"/>
                </a:solidFill>
              </a:rPr>
              <a:t>Bản chất: Căn giữa box chứa nó</a:t>
            </a:r>
          </a:p>
        </p:txBody>
      </p:sp>
    </p:spTree>
    <p:extLst>
      <p:ext uri="{BB962C8B-B14F-4D97-AF65-F5344CB8AC3E}">
        <p14:creationId xmlns:p14="http://schemas.microsoft.com/office/powerpoint/2010/main" val="39599054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4859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9.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text-decoration</a:t>
            </a:r>
            <a:endParaRPr lang="vi-VN"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138314EC-38B8-6EF1-C3A9-DB6A400261E0}"/>
              </a:ext>
            </a:extLst>
          </p:cNvPr>
          <p:cNvPicPr>
            <a:picLocks noChangeAspect="1"/>
          </p:cNvPicPr>
          <p:nvPr/>
        </p:nvPicPr>
        <p:blipFill>
          <a:blip r:embed="rId5"/>
          <a:stretch>
            <a:fillRect/>
          </a:stretch>
        </p:blipFill>
        <p:spPr>
          <a:xfrm>
            <a:off x="1044671" y="1974212"/>
            <a:ext cx="6257925" cy="1781175"/>
          </a:xfrm>
          <a:prstGeom prst="rect">
            <a:avLst/>
          </a:prstGeom>
        </p:spPr>
      </p:pic>
      <p:pic>
        <p:nvPicPr>
          <p:cNvPr id="16" name="Picture 15">
            <a:extLst>
              <a:ext uri="{FF2B5EF4-FFF2-40B4-BE49-F238E27FC236}">
                <a16:creationId xmlns:a16="http://schemas.microsoft.com/office/drawing/2014/main" id="{A8169B10-F971-9595-3450-D68816973668}"/>
              </a:ext>
            </a:extLst>
          </p:cNvPr>
          <p:cNvPicPr>
            <a:picLocks noChangeAspect="1"/>
          </p:cNvPicPr>
          <p:nvPr/>
        </p:nvPicPr>
        <p:blipFill>
          <a:blip r:embed="rId6"/>
          <a:stretch>
            <a:fillRect/>
          </a:stretch>
        </p:blipFill>
        <p:spPr>
          <a:xfrm>
            <a:off x="7486301" y="2249747"/>
            <a:ext cx="1333500" cy="323850"/>
          </a:xfrm>
          <a:prstGeom prst="rect">
            <a:avLst/>
          </a:prstGeom>
        </p:spPr>
      </p:pic>
      <p:pic>
        <p:nvPicPr>
          <p:cNvPr id="18" name="Picture 17">
            <a:extLst>
              <a:ext uri="{FF2B5EF4-FFF2-40B4-BE49-F238E27FC236}">
                <a16:creationId xmlns:a16="http://schemas.microsoft.com/office/drawing/2014/main" id="{D2CF6626-A6F1-F811-7836-FC64FCE0F2DD}"/>
              </a:ext>
            </a:extLst>
          </p:cNvPr>
          <p:cNvPicPr>
            <a:picLocks noChangeAspect="1"/>
          </p:cNvPicPr>
          <p:nvPr/>
        </p:nvPicPr>
        <p:blipFill>
          <a:blip r:embed="rId7"/>
          <a:stretch>
            <a:fillRect/>
          </a:stretch>
        </p:blipFill>
        <p:spPr>
          <a:xfrm>
            <a:off x="7486301" y="1864675"/>
            <a:ext cx="1295400" cy="333375"/>
          </a:xfrm>
          <a:prstGeom prst="rect">
            <a:avLst/>
          </a:prstGeom>
        </p:spPr>
      </p:pic>
      <p:pic>
        <p:nvPicPr>
          <p:cNvPr id="21" name="Picture 20">
            <a:extLst>
              <a:ext uri="{FF2B5EF4-FFF2-40B4-BE49-F238E27FC236}">
                <a16:creationId xmlns:a16="http://schemas.microsoft.com/office/drawing/2014/main" id="{2710E206-10BF-1643-76AA-EB8E281D4554}"/>
              </a:ext>
            </a:extLst>
          </p:cNvPr>
          <p:cNvPicPr>
            <a:picLocks noChangeAspect="1"/>
          </p:cNvPicPr>
          <p:nvPr/>
        </p:nvPicPr>
        <p:blipFill>
          <a:blip r:embed="rId8"/>
          <a:stretch>
            <a:fillRect/>
          </a:stretch>
        </p:blipFill>
        <p:spPr>
          <a:xfrm>
            <a:off x="7486301" y="2607624"/>
            <a:ext cx="1276350" cy="257175"/>
          </a:xfrm>
          <a:prstGeom prst="rect">
            <a:avLst/>
          </a:prstGeom>
        </p:spPr>
      </p:pic>
      <p:pic>
        <p:nvPicPr>
          <p:cNvPr id="27" name="Picture 26">
            <a:extLst>
              <a:ext uri="{FF2B5EF4-FFF2-40B4-BE49-F238E27FC236}">
                <a16:creationId xmlns:a16="http://schemas.microsoft.com/office/drawing/2014/main" id="{FA280B9F-97E2-E4EA-02FC-2B910784C4BB}"/>
              </a:ext>
            </a:extLst>
          </p:cNvPr>
          <p:cNvPicPr>
            <a:picLocks noChangeAspect="1"/>
          </p:cNvPicPr>
          <p:nvPr/>
        </p:nvPicPr>
        <p:blipFill>
          <a:blip r:embed="rId9"/>
          <a:stretch>
            <a:fillRect/>
          </a:stretch>
        </p:blipFill>
        <p:spPr>
          <a:xfrm>
            <a:off x="7486301" y="2934738"/>
            <a:ext cx="1266825" cy="333375"/>
          </a:xfrm>
          <a:prstGeom prst="rect">
            <a:avLst/>
          </a:prstGeom>
        </p:spPr>
      </p:pic>
      <p:pic>
        <p:nvPicPr>
          <p:cNvPr id="31" name="Picture 30">
            <a:extLst>
              <a:ext uri="{FF2B5EF4-FFF2-40B4-BE49-F238E27FC236}">
                <a16:creationId xmlns:a16="http://schemas.microsoft.com/office/drawing/2014/main" id="{65A05692-28A7-A56C-53AF-FA42B42EA15A}"/>
              </a:ext>
            </a:extLst>
          </p:cNvPr>
          <p:cNvPicPr>
            <a:picLocks noChangeAspect="1"/>
          </p:cNvPicPr>
          <p:nvPr/>
        </p:nvPicPr>
        <p:blipFill>
          <a:blip r:embed="rId10"/>
          <a:stretch>
            <a:fillRect/>
          </a:stretch>
        </p:blipFill>
        <p:spPr>
          <a:xfrm>
            <a:off x="7463534" y="3377081"/>
            <a:ext cx="1285875" cy="352425"/>
          </a:xfrm>
          <a:prstGeom prst="rect">
            <a:avLst/>
          </a:prstGeom>
        </p:spPr>
      </p:pic>
      <p:pic>
        <p:nvPicPr>
          <p:cNvPr id="10306" name="Picture 10305">
            <a:extLst>
              <a:ext uri="{FF2B5EF4-FFF2-40B4-BE49-F238E27FC236}">
                <a16:creationId xmlns:a16="http://schemas.microsoft.com/office/drawing/2014/main" id="{9F3E9CFB-081E-4B4A-CEA3-AB7AE1150134}"/>
              </a:ext>
            </a:extLst>
          </p:cNvPr>
          <p:cNvPicPr>
            <a:picLocks noChangeAspect="1"/>
          </p:cNvPicPr>
          <p:nvPr/>
        </p:nvPicPr>
        <p:blipFill>
          <a:blip r:embed="rId11"/>
          <a:stretch>
            <a:fillRect/>
          </a:stretch>
        </p:blipFill>
        <p:spPr>
          <a:xfrm>
            <a:off x="1044671" y="4908337"/>
            <a:ext cx="4171950" cy="676275"/>
          </a:xfrm>
          <a:prstGeom prst="rect">
            <a:avLst/>
          </a:prstGeom>
        </p:spPr>
      </p:pic>
      <p:sp>
        <p:nvSpPr>
          <p:cNvPr id="10307" name="Rectangle 10306">
            <a:extLst>
              <a:ext uri="{FF2B5EF4-FFF2-40B4-BE49-F238E27FC236}">
                <a16:creationId xmlns:a16="http://schemas.microsoft.com/office/drawing/2014/main" id="{8ECD1E40-5FE5-9637-90A0-5B303386A014}"/>
              </a:ext>
            </a:extLst>
          </p:cNvPr>
          <p:cNvSpPr/>
          <p:nvPr/>
        </p:nvSpPr>
        <p:spPr>
          <a:xfrm>
            <a:off x="991786" y="4343852"/>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10.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text-indent</a:t>
            </a:r>
            <a:r>
              <a:rPr lang="en-US" b="0">
                <a:solidFill>
                  <a:srgbClr val="FF0000"/>
                </a:solidFill>
                <a:effectLst/>
                <a:latin typeface="Consolas" panose="020B0609020204030204" pitchFamily="49" charset="0"/>
              </a:rPr>
              <a:t> </a:t>
            </a:r>
            <a:r>
              <a:rPr lang="en-US" b="0">
                <a:effectLst/>
                <a:latin typeface="Consolas" panose="020B0609020204030204" pitchFamily="49" charset="0"/>
              </a:rPr>
              <a:t>thụt lề</a:t>
            </a:r>
            <a:endParaRPr lang="vi-VN" b="0">
              <a:effectLst/>
              <a:latin typeface="Consolas" panose="020B0609020204030204" pitchFamily="49" charset="0"/>
            </a:endParaRPr>
          </a:p>
        </p:txBody>
      </p:sp>
      <p:pic>
        <p:nvPicPr>
          <p:cNvPr id="10312" name="Picture 10311">
            <a:extLst>
              <a:ext uri="{FF2B5EF4-FFF2-40B4-BE49-F238E27FC236}">
                <a16:creationId xmlns:a16="http://schemas.microsoft.com/office/drawing/2014/main" id="{AB618015-4A04-D5FB-FCD8-3563D77AB9CF}"/>
              </a:ext>
            </a:extLst>
          </p:cNvPr>
          <p:cNvPicPr>
            <a:picLocks noChangeAspect="1"/>
          </p:cNvPicPr>
          <p:nvPr/>
        </p:nvPicPr>
        <p:blipFill>
          <a:blip r:embed="rId12"/>
          <a:stretch>
            <a:fillRect/>
          </a:stretch>
        </p:blipFill>
        <p:spPr>
          <a:xfrm>
            <a:off x="6417100" y="4572274"/>
            <a:ext cx="3629025" cy="1019175"/>
          </a:xfrm>
          <a:prstGeom prst="rect">
            <a:avLst/>
          </a:prstGeom>
        </p:spPr>
      </p:pic>
      <p:pic>
        <p:nvPicPr>
          <p:cNvPr id="10314" name="Picture 10313">
            <a:extLst>
              <a:ext uri="{FF2B5EF4-FFF2-40B4-BE49-F238E27FC236}">
                <a16:creationId xmlns:a16="http://schemas.microsoft.com/office/drawing/2014/main" id="{75800272-9B61-1A7C-6C4C-915B0EC1CA1A}"/>
              </a:ext>
            </a:extLst>
          </p:cNvPr>
          <p:cNvPicPr>
            <a:picLocks noChangeAspect="1"/>
          </p:cNvPicPr>
          <p:nvPr/>
        </p:nvPicPr>
        <p:blipFill>
          <a:blip r:embed="rId13"/>
          <a:stretch>
            <a:fillRect/>
          </a:stretch>
        </p:blipFill>
        <p:spPr>
          <a:xfrm>
            <a:off x="6417100" y="5778291"/>
            <a:ext cx="3228975" cy="1009650"/>
          </a:xfrm>
          <a:prstGeom prst="rect">
            <a:avLst/>
          </a:prstGeom>
        </p:spPr>
      </p:pic>
      <p:sp>
        <p:nvSpPr>
          <p:cNvPr id="10315" name="Rectangle 10314">
            <a:extLst>
              <a:ext uri="{FF2B5EF4-FFF2-40B4-BE49-F238E27FC236}">
                <a16:creationId xmlns:a16="http://schemas.microsoft.com/office/drawing/2014/main" id="{0F9E30E9-06E0-0C87-A284-20271F99BC39}"/>
              </a:ext>
            </a:extLst>
          </p:cNvPr>
          <p:cNvSpPr/>
          <p:nvPr/>
        </p:nvSpPr>
        <p:spPr>
          <a:xfrm>
            <a:off x="5774901" y="6019095"/>
            <a:ext cx="593585" cy="34628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40px </a:t>
            </a:r>
          </a:p>
        </p:txBody>
      </p:sp>
      <p:sp>
        <p:nvSpPr>
          <p:cNvPr id="10316" name="Rectangle 10315">
            <a:extLst>
              <a:ext uri="{FF2B5EF4-FFF2-40B4-BE49-F238E27FC236}">
                <a16:creationId xmlns:a16="http://schemas.microsoft.com/office/drawing/2014/main" id="{E283D2D2-0E1B-8B32-F463-D8DF6644484D}"/>
              </a:ext>
            </a:extLst>
          </p:cNvPr>
          <p:cNvSpPr/>
          <p:nvPr/>
        </p:nvSpPr>
        <p:spPr>
          <a:xfrm>
            <a:off x="5593903" y="4955366"/>
            <a:ext cx="774583" cy="34628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-40px </a:t>
            </a:r>
          </a:p>
        </p:txBody>
      </p:sp>
      <p:grpSp>
        <p:nvGrpSpPr>
          <p:cNvPr id="2" name="Group 46">
            <a:extLst>
              <a:ext uri="{FF2B5EF4-FFF2-40B4-BE49-F238E27FC236}">
                <a16:creationId xmlns:a16="http://schemas.microsoft.com/office/drawing/2014/main" id="{D7AD2B1A-D529-B94F-720A-ECE25362E6EB}"/>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F78ECF3F-68AD-E8DB-708B-1FDD6E05554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AB5569D8-AA85-F69B-7C25-B6A4E0CB809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2EA20D29-7DE6-8AD0-D745-2FDFD9A2D357}"/>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 name="Text Box 50">
              <a:extLst>
                <a:ext uri="{FF2B5EF4-FFF2-40B4-BE49-F238E27FC236}">
                  <a16:creationId xmlns:a16="http://schemas.microsoft.com/office/drawing/2014/main" id="{3D047BDD-9621-6690-9F5F-5AFA935C808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3066504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5FDDDA59-1A29-A4BF-9D99-2110B35884CC}"/>
              </a:ext>
            </a:extLst>
          </p:cNvPr>
          <p:cNvSpPr/>
          <p:nvPr/>
        </p:nvSpPr>
        <p:spPr>
          <a:xfrm>
            <a:off x="991786" y="1446791"/>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11. Thuộc tính </a:t>
            </a:r>
            <a:r>
              <a:rPr lang="en-US" b="0">
                <a:solidFill>
                  <a:srgbClr val="FF0000"/>
                </a:solidFill>
                <a:effectLst/>
                <a:latin typeface="Consolas" panose="020B0609020204030204" pitchFamily="49" charset="0"/>
              </a:rPr>
              <a:t> t</a:t>
            </a:r>
            <a:r>
              <a:rPr lang="en-US">
                <a:solidFill>
                  <a:srgbClr val="FF0000"/>
                </a:solidFill>
                <a:latin typeface="Consolas" panose="020B0609020204030204" pitchFamily="49" charset="0"/>
              </a:rPr>
              <a:t>ext-transform</a:t>
            </a:r>
          </a:p>
        </p:txBody>
      </p:sp>
      <p:grpSp>
        <p:nvGrpSpPr>
          <p:cNvPr id="2" name="Group 46">
            <a:extLst>
              <a:ext uri="{FF2B5EF4-FFF2-40B4-BE49-F238E27FC236}">
                <a16:creationId xmlns:a16="http://schemas.microsoft.com/office/drawing/2014/main" id="{D7AD2B1A-D529-B94F-720A-ECE25362E6EB}"/>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F78ECF3F-68AD-E8DB-708B-1FDD6E05554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AB5569D8-AA85-F69B-7C25-B6A4E0CB809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2EA20D29-7DE6-8AD0-D745-2FDFD9A2D357}"/>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 name="Text Box 50">
              <a:extLst>
                <a:ext uri="{FF2B5EF4-FFF2-40B4-BE49-F238E27FC236}">
                  <a16:creationId xmlns:a16="http://schemas.microsoft.com/office/drawing/2014/main" id="{3D047BDD-9621-6690-9F5F-5AFA935C808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pic>
        <p:nvPicPr>
          <p:cNvPr id="17" name="Picture 16">
            <a:extLst>
              <a:ext uri="{FF2B5EF4-FFF2-40B4-BE49-F238E27FC236}">
                <a16:creationId xmlns:a16="http://schemas.microsoft.com/office/drawing/2014/main" id="{95FCB1BA-8B98-281B-F258-85DB81A2C9C3}"/>
              </a:ext>
            </a:extLst>
          </p:cNvPr>
          <p:cNvPicPr>
            <a:picLocks noChangeAspect="1"/>
          </p:cNvPicPr>
          <p:nvPr/>
        </p:nvPicPr>
        <p:blipFill>
          <a:blip r:embed="rId5"/>
          <a:stretch>
            <a:fillRect/>
          </a:stretch>
        </p:blipFill>
        <p:spPr>
          <a:xfrm>
            <a:off x="1036581" y="3644707"/>
            <a:ext cx="6858911" cy="1532863"/>
          </a:xfrm>
          <a:prstGeom prst="rect">
            <a:avLst/>
          </a:prstGeom>
        </p:spPr>
      </p:pic>
      <p:pic>
        <p:nvPicPr>
          <p:cNvPr id="20" name="Picture 19">
            <a:extLst>
              <a:ext uri="{FF2B5EF4-FFF2-40B4-BE49-F238E27FC236}">
                <a16:creationId xmlns:a16="http://schemas.microsoft.com/office/drawing/2014/main" id="{0C8524B2-865B-DC00-9F30-FE8D9D4D58AF}"/>
              </a:ext>
            </a:extLst>
          </p:cNvPr>
          <p:cNvPicPr>
            <a:picLocks noChangeAspect="1"/>
          </p:cNvPicPr>
          <p:nvPr/>
        </p:nvPicPr>
        <p:blipFill>
          <a:blip r:embed="rId6"/>
          <a:stretch>
            <a:fillRect/>
          </a:stretch>
        </p:blipFill>
        <p:spPr>
          <a:xfrm>
            <a:off x="1044671" y="2065865"/>
            <a:ext cx="5219700" cy="1438275"/>
          </a:xfrm>
          <a:prstGeom prst="rect">
            <a:avLst/>
          </a:prstGeom>
        </p:spPr>
      </p:pic>
      <p:pic>
        <p:nvPicPr>
          <p:cNvPr id="24" name="Picture 23">
            <a:extLst>
              <a:ext uri="{FF2B5EF4-FFF2-40B4-BE49-F238E27FC236}">
                <a16:creationId xmlns:a16="http://schemas.microsoft.com/office/drawing/2014/main" id="{8AEF8A1E-67DE-8414-8543-6445EC0AD6AC}"/>
              </a:ext>
            </a:extLst>
          </p:cNvPr>
          <p:cNvPicPr>
            <a:picLocks noChangeAspect="1"/>
          </p:cNvPicPr>
          <p:nvPr/>
        </p:nvPicPr>
        <p:blipFill>
          <a:blip r:embed="rId7"/>
          <a:stretch>
            <a:fillRect/>
          </a:stretch>
        </p:blipFill>
        <p:spPr>
          <a:xfrm>
            <a:off x="8129614" y="4711067"/>
            <a:ext cx="3638550" cy="419100"/>
          </a:xfrm>
          <a:prstGeom prst="rect">
            <a:avLst/>
          </a:prstGeom>
        </p:spPr>
      </p:pic>
      <p:pic>
        <p:nvPicPr>
          <p:cNvPr id="26" name="Picture 25">
            <a:extLst>
              <a:ext uri="{FF2B5EF4-FFF2-40B4-BE49-F238E27FC236}">
                <a16:creationId xmlns:a16="http://schemas.microsoft.com/office/drawing/2014/main" id="{BD8F4E7C-6571-1AF6-3A77-3EEC2165E9F5}"/>
              </a:ext>
            </a:extLst>
          </p:cNvPr>
          <p:cNvPicPr>
            <a:picLocks noChangeAspect="1"/>
          </p:cNvPicPr>
          <p:nvPr/>
        </p:nvPicPr>
        <p:blipFill>
          <a:blip r:embed="rId8"/>
          <a:stretch>
            <a:fillRect/>
          </a:stretch>
        </p:blipFill>
        <p:spPr>
          <a:xfrm>
            <a:off x="8152314" y="4234925"/>
            <a:ext cx="2676525" cy="352425"/>
          </a:xfrm>
          <a:prstGeom prst="rect">
            <a:avLst/>
          </a:prstGeom>
        </p:spPr>
      </p:pic>
      <p:pic>
        <p:nvPicPr>
          <p:cNvPr id="29" name="Picture 28">
            <a:extLst>
              <a:ext uri="{FF2B5EF4-FFF2-40B4-BE49-F238E27FC236}">
                <a16:creationId xmlns:a16="http://schemas.microsoft.com/office/drawing/2014/main" id="{117B9BC1-DAA1-58C8-1D32-74803FB804C5}"/>
              </a:ext>
            </a:extLst>
          </p:cNvPr>
          <p:cNvPicPr>
            <a:picLocks noChangeAspect="1"/>
          </p:cNvPicPr>
          <p:nvPr/>
        </p:nvPicPr>
        <p:blipFill>
          <a:blip r:embed="rId9"/>
          <a:stretch>
            <a:fillRect/>
          </a:stretch>
        </p:blipFill>
        <p:spPr>
          <a:xfrm>
            <a:off x="8152314" y="3667093"/>
            <a:ext cx="2828925" cy="371475"/>
          </a:xfrm>
          <a:prstGeom prst="rect">
            <a:avLst/>
          </a:prstGeom>
        </p:spPr>
      </p:pic>
    </p:spTree>
    <p:extLst>
      <p:ext uri="{BB962C8B-B14F-4D97-AF65-F5344CB8AC3E}">
        <p14:creationId xmlns:p14="http://schemas.microsoft.com/office/powerpoint/2010/main" val="11243741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028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12.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white-space</a:t>
            </a:r>
            <a:r>
              <a:rPr lang="en-US" b="0">
                <a:solidFill>
                  <a:srgbClr val="FF0000"/>
                </a:solidFill>
                <a:effectLst/>
                <a:latin typeface="Consolas" panose="020B0609020204030204" pitchFamily="49" charset="0"/>
              </a:rPr>
              <a:t> </a:t>
            </a:r>
            <a:r>
              <a:rPr lang="en-US" b="1" i="1">
                <a:latin typeface="Times New Roman" pitchFamily="18" charset="0"/>
                <a:cs typeface="Times New Roman" pitchFamily="18" charset="0"/>
              </a:rPr>
              <a:t>Quy định về khoảng trắng khi code </a:t>
            </a:r>
            <a:endParaRPr lang="vi-VN" sz="2000" b="1" i="1">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6E5B1B3B-B2DF-C132-2A28-EF399BC2E458}"/>
              </a:ext>
            </a:extLst>
          </p:cNvPr>
          <p:cNvSpPr txBox="1"/>
          <p:nvPr/>
        </p:nvSpPr>
        <p:spPr>
          <a:xfrm>
            <a:off x="1197127" y="2023581"/>
            <a:ext cx="9394673" cy="1323439"/>
          </a:xfrm>
          <a:prstGeom prst="rect">
            <a:avLst/>
          </a:prstGeom>
          <a:noFill/>
        </p:spPr>
        <p:txBody>
          <a:bodyPr wrap="square">
            <a:spAutoFit/>
          </a:bodyPr>
          <a:lstStyle/>
          <a:p>
            <a:r>
              <a:rPr lang="vi-VN" sz="2000" b="1" i="1">
                <a:latin typeface="Times New Roman" pitchFamily="18" charset="0"/>
                <a:cs typeface="Times New Roman" pitchFamily="18" charset="0"/>
              </a:rPr>
              <a:t>Ngoại trừ thẻ </a:t>
            </a:r>
            <a:r>
              <a:rPr lang="vi-VN" sz="2000">
                <a:solidFill>
                  <a:srgbClr val="6A9955"/>
                </a:solidFill>
                <a:latin typeface="Consolas" panose="020B0609020204030204" pitchFamily="49" charset="0"/>
              </a:rPr>
              <a:t>&lt;pre&gt;&lt;/pre&gt; </a:t>
            </a:r>
            <a:r>
              <a:rPr lang="vi-VN" sz="2000" b="1" i="1">
                <a:latin typeface="Times New Roman" pitchFamily="18" charset="0"/>
                <a:cs typeface="Times New Roman" pitchFamily="18" charset="0"/>
              </a:rPr>
              <a:t>Giữ nguyên định dạng code</a:t>
            </a:r>
          </a:p>
          <a:p>
            <a:pPr marL="914400" lvl="1" indent="-457200">
              <a:buFont typeface="+mj-lt"/>
              <a:buAutoNum type="alphaLcPeriod"/>
            </a:pPr>
            <a:r>
              <a:rPr lang="vi-VN" sz="2000" b="1" i="1">
                <a:latin typeface="Times New Roman" pitchFamily="18" charset="0"/>
                <a:cs typeface="Times New Roman" pitchFamily="18" charset="0"/>
              </a:rPr>
              <a:t> Trong code có nhiều khoảng trắng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r>
              <a:rPr lang="en-US" sz="2000" b="1" i="1">
                <a:latin typeface="Times New Roman" pitchFamily="18" charset="0"/>
                <a:cs typeface="Times New Roman" pitchFamily="18" charset="0"/>
              </a:rPr>
              <a:t>	</a:t>
            </a:r>
            <a:endParaRPr lang="vi-VN" sz="2000" b="1" i="1">
              <a:latin typeface="Times New Roman" pitchFamily="18" charset="0"/>
              <a:cs typeface="Times New Roman" pitchFamily="18" charset="0"/>
            </a:endParaRPr>
          </a:p>
          <a:p>
            <a:pPr marL="914400" lvl="1" indent="-457200">
              <a:buFont typeface="+mj-lt"/>
              <a:buAutoNum type="alphaLcPeriod"/>
            </a:pPr>
            <a:r>
              <a:rPr lang="vi-VN" sz="2000" b="1" i="1">
                <a:latin typeface="Times New Roman" pitchFamily="18" charset="0"/>
                <a:cs typeface="Times New Roman" pitchFamily="18" charset="0"/>
              </a:rPr>
              <a:t>  Nhiều dấu xuống dòng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p>
          <a:p>
            <a:pPr marL="914400" lvl="1" indent="-457200">
              <a:buFont typeface="+mj-lt"/>
              <a:buAutoNum type="alphaLcPeriod"/>
            </a:pPr>
            <a:r>
              <a:rPr lang="vi-VN" sz="2000" b="1" i="1">
                <a:latin typeface="Times New Roman" pitchFamily="18" charset="0"/>
                <a:cs typeface="Times New Roman" pitchFamily="18" charset="0"/>
              </a:rPr>
              <a:t> Nội dung quá dài, chạm tới lề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Xuống dòng</a:t>
            </a:r>
          </a:p>
        </p:txBody>
      </p:sp>
      <p:sp>
        <p:nvSpPr>
          <p:cNvPr id="20" name="TextBox 19">
            <a:extLst>
              <a:ext uri="{FF2B5EF4-FFF2-40B4-BE49-F238E27FC236}">
                <a16:creationId xmlns:a16="http://schemas.microsoft.com/office/drawing/2014/main" id="{1033B6E1-ADAA-2AAC-F075-AE6D25FFAF3E}"/>
              </a:ext>
            </a:extLst>
          </p:cNvPr>
          <p:cNvSpPr txBox="1"/>
          <p:nvPr/>
        </p:nvSpPr>
        <p:spPr>
          <a:xfrm>
            <a:off x="1237637" y="3710202"/>
            <a:ext cx="11159562" cy="923330"/>
          </a:xfrm>
          <a:prstGeom prst="rect">
            <a:avLst/>
          </a:prstGeom>
          <a:noFill/>
        </p:spPr>
        <p:txBody>
          <a:bodyPr wrap="square">
            <a:spAutoFit/>
          </a:bodyPr>
          <a:lstStyle/>
          <a:p>
            <a:r>
              <a:rPr lang="vi-VN" b="0">
                <a:solidFill>
                  <a:srgbClr val="FF0000"/>
                </a:solidFill>
                <a:effectLst/>
                <a:latin typeface="Consolas" panose="020B0609020204030204" pitchFamily="49" charset="0"/>
              </a:rPr>
              <a:t>white-space: normal</a:t>
            </a:r>
            <a:r>
              <a:rPr lang="vi-VN" b="0">
                <a:solidFill>
                  <a:srgbClr val="D4D4D4"/>
                </a:solidFill>
                <a:effectLst/>
                <a:latin typeface="Consolas" panose="020B0609020204030204" pitchFamily="49" charset="0"/>
              </a:rPr>
              <a:t>; </a:t>
            </a:r>
            <a:r>
              <a:rPr lang="vi-VN" b="0">
                <a:solidFill>
                  <a:srgbClr val="6A9955"/>
                </a:solidFill>
                <a:effectLst/>
                <a:latin typeface="Consolas" panose="020B0609020204030204" pitchFamily="49" charset="0"/>
              </a:rPr>
              <a:t>/*</a:t>
            </a:r>
            <a:r>
              <a:rPr lang="en-US" b="0">
                <a:solidFill>
                  <a:srgbClr val="6A9955"/>
                </a:solidFill>
                <a:effectLst/>
                <a:latin typeface="Consolas" panose="020B0609020204030204" pitchFamily="49" charset="0"/>
              </a:rPr>
              <a:t>trạng thái mặc định</a:t>
            </a:r>
            <a:r>
              <a:rPr lang="vi-VN" b="0">
                <a:solidFill>
                  <a:srgbClr val="6A9955"/>
                </a:solidFill>
                <a:effectLst/>
                <a:latin typeface="Consolas" panose="020B0609020204030204" pitchFamily="49" charset="0"/>
              </a:rPr>
              <a:t>*/</a:t>
            </a:r>
            <a:endParaRPr lang="vi-VN" b="0">
              <a:solidFill>
                <a:srgbClr val="D4D4D4"/>
              </a:solidFill>
              <a:effectLst/>
              <a:latin typeface="Consolas" panose="020B0609020204030204" pitchFamily="49" charset="0"/>
            </a:endParaRPr>
          </a:p>
          <a:p>
            <a:r>
              <a:rPr lang="vi-VN" b="0">
                <a:solidFill>
                  <a:srgbClr val="FF0000"/>
                </a:solidFill>
                <a:effectLst/>
                <a:latin typeface="Consolas" panose="020B0609020204030204" pitchFamily="49" charset="0"/>
              </a:rPr>
              <a:t>white-space: nowrap</a:t>
            </a:r>
            <a:r>
              <a:rPr lang="vi-VN" b="0">
                <a:solidFill>
                  <a:srgbClr val="D4D4D4"/>
                </a:solidFill>
                <a:effectLst/>
                <a:latin typeface="Consolas" panose="020B0609020204030204" pitchFamily="49" charset="0"/>
              </a:rPr>
              <a:t>; </a:t>
            </a:r>
            <a:r>
              <a:rPr lang="vi-VN" b="0">
                <a:solidFill>
                  <a:srgbClr val="6A9955"/>
                </a:solidFill>
                <a:effectLst/>
                <a:latin typeface="Consolas" panose="020B0609020204030204" pitchFamily="49" charset="0"/>
              </a:rPr>
              <a:t>/* không xuống dòng( kể cả chạm tới lề ) */</a:t>
            </a:r>
            <a:endParaRPr lang="vi-VN" b="0">
              <a:solidFill>
                <a:srgbClr val="D4D4D4"/>
              </a:solidFill>
              <a:effectLst/>
              <a:latin typeface="Consolas" panose="020B0609020204030204" pitchFamily="49" charset="0"/>
            </a:endParaRPr>
          </a:p>
          <a:p>
            <a:r>
              <a:rPr lang="vi-VN" b="0">
                <a:solidFill>
                  <a:srgbClr val="FF0000"/>
                </a:solidFill>
                <a:effectLst/>
                <a:latin typeface="Consolas" panose="020B0609020204030204" pitchFamily="49" charset="0"/>
              </a:rPr>
              <a:t>white-space: pre</a:t>
            </a:r>
            <a:r>
              <a:rPr lang="vi-VN" b="0">
                <a:solidFill>
                  <a:srgbClr val="D4D4D4"/>
                </a:solidFill>
                <a:effectLst/>
                <a:latin typeface="Consolas" panose="020B0609020204030204" pitchFamily="49" charset="0"/>
              </a:rPr>
              <a:t>; </a:t>
            </a:r>
            <a:r>
              <a:rPr lang="vi-VN" b="0">
                <a:solidFill>
                  <a:srgbClr val="6A9955"/>
                </a:solidFill>
                <a:effectLst/>
                <a:latin typeface="Consolas" panose="020B0609020204030204" pitchFamily="49" charset="0"/>
              </a:rPr>
              <a:t>/* giữ nguyên định dạng code, </a:t>
            </a:r>
            <a:r>
              <a:rPr lang="en-US" b="0">
                <a:solidFill>
                  <a:srgbClr val="6A9955"/>
                </a:solidFill>
                <a:effectLst/>
                <a:latin typeface="Consolas" panose="020B0609020204030204" pitchFamily="49" charset="0"/>
              </a:rPr>
              <a:t>giống thẻ pre </a:t>
            </a:r>
            <a:r>
              <a:rPr lang="vi-VN" b="0">
                <a:solidFill>
                  <a:srgbClr val="6A9955"/>
                </a:solidFill>
                <a:effectLst/>
                <a:latin typeface="Consolas" panose="020B0609020204030204" pitchFamily="49" charset="0"/>
              </a:rPr>
              <a:t>*/</a:t>
            </a:r>
            <a:endParaRPr lang="vi-VN" b="0">
              <a:solidFill>
                <a:srgbClr val="D4D4D4"/>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B9C9E72A-ADAC-1C79-8B90-7828F6EC4CB3}"/>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08672247-C77F-552F-A83D-72343EF2051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E618B17-AEA7-2BE0-B281-00971BC5E13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0239C0D6-7861-A0A1-7126-645C870F7EB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1D44FA52-222E-2884-3D39-AEE4850746F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17" name="TextBox 16">
            <a:extLst>
              <a:ext uri="{FF2B5EF4-FFF2-40B4-BE49-F238E27FC236}">
                <a16:creationId xmlns:a16="http://schemas.microsoft.com/office/drawing/2014/main" id="{2F2E82B2-91FC-BE52-73CC-B53C22559ACB}"/>
              </a:ext>
            </a:extLst>
          </p:cNvPr>
          <p:cNvSpPr txBox="1"/>
          <p:nvPr/>
        </p:nvSpPr>
        <p:spPr>
          <a:xfrm>
            <a:off x="5468897" y="1020712"/>
            <a:ext cx="6200774" cy="369332"/>
          </a:xfrm>
          <a:prstGeom prst="rect">
            <a:avLst/>
          </a:prstGeom>
          <a:noFill/>
        </p:spPr>
        <p:txBody>
          <a:bodyPr wrap="square">
            <a:spAutoFit/>
          </a:bodyPr>
          <a:lstStyle/>
          <a:p>
            <a:r>
              <a:rPr lang="en-US">
                <a:hlinkClick r:id="rId5"/>
              </a:rPr>
              <a:t>https://codepen.io/galailaptrinh/pen/QWJrBKM</a:t>
            </a:r>
            <a:r>
              <a:rPr lang="en-US"/>
              <a:t> </a:t>
            </a:r>
          </a:p>
        </p:txBody>
      </p:sp>
    </p:spTree>
    <p:extLst>
      <p:ext uri="{BB962C8B-B14F-4D97-AF65-F5344CB8AC3E}">
        <p14:creationId xmlns:p14="http://schemas.microsoft.com/office/powerpoint/2010/main" val="187483091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0" name="TextBox 19">
            <a:extLst>
              <a:ext uri="{FF2B5EF4-FFF2-40B4-BE49-F238E27FC236}">
                <a16:creationId xmlns:a16="http://schemas.microsoft.com/office/drawing/2014/main" id="{1033B6E1-ADAA-2AAC-F075-AE6D25FFAF3E}"/>
              </a:ext>
            </a:extLst>
          </p:cNvPr>
          <p:cNvSpPr txBox="1"/>
          <p:nvPr/>
        </p:nvSpPr>
        <p:spPr>
          <a:xfrm>
            <a:off x="1284686" y="3622787"/>
            <a:ext cx="11159562" cy="369332"/>
          </a:xfrm>
          <a:prstGeom prst="rect">
            <a:avLst/>
          </a:prstGeom>
          <a:noFill/>
        </p:spPr>
        <p:txBody>
          <a:bodyPr wrap="square">
            <a:spAutoFit/>
          </a:bodyPr>
          <a:lstStyle/>
          <a:p>
            <a:r>
              <a:rPr lang="vi-VN" b="0">
                <a:solidFill>
                  <a:srgbClr val="FF0000"/>
                </a:solidFill>
                <a:effectLst/>
                <a:latin typeface="Consolas" panose="020B0609020204030204" pitchFamily="49" charset="0"/>
              </a:rPr>
              <a:t>white-space: pre-line</a:t>
            </a:r>
            <a:r>
              <a:rPr lang="vi-VN" b="0">
                <a:solidFill>
                  <a:srgbClr val="D4D4D4"/>
                </a:solidFill>
                <a:effectLst/>
                <a:latin typeface="Consolas" panose="020B0609020204030204" pitchFamily="49" charset="0"/>
              </a:rPr>
              <a:t>; </a:t>
            </a:r>
            <a:r>
              <a:rPr lang="vi-VN" b="0">
                <a:solidFill>
                  <a:srgbClr val="6A9955"/>
                </a:solidFill>
                <a:effectLst/>
                <a:latin typeface="Consolas" panose="020B0609020204030204" pitchFamily="49" charset="0"/>
              </a:rPr>
              <a:t>/* </a:t>
            </a:r>
            <a:r>
              <a:rPr lang="en-US" b="0">
                <a:solidFill>
                  <a:srgbClr val="6A9955"/>
                </a:solidFill>
                <a:effectLst/>
                <a:latin typeface="Consolas" panose="020B0609020204030204" pitchFamily="49" charset="0"/>
              </a:rPr>
              <a:t>giữ định dạng theo line(enter) </a:t>
            </a:r>
            <a:r>
              <a:rPr lang="en-US">
                <a:solidFill>
                  <a:srgbClr val="6A9955"/>
                </a:solidFill>
                <a:latin typeface="Consolas" panose="020B0609020204030204" pitchFamily="49" charset="0"/>
              </a:rPr>
              <a:t>*/</a:t>
            </a:r>
            <a:endParaRPr lang="vi-VN" b="0">
              <a:solidFill>
                <a:srgbClr val="6A9955"/>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B9C9E72A-ADAC-1C79-8B90-7828F6EC4CB3}"/>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08672247-C77F-552F-A83D-72343EF2051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E618B17-AEA7-2BE0-B281-00971BC5E13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0239C0D6-7861-A0A1-7126-645C870F7EB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1D44FA52-222E-2884-3D39-AEE4850746F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17" name="TextBox 16">
            <a:extLst>
              <a:ext uri="{FF2B5EF4-FFF2-40B4-BE49-F238E27FC236}">
                <a16:creationId xmlns:a16="http://schemas.microsoft.com/office/drawing/2014/main" id="{DD39F1C8-F9E4-A1E9-0D1D-FA62F16C7B06}"/>
              </a:ext>
            </a:extLst>
          </p:cNvPr>
          <p:cNvSpPr txBox="1"/>
          <p:nvPr/>
        </p:nvSpPr>
        <p:spPr>
          <a:xfrm>
            <a:off x="1662262" y="4017993"/>
            <a:ext cx="9423712" cy="707886"/>
          </a:xfrm>
          <a:prstGeom prst="rect">
            <a:avLst/>
          </a:prstGeom>
          <a:noFill/>
        </p:spPr>
        <p:txBody>
          <a:bodyPr wrap="square">
            <a:spAutoFit/>
          </a:bodyPr>
          <a:lstStyle/>
          <a:p>
            <a:pPr marL="342900" indent="-342900">
              <a:buFont typeface="Wingdings" panose="05000000000000000000" pitchFamily="2" charset="2"/>
              <a:buChar char="ü"/>
            </a:pPr>
            <a:r>
              <a:rPr lang="en-US" sz="2000">
                <a:solidFill>
                  <a:srgbClr val="374151"/>
                </a:solidFill>
                <a:latin typeface="Söhne"/>
              </a:rPr>
              <a:t>Tất cả dấu khoảng trắng thừa mỗi dòng </a:t>
            </a:r>
            <a:r>
              <a:rPr lang="en-US" sz="2000" b="1" i="1">
                <a:solidFill>
                  <a:srgbClr val="FF0000"/>
                </a:solidFill>
                <a:latin typeface="Times New Roman" pitchFamily="18" charset="0"/>
                <a:cs typeface="Times New Roman" pitchFamily="18" charset="0"/>
              </a:rPr>
              <a:t>trong nội dung văn bản sẽ bị loại bỏ.</a:t>
            </a:r>
          </a:p>
          <a:p>
            <a:pPr marL="342900" indent="-342900">
              <a:buFont typeface="Wingdings" panose="05000000000000000000" pitchFamily="2" charset="2"/>
              <a:buChar char="ü"/>
            </a:pPr>
            <a:r>
              <a:rPr lang="en-US" sz="2000" b="0" i="0">
                <a:solidFill>
                  <a:srgbClr val="374151"/>
                </a:solidFill>
                <a:effectLst/>
                <a:latin typeface="Söhne"/>
              </a:rPr>
              <a:t>Dòng mới (xuống dòng)</a:t>
            </a:r>
            <a:r>
              <a:rPr lang="en-US" sz="2000" b="1" i="1">
                <a:solidFill>
                  <a:srgbClr val="FF0000"/>
                </a:solidFill>
                <a:effectLst/>
                <a:latin typeface="Times New Roman" pitchFamily="18" charset="0"/>
                <a:cs typeface="Times New Roman" pitchFamily="18" charset="0"/>
              </a:rPr>
              <a:t> </a:t>
            </a:r>
            <a:r>
              <a:rPr lang="en-US" sz="2000" b="1" i="1">
                <a:solidFill>
                  <a:srgbClr val="FF0000"/>
                </a:solidFill>
                <a:latin typeface="Times New Roman" pitchFamily="18" charset="0"/>
                <a:cs typeface="Times New Roman" pitchFamily="18" charset="0"/>
              </a:rPr>
              <a:t>được giữ nguyên </a:t>
            </a:r>
          </a:p>
        </p:txBody>
      </p:sp>
      <p:sp>
        <p:nvSpPr>
          <p:cNvPr id="18" name="Rectangle 17">
            <a:extLst>
              <a:ext uri="{FF2B5EF4-FFF2-40B4-BE49-F238E27FC236}">
                <a16:creationId xmlns:a16="http://schemas.microsoft.com/office/drawing/2014/main" id="{783E8F47-D231-9BCD-BBA1-AF9633A83C4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12.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white-space</a:t>
            </a:r>
            <a:r>
              <a:rPr lang="en-US" b="0">
                <a:solidFill>
                  <a:srgbClr val="FF0000"/>
                </a:solidFill>
                <a:effectLst/>
                <a:latin typeface="Consolas" panose="020B0609020204030204" pitchFamily="49" charset="0"/>
              </a:rPr>
              <a:t> </a:t>
            </a:r>
            <a:r>
              <a:rPr lang="en-US" b="1" i="1">
                <a:latin typeface="Times New Roman" pitchFamily="18" charset="0"/>
                <a:cs typeface="Times New Roman" pitchFamily="18" charset="0"/>
              </a:rPr>
              <a:t>Quy định về khoảng trắng khi code </a:t>
            </a:r>
            <a:endParaRPr lang="vi-VN" sz="2000" b="1" i="1">
              <a:latin typeface="Times New Roman" pitchFamily="18" charset="0"/>
              <a:cs typeface="Times New Roman" pitchFamily="18" charset="0"/>
            </a:endParaRPr>
          </a:p>
        </p:txBody>
      </p:sp>
      <p:sp>
        <p:nvSpPr>
          <p:cNvPr id="21" name="TextBox 20">
            <a:extLst>
              <a:ext uri="{FF2B5EF4-FFF2-40B4-BE49-F238E27FC236}">
                <a16:creationId xmlns:a16="http://schemas.microsoft.com/office/drawing/2014/main" id="{B1D98583-6059-1636-5DC8-34C2D10AFEC6}"/>
              </a:ext>
            </a:extLst>
          </p:cNvPr>
          <p:cNvSpPr txBox="1"/>
          <p:nvPr/>
        </p:nvSpPr>
        <p:spPr>
          <a:xfrm>
            <a:off x="1197127" y="2023581"/>
            <a:ext cx="9394673" cy="1323439"/>
          </a:xfrm>
          <a:prstGeom prst="rect">
            <a:avLst/>
          </a:prstGeom>
          <a:noFill/>
        </p:spPr>
        <p:txBody>
          <a:bodyPr wrap="square">
            <a:spAutoFit/>
          </a:bodyPr>
          <a:lstStyle/>
          <a:p>
            <a:r>
              <a:rPr lang="vi-VN" sz="2000" b="1" i="1">
                <a:latin typeface="Times New Roman" pitchFamily="18" charset="0"/>
                <a:cs typeface="Times New Roman" pitchFamily="18" charset="0"/>
              </a:rPr>
              <a:t>Ngoại trừ thẻ </a:t>
            </a:r>
            <a:r>
              <a:rPr lang="vi-VN" sz="2000">
                <a:solidFill>
                  <a:srgbClr val="6A9955"/>
                </a:solidFill>
                <a:latin typeface="Consolas" panose="020B0609020204030204" pitchFamily="49" charset="0"/>
              </a:rPr>
              <a:t>&lt;pre&gt;&lt;/pre&gt; </a:t>
            </a:r>
            <a:r>
              <a:rPr lang="vi-VN" sz="2000" b="1" i="1">
                <a:latin typeface="Times New Roman" pitchFamily="18" charset="0"/>
                <a:cs typeface="Times New Roman" pitchFamily="18" charset="0"/>
              </a:rPr>
              <a:t>Giữ nguyên định dạng code</a:t>
            </a:r>
          </a:p>
          <a:p>
            <a:pPr marL="914400" lvl="1" indent="-457200">
              <a:buFont typeface="+mj-lt"/>
              <a:buAutoNum type="alphaLcPeriod"/>
            </a:pPr>
            <a:r>
              <a:rPr lang="vi-VN" sz="2000" b="1" i="1">
                <a:latin typeface="Times New Roman" pitchFamily="18" charset="0"/>
                <a:cs typeface="Times New Roman" pitchFamily="18" charset="0"/>
              </a:rPr>
              <a:t> Trong code có nhiều khoảng trắng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r>
              <a:rPr lang="en-US" sz="2000" b="1" i="1">
                <a:latin typeface="Times New Roman" pitchFamily="18" charset="0"/>
                <a:cs typeface="Times New Roman" pitchFamily="18" charset="0"/>
              </a:rPr>
              <a:t>	</a:t>
            </a:r>
            <a:endParaRPr lang="vi-VN" sz="2000" b="1" i="1">
              <a:latin typeface="Times New Roman" pitchFamily="18" charset="0"/>
              <a:cs typeface="Times New Roman" pitchFamily="18" charset="0"/>
            </a:endParaRPr>
          </a:p>
          <a:p>
            <a:pPr marL="914400" lvl="1" indent="-457200">
              <a:buFont typeface="+mj-lt"/>
              <a:buAutoNum type="alphaLcPeriod"/>
            </a:pPr>
            <a:r>
              <a:rPr lang="vi-VN" sz="2000" b="1" i="1">
                <a:latin typeface="Times New Roman" pitchFamily="18" charset="0"/>
                <a:cs typeface="Times New Roman" pitchFamily="18" charset="0"/>
              </a:rPr>
              <a:t>  Nhiều dấu xuống dòng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p>
          <a:p>
            <a:pPr marL="914400" lvl="1" indent="-457200">
              <a:buFont typeface="+mj-lt"/>
              <a:buAutoNum type="alphaLcPeriod"/>
            </a:pPr>
            <a:r>
              <a:rPr lang="vi-VN" sz="2000" b="1" i="1">
                <a:latin typeface="Times New Roman" pitchFamily="18" charset="0"/>
                <a:cs typeface="Times New Roman" pitchFamily="18" charset="0"/>
              </a:rPr>
              <a:t> Nội dung quá dài, chạm tới lề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Xuống dòng</a:t>
            </a:r>
          </a:p>
        </p:txBody>
      </p:sp>
      <p:sp>
        <p:nvSpPr>
          <p:cNvPr id="30" name="TextBox 29">
            <a:extLst>
              <a:ext uri="{FF2B5EF4-FFF2-40B4-BE49-F238E27FC236}">
                <a16:creationId xmlns:a16="http://schemas.microsoft.com/office/drawing/2014/main" id="{715AA7FA-9D04-574A-24C9-612900B8E9F7}"/>
              </a:ext>
            </a:extLst>
          </p:cNvPr>
          <p:cNvSpPr txBox="1"/>
          <p:nvPr/>
        </p:nvSpPr>
        <p:spPr>
          <a:xfrm>
            <a:off x="5468897" y="1020712"/>
            <a:ext cx="6200774" cy="369332"/>
          </a:xfrm>
          <a:prstGeom prst="rect">
            <a:avLst/>
          </a:prstGeom>
          <a:noFill/>
        </p:spPr>
        <p:txBody>
          <a:bodyPr wrap="square">
            <a:spAutoFit/>
          </a:bodyPr>
          <a:lstStyle/>
          <a:p>
            <a:r>
              <a:rPr lang="en-US">
                <a:hlinkClick r:id="rId5"/>
              </a:rPr>
              <a:t>https://codepen.io/galailaptrinh/pen/QWJrBKM</a:t>
            </a:r>
            <a:r>
              <a:rPr lang="en-US"/>
              <a:t> </a:t>
            </a:r>
          </a:p>
        </p:txBody>
      </p:sp>
      <p:pic>
        <p:nvPicPr>
          <p:cNvPr id="10304" name="Picture 10303">
            <a:extLst>
              <a:ext uri="{FF2B5EF4-FFF2-40B4-BE49-F238E27FC236}">
                <a16:creationId xmlns:a16="http://schemas.microsoft.com/office/drawing/2014/main" id="{4C38F3D6-F16E-E5DE-C59B-121E8F1B6BAE}"/>
              </a:ext>
            </a:extLst>
          </p:cNvPr>
          <p:cNvPicPr>
            <a:picLocks noChangeAspect="1"/>
          </p:cNvPicPr>
          <p:nvPr/>
        </p:nvPicPr>
        <p:blipFill>
          <a:blip r:embed="rId6"/>
          <a:stretch>
            <a:fillRect/>
          </a:stretch>
        </p:blipFill>
        <p:spPr>
          <a:xfrm>
            <a:off x="2295525" y="4921598"/>
            <a:ext cx="3333750" cy="1104900"/>
          </a:xfrm>
          <a:prstGeom prst="rect">
            <a:avLst/>
          </a:prstGeom>
        </p:spPr>
      </p:pic>
      <p:pic>
        <p:nvPicPr>
          <p:cNvPr id="10306" name="Picture 10305">
            <a:extLst>
              <a:ext uri="{FF2B5EF4-FFF2-40B4-BE49-F238E27FC236}">
                <a16:creationId xmlns:a16="http://schemas.microsoft.com/office/drawing/2014/main" id="{555E1A69-2577-EDFA-DD0C-62AA279EAE24}"/>
              </a:ext>
            </a:extLst>
          </p:cNvPr>
          <p:cNvPicPr>
            <a:picLocks noChangeAspect="1"/>
          </p:cNvPicPr>
          <p:nvPr/>
        </p:nvPicPr>
        <p:blipFill>
          <a:blip r:embed="rId7"/>
          <a:stretch>
            <a:fillRect/>
          </a:stretch>
        </p:blipFill>
        <p:spPr>
          <a:xfrm>
            <a:off x="6131997" y="4917432"/>
            <a:ext cx="1495425" cy="1009650"/>
          </a:xfrm>
          <a:prstGeom prst="rect">
            <a:avLst/>
          </a:prstGeom>
        </p:spPr>
      </p:pic>
    </p:spTree>
    <p:extLst>
      <p:ext uri="{BB962C8B-B14F-4D97-AF65-F5344CB8AC3E}">
        <p14:creationId xmlns:p14="http://schemas.microsoft.com/office/powerpoint/2010/main" val="157172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i="1">
                  <a:solidFill>
                    <a:srgbClr val="CC00FF"/>
                  </a:solidFill>
                  <a:latin typeface="Times New Roman" pitchFamily="18" charset="0"/>
                  <a:cs typeface="Times New Roman" pitchFamily="18" charset="0"/>
                </a:rPr>
                <a:t>visibility</a:t>
              </a:r>
              <a:endParaRPr lang="en-US" sz="2000" b="1">
                <a:solidFill>
                  <a:srgbClr val="CC00FF"/>
                </a:solidFill>
              </a:endParaRP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72C76B0B-BF2F-1FCA-9E3C-D1E4D035E4CC}"/>
              </a:ext>
            </a:extLst>
          </p:cNvPr>
          <p:cNvSpPr>
            <a:spLocks noChangeArrowheads="1"/>
          </p:cNvSpPr>
          <p:nvPr/>
        </p:nvSpPr>
        <p:spPr bwMode="gray">
          <a:xfrm>
            <a:off x="1133666" y="1496664"/>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 </a:t>
            </a:r>
            <a:r>
              <a:rPr lang="vi-VN" b="1" i="1">
                <a:solidFill>
                  <a:srgbClr val="CC00FF"/>
                </a:solidFill>
                <a:latin typeface="Times New Roman" pitchFamily="18" charset="0"/>
                <a:cs typeface="Times New Roman" pitchFamily="18" charset="0"/>
              </a:rPr>
              <a:t>Thuộc tính visibility</a:t>
            </a:r>
          </a:p>
        </p:txBody>
      </p:sp>
      <p:sp>
        <p:nvSpPr>
          <p:cNvPr id="2" name="Rectangle 19">
            <a:extLst>
              <a:ext uri="{FF2B5EF4-FFF2-40B4-BE49-F238E27FC236}">
                <a16:creationId xmlns:a16="http://schemas.microsoft.com/office/drawing/2014/main" id="{BCEAE2BA-F12A-3A04-294B-D72140D56154}"/>
              </a:ext>
            </a:extLst>
          </p:cNvPr>
          <p:cNvSpPr>
            <a:spLocks noChangeArrowheads="1"/>
          </p:cNvSpPr>
          <p:nvPr/>
        </p:nvSpPr>
        <p:spPr bwMode="gray">
          <a:xfrm>
            <a:off x="1667451" y="1924000"/>
            <a:ext cx="9268137"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vi-VN" b="1" i="1">
                <a:solidFill>
                  <a:srgbClr val="CC00FF"/>
                </a:solidFill>
                <a:latin typeface="Times New Roman" pitchFamily="18" charset="0"/>
                <a:cs typeface="Times New Roman" pitchFamily="18" charset="0"/>
              </a:rPr>
              <a:t>visibility </a:t>
            </a:r>
            <a:r>
              <a:rPr lang="en-US" b="1" i="1">
                <a:solidFill>
                  <a:srgbClr val="CC00FF"/>
                </a:solidFill>
                <a:latin typeface="Times New Roman" pitchFamily="18" charset="0"/>
                <a:cs typeface="Times New Roman" pitchFamily="18" charset="0"/>
              </a:rPr>
              <a:t>- </a:t>
            </a:r>
            <a:r>
              <a:rPr lang="en-US" b="1" i="1">
                <a:solidFill>
                  <a:srgbClr val="FF0000"/>
                </a:solidFill>
                <a:latin typeface="Times New Roman" pitchFamily="18" charset="0"/>
                <a:cs typeface="Times New Roman" pitchFamily="18" charset="0"/>
              </a:rPr>
              <a:t>Ẩn hoặc hiện element</a:t>
            </a:r>
          </a:p>
        </p:txBody>
      </p:sp>
      <p:pic>
        <p:nvPicPr>
          <p:cNvPr id="15" name="Picture 14">
            <a:extLst>
              <a:ext uri="{FF2B5EF4-FFF2-40B4-BE49-F238E27FC236}">
                <a16:creationId xmlns:a16="http://schemas.microsoft.com/office/drawing/2014/main" id="{7A8B1945-DA88-55A6-61F5-73AE87C8E22A}"/>
              </a:ext>
            </a:extLst>
          </p:cNvPr>
          <p:cNvPicPr>
            <a:picLocks noChangeAspect="1"/>
          </p:cNvPicPr>
          <p:nvPr/>
        </p:nvPicPr>
        <p:blipFill>
          <a:blip r:embed="rId5"/>
          <a:stretch>
            <a:fillRect/>
          </a:stretch>
        </p:blipFill>
        <p:spPr>
          <a:xfrm>
            <a:off x="5468046" y="3773829"/>
            <a:ext cx="3572442" cy="2352225"/>
          </a:xfrm>
          <a:prstGeom prst="rect">
            <a:avLst/>
          </a:prstGeom>
        </p:spPr>
      </p:pic>
      <p:pic>
        <p:nvPicPr>
          <p:cNvPr id="17" name="Picture 16">
            <a:extLst>
              <a:ext uri="{FF2B5EF4-FFF2-40B4-BE49-F238E27FC236}">
                <a16:creationId xmlns:a16="http://schemas.microsoft.com/office/drawing/2014/main" id="{DE51F880-E810-FDB5-D6F0-8E990D1FDC1C}"/>
              </a:ext>
            </a:extLst>
          </p:cNvPr>
          <p:cNvPicPr>
            <a:picLocks noChangeAspect="1"/>
          </p:cNvPicPr>
          <p:nvPr/>
        </p:nvPicPr>
        <p:blipFill>
          <a:blip r:embed="rId6"/>
          <a:stretch>
            <a:fillRect/>
          </a:stretch>
        </p:blipFill>
        <p:spPr>
          <a:xfrm>
            <a:off x="1730714" y="2351336"/>
            <a:ext cx="3524250" cy="1114425"/>
          </a:xfrm>
          <a:prstGeom prst="rect">
            <a:avLst/>
          </a:prstGeom>
        </p:spPr>
      </p:pic>
      <p:pic>
        <p:nvPicPr>
          <p:cNvPr id="19" name="Picture 18">
            <a:extLst>
              <a:ext uri="{FF2B5EF4-FFF2-40B4-BE49-F238E27FC236}">
                <a16:creationId xmlns:a16="http://schemas.microsoft.com/office/drawing/2014/main" id="{D455CC2C-0544-46D1-EF60-F492AEA075CF}"/>
              </a:ext>
            </a:extLst>
          </p:cNvPr>
          <p:cNvPicPr>
            <a:picLocks noChangeAspect="1"/>
          </p:cNvPicPr>
          <p:nvPr/>
        </p:nvPicPr>
        <p:blipFill>
          <a:blip r:embed="rId7"/>
          <a:stretch>
            <a:fillRect/>
          </a:stretch>
        </p:blipFill>
        <p:spPr>
          <a:xfrm>
            <a:off x="1733430" y="3756224"/>
            <a:ext cx="3587513" cy="2352225"/>
          </a:xfrm>
          <a:prstGeom prst="rect">
            <a:avLst/>
          </a:prstGeom>
        </p:spPr>
      </p:pic>
      <p:sp>
        <p:nvSpPr>
          <p:cNvPr id="21" name="Rectangle 19">
            <a:extLst>
              <a:ext uri="{FF2B5EF4-FFF2-40B4-BE49-F238E27FC236}">
                <a16:creationId xmlns:a16="http://schemas.microsoft.com/office/drawing/2014/main" id="{102FE9ED-DFD6-ACAA-CCDA-A7547886BFFE}"/>
              </a:ext>
            </a:extLst>
          </p:cNvPr>
          <p:cNvSpPr>
            <a:spLocks noChangeArrowheads="1"/>
          </p:cNvSpPr>
          <p:nvPr/>
        </p:nvSpPr>
        <p:spPr bwMode="gray">
          <a:xfrm>
            <a:off x="9040488" y="3733672"/>
            <a:ext cx="3143249" cy="830997"/>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sz="1600" b="1" i="1">
                <a:solidFill>
                  <a:srgbClr val="CC00FF"/>
                </a:solidFill>
                <a:latin typeface="Times New Roman" pitchFamily="18" charset="0"/>
                <a:cs typeface="Times New Roman" pitchFamily="18" charset="0"/>
              </a:rPr>
              <a:t>Không nhìn thấy trên giao diện</a:t>
            </a:r>
          </a:p>
          <a:p>
            <a:pPr marL="285750" indent="-285750">
              <a:buFont typeface="Wingdings" panose="05000000000000000000" pitchFamily="2" charset="2"/>
              <a:buChar char="ü"/>
            </a:pPr>
            <a:r>
              <a:rPr lang="en-US" sz="1600" b="1" i="1">
                <a:solidFill>
                  <a:srgbClr val="CC00FF"/>
                </a:solidFill>
                <a:latin typeface="Times New Roman" pitchFamily="18" charset="0"/>
                <a:cs typeface="Times New Roman" pitchFamily="18" charset="0"/>
                <a:sym typeface="Wingdings" panose="05000000000000000000" pitchFamily="2" charset="2"/>
              </a:rPr>
              <a:t>Vẫn chiếm không gian</a:t>
            </a:r>
          </a:p>
          <a:p>
            <a:pPr marL="285750" indent="-285750">
              <a:buFont typeface="Wingdings" panose="05000000000000000000" pitchFamily="2" charset="2"/>
              <a:buChar char="ü"/>
            </a:pPr>
            <a:r>
              <a:rPr lang="en-US" sz="1600" b="1" i="1">
                <a:solidFill>
                  <a:srgbClr val="FF0000"/>
                </a:solidFill>
                <a:latin typeface="Times New Roman" pitchFamily="18" charset="0"/>
                <a:cs typeface="Times New Roman" pitchFamily="18" charset="0"/>
                <a:sym typeface="Wingdings" panose="05000000000000000000" pitchFamily="2" charset="2"/>
              </a:rPr>
              <a:t>Không</a:t>
            </a:r>
            <a:r>
              <a:rPr lang="en-US" sz="1600" b="1" i="1">
                <a:solidFill>
                  <a:srgbClr val="CC00FF"/>
                </a:solidFill>
                <a:latin typeface="Times New Roman" pitchFamily="18" charset="0"/>
                <a:cs typeface="Times New Roman" pitchFamily="18" charset="0"/>
                <a:sym typeface="Wingdings" panose="05000000000000000000" pitchFamily="2" charset="2"/>
              </a:rPr>
              <a:t> tương tác được</a:t>
            </a:r>
            <a:endParaRPr lang="en-US" sz="1600" b="1" i="1">
              <a:latin typeface="Times New Roman" pitchFamily="18" charset="0"/>
              <a:cs typeface="Times New Roman" pitchFamily="18" charset="0"/>
              <a:sym typeface="Wingdings" panose="05000000000000000000" pitchFamily="2" charset="2"/>
            </a:endParaRPr>
          </a:p>
        </p:txBody>
      </p:sp>
    </p:spTree>
    <p:extLst>
      <p:ext uri="{BB962C8B-B14F-4D97-AF65-F5344CB8AC3E}">
        <p14:creationId xmlns:p14="http://schemas.microsoft.com/office/powerpoint/2010/main" val="408603037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0" name="TextBox 19">
            <a:extLst>
              <a:ext uri="{FF2B5EF4-FFF2-40B4-BE49-F238E27FC236}">
                <a16:creationId xmlns:a16="http://schemas.microsoft.com/office/drawing/2014/main" id="{1033B6E1-ADAA-2AAC-F075-AE6D25FFAF3E}"/>
              </a:ext>
            </a:extLst>
          </p:cNvPr>
          <p:cNvSpPr txBox="1"/>
          <p:nvPr/>
        </p:nvSpPr>
        <p:spPr>
          <a:xfrm>
            <a:off x="1387164" y="3506328"/>
            <a:ext cx="11159562" cy="369332"/>
          </a:xfrm>
          <a:prstGeom prst="rect">
            <a:avLst/>
          </a:prstGeom>
          <a:noFill/>
        </p:spPr>
        <p:txBody>
          <a:bodyPr wrap="square">
            <a:spAutoFit/>
          </a:bodyPr>
          <a:lstStyle/>
          <a:p>
            <a:r>
              <a:rPr lang="en-US">
                <a:solidFill>
                  <a:srgbClr val="FF0000"/>
                </a:solidFill>
                <a:latin typeface="Consolas" panose="020B0609020204030204" pitchFamily="49" charset="0"/>
              </a:rPr>
              <a:t>w</a:t>
            </a:r>
            <a:r>
              <a:rPr lang="vi-VN" b="0">
                <a:solidFill>
                  <a:srgbClr val="FF0000"/>
                </a:solidFill>
                <a:effectLst/>
                <a:latin typeface="Consolas" panose="020B0609020204030204" pitchFamily="49" charset="0"/>
              </a:rPr>
              <a:t>hite-space: pre-</a:t>
            </a:r>
            <a:r>
              <a:rPr lang="en-US">
                <a:solidFill>
                  <a:srgbClr val="FF0000"/>
                </a:solidFill>
                <a:latin typeface="Consolas" panose="020B0609020204030204" pitchFamily="49" charset="0"/>
              </a:rPr>
              <a:t>wrap</a:t>
            </a:r>
            <a:r>
              <a:rPr lang="vi-VN" b="0">
                <a:solidFill>
                  <a:srgbClr val="D4D4D4"/>
                </a:solidFill>
                <a:effectLst/>
                <a:latin typeface="Consolas" panose="020B0609020204030204" pitchFamily="49" charset="0"/>
              </a:rPr>
              <a:t>; </a:t>
            </a:r>
            <a:r>
              <a:rPr lang="vi-VN" b="0">
                <a:solidFill>
                  <a:srgbClr val="6A9955"/>
                </a:solidFill>
                <a:effectLst/>
                <a:latin typeface="Consolas" panose="020B0609020204030204" pitchFamily="49" charset="0"/>
              </a:rPr>
              <a:t>/* giữ nguyên định dạng code</a:t>
            </a:r>
            <a:r>
              <a:rPr lang="en-US" b="0">
                <a:solidFill>
                  <a:srgbClr val="6A9955"/>
                </a:solidFill>
                <a:effectLst/>
                <a:latin typeface="Consolas" panose="020B0609020204030204" pitchFamily="49" charset="0"/>
              </a:rPr>
              <a:t> </a:t>
            </a:r>
            <a:r>
              <a:rPr lang="vi-VN" b="0">
                <a:solidFill>
                  <a:srgbClr val="6A9955"/>
                </a:solidFill>
                <a:effectLst/>
                <a:latin typeface="Consolas" panose="020B0609020204030204" pitchFamily="49" charset="0"/>
              </a:rPr>
              <a:t>*/</a:t>
            </a:r>
            <a:endParaRPr lang="vi-VN" b="0">
              <a:solidFill>
                <a:srgbClr val="D4D4D4"/>
              </a:solidFill>
              <a:effectLst/>
              <a:latin typeface="Consolas" panose="020B0609020204030204" pitchFamily="49" charset="0"/>
            </a:endParaRPr>
          </a:p>
        </p:txBody>
      </p:sp>
      <p:grpSp>
        <p:nvGrpSpPr>
          <p:cNvPr id="2" name="Group 46">
            <a:extLst>
              <a:ext uri="{FF2B5EF4-FFF2-40B4-BE49-F238E27FC236}">
                <a16:creationId xmlns:a16="http://schemas.microsoft.com/office/drawing/2014/main" id="{B9C9E72A-ADAC-1C79-8B90-7828F6EC4CB3}"/>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08672247-C77F-552F-A83D-72343EF2051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E618B17-AEA7-2BE0-B281-00971BC5E13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0239C0D6-7861-A0A1-7126-645C870F7EB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1D44FA52-222E-2884-3D39-AEE4850746F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
        <p:nvSpPr>
          <p:cNvPr id="16" name="Rectangle 15">
            <a:extLst>
              <a:ext uri="{FF2B5EF4-FFF2-40B4-BE49-F238E27FC236}">
                <a16:creationId xmlns:a16="http://schemas.microsoft.com/office/drawing/2014/main" id="{3D279329-D9CE-A416-00C9-B934EB7301DB}"/>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12.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white-space</a:t>
            </a:r>
            <a:r>
              <a:rPr lang="en-US" b="0">
                <a:solidFill>
                  <a:srgbClr val="FF0000"/>
                </a:solidFill>
                <a:effectLst/>
                <a:latin typeface="Consolas" panose="020B0609020204030204" pitchFamily="49" charset="0"/>
              </a:rPr>
              <a:t> </a:t>
            </a:r>
            <a:r>
              <a:rPr lang="en-US" b="1" i="1">
                <a:latin typeface="Times New Roman" pitchFamily="18" charset="0"/>
                <a:cs typeface="Times New Roman" pitchFamily="18" charset="0"/>
              </a:rPr>
              <a:t>Quy định về khoảng trắng khi code </a:t>
            </a:r>
            <a:endParaRPr lang="vi-VN" sz="2000" b="1" i="1">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06BEAB61-7784-DC3D-A553-2BA75F50BB15}"/>
              </a:ext>
            </a:extLst>
          </p:cNvPr>
          <p:cNvSpPr txBox="1"/>
          <p:nvPr/>
        </p:nvSpPr>
        <p:spPr>
          <a:xfrm>
            <a:off x="1197127" y="2023581"/>
            <a:ext cx="9394673" cy="1323439"/>
          </a:xfrm>
          <a:prstGeom prst="rect">
            <a:avLst/>
          </a:prstGeom>
          <a:noFill/>
        </p:spPr>
        <p:txBody>
          <a:bodyPr wrap="square">
            <a:spAutoFit/>
          </a:bodyPr>
          <a:lstStyle/>
          <a:p>
            <a:r>
              <a:rPr lang="vi-VN" sz="2000" b="1" i="1">
                <a:latin typeface="Times New Roman" pitchFamily="18" charset="0"/>
                <a:cs typeface="Times New Roman" pitchFamily="18" charset="0"/>
              </a:rPr>
              <a:t>Ngoại trừ thẻ </a:t>
            </a:r>
            <a:r>
              <a:rPr lang="vi-VN" sz="2000">
                <a:solidFill>
                  <a:srgbClr val="6A9955"/>
                </a:solidFill>
                <a:latin typeface="Consolas" panose="020B0609020204030204" pitchFamily="49" charset="0"/>
              </a:rPr>
              <a:t>&lt;pre&gt;&lt;/pre&gt; </a:t>
            </a:r>
            <a:r>
              <a:rPr lang="vi-VN" sz="2000" b="1" i="1">
                <a:latin typeface="Times New Roman" pitchFamily="18" charset="0"/>
                <a:cs typeface="Times New Roman" pitchFamily="18" charset="0"/>
              </a:rPr>
              <a:t>Giữ nguyên định dạng code</a:t>
            </a:r>
          </a:p>
          <a:p>
            <a:pPr marL="914400" lvl="1" indent="-457200">
              <a:buFont typeface="+mj-lt"/>
              <a:buAutoNum type="alphaLcPeriod"/>
            </a:pPr>
            <a:r>
              <a:rPr lang="vi-VN" sz="2000" b="1" i="1">
                <a:latin typeface="Times New Roman" pitchFamily="18" charset="0"/>
                <a:cs typeface="Times New Roman" pitchFamily="18" charset="0"/>
              </a:rPr>
              <a:t> Trong code có nhiều khoảng trắng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r>
              <a:rPr lang="en-US" sz="2000" b="1" i="1">
                <a:latin typeface="Times New Roman" pitchFamily="18" charset="0"/>
                <a:cs typeface="Times New Roman" pitchFamily="18" charset="0"/>
              </a:rPr>
              <a:t>	</a:t>
            </a:r>
            <a:endParaRPr lang="vi-VN" sz="2000" b="1" i="1">
              <a:latin typeface="Times New Roman" pitchFamily="18" charset="0"/>
              <a:cs typeface="Times New Roman" pitchFamily="18" charset="0"/>
            </a:endParaRPr>
          </a:p>
          <a:p>
            <a:pPr marL="914400" lvl="1" indent="-457200">
              <a:buFont typeface="+mj-lt"/>
              <a:buAutoNum type="alphaLcPeriod"/>
            </a:pPr>
            <a:r>
              <a:rPr lang="vi-VN" sz="2000" b="1" i="1">
                <a:latin typeface="Times New Roman" pitchFamily="18" charset="0"/>
                <a:cs typeface="Times New Roman" pitchFamily="18" charset="0"/>
              </a:rPr>
              <a:t>  Nhiều dấu xuống dòng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1 khoảng trắng</a:t>
            </a:r>
          </a:p>
          <a:p>
            <a:pPr marL="914400" lvl="1" indent="-457200">
              <a:buFont typeface="+mj-lt"/>
              <a:buAutoNum type="alphaLcPeriod"/>
            </a:pPr>
            <a:r>
              <a:rPr lang="vi-VN" sz="2000" b="1" i="1">
                <a:latin typeface="Times New Roman" pitchFamily="18" charset="0"/>
                <a:cs typeface="Times New Roman" pitchFamily="18" charset="0"/>
              </a:rPr>
              <a:t> Nội dung quá dài, chạm tới lề    </a:t>
            </a:r>
            <a:r>
              <a:rPr lang="en-US" sz="2000" b="1" i="1">
                <a:latin typeface="Times New Roman" pitchFamily="18" charset="0"/>
                <a:cs typeface="Times New Roman" pitchFamily="18" charset="0"/>
              </a:rPr>
              <a:t>		</a:t>
            </a:r>
            <a:r>
              <a:rPr lang="en-US" sz="2000" b="1" i="1">
                <a:latin typeface="Times New Roman" pitchFamily="18" charset="0"/>
                <a:cs typeface="Times New Roman" pitchFamily="18" charset="0"/>
                <a:sym typeface="Wingdings" panose="05000000000000000000" pitchFamily="2" charset="2"/>
              </a:rPr>
              <a:t></a:t>
            </a:r>
            <a:r>
              <a:rPr lang="vi-VN" sz="2000" b="1" i="1">
                <a:latin typeface="Times New Roman" pitchFamily="18" charset="0"/>
                <a:cs typeface="Times New Roman" pitchFamily="18" charset="0"/>
              </a:rPr>
              <a:t> Xuống dòng</a:t>
            </a:r>
          </a:p>
        </p:txBody>
      </p:sp>
      <p:sp>
        <p:nvSpPr>
          <p:cNvPr id="18" name="TextBox 17">
            <a:extLst>
              <a:ext uri="{FF2B5EF4-FFF2-40B4-BE49-F238E27FC236}">
                <a16:creationId xmlns:a16="http://schemas.microsoft.com/office/drawing/2014/main" id="{A3B7D6D0-7DEC-07DC-122C-57CDFB719966}"/>
              </a:ext>
            </a:extLst>
          </p:cNvPr>
          <p:cNvSpPr txBox="1"/>
          <p:nvPr/>
        </p:nvSpPr>
        <p:spPr>
          <a:xfrm>
            <a:off x="1662262" y="4017993"/>
            <a:ext cx="9423712" cy="707886"/>
          </a:xfrm>
          <a:prstGeom prst="rect">
            <a:avLst/>
          </a:prstGeom>
          <a:noFill/>
        </p:spPr>
        <p:txBody>
          <a:bodyPr wrap="square">
            <a:spAutoFit/>
          </a:bodyPr>
          <a:lstStyle/>
          <a:p>
            <a:pPr marL="342900" indent="-342900">
              <a:buFont typeface="Wingdings" panose="05000000000000000000" pitchFamily="2" charset="2"/>
              <a:buChar char="ü"/>
            </a:pPr>
            <a:r>
              <a:rPr lang="en-US" sz="2000">
                <a:solidFill>
                  <a:srgbClr val="374151"/>
                </a:solidFill>
                <a:latin typeface="Söhne"/>
              </a:rPr>
              <a:t>Tất cả dấu cách thừa ở </a:t>
            </a:r>
            <a:r>
              <a:rPr lang="en-US" sz="2000" b="1" i="1">
                <a:solidFill>
                  <a:srgbClr val="FF0000"/>
                </a:solidFill>
                <a:latin typeface="Times New Roman" pitchFamily="18" charset="0"/>
                <a:cs typeface="Times New Roman" pitchFamily="18" charset="0"/>
              </a:rPr>
              <a:t>trong nội dung văn bản sẽ giữ nguyên</a:t>
            </a:r>
          </a:p>
          <a:p>
            <a:pPr marL="342900" indent="-342900">
              <a:buFont typeface="Wingdings" panose="05000000000000000000" pitchFamily="2" charset="2"/>
              <a:buChar char="ü"/>
            </a:pPr>
            <a:r>
              <a:rPr lang="en-US" sz="2000" b="0" i="0">
                <a:solidFill>
                  <a:srgbClr val="374151"/>
                </a:solidFill>
                <a:effectLst/>
                <a:latin typeface="Söhne"/>
              </a:rPr>
              <a:t>Dòng mới (xuống dòng)</a:t>
            </a:r>
            <a:r>
              <a:rPr lang="en-US" sz="2000" b="1" i="1">
                <a:solidFill>
                  <a:srgbClr val="FF0000"/>
                </a:solidFill>
                <a:effectLst/>
                <a:latin typeface="Times New Roman" pitchFamily="18" charset="0"/>
                <a:cs typeface="Times New Roman" pitchFamily="18" charset="0"/>
              </a:rPr>
              <a:t> </a:t>
            </a:r>
            <a:r>
              <a:rPr lang="en-US" sz="2000" b="1" i="1">
                <a:solidFill>
                  <a:srgbClr val="FF0000"/>
                </a:solidFill>
                <a:latin typeface="Times New Roman" pitchFamily="18" charset="0"/>
                <a:cs typeface="Times New Roman" pitchFamily="18" charset="0"/>
              </a:rPr>
              <a:t>được giữ nguyên </a:t>
            </a:r>
          </a:p>
        </p:txBody>
      </p:sp>
      <p:sp>
        <p:nvSpPr>
          <p:cNvPr id="19" name="TextBox 18">
            <a:extLst>
              <a:ext uri="{FF2B5EF4-FFF2-40B4-BE49-F238E27FC236}">
                <a16:creationId xmlns:a16="http://schemas.microsoft.com/office/drawing/2014/main" id="{96DBC746-3CD4-94EC-88B8-86DF3B1D5041}"/>
              </a:ext>
            </a:extLst>
          </p:cNvPr>
          <p:cNvSpPr txBox="1"/>
          <p:nvPr/>
        </p:nvSpPr>
        <p:spPr>
          <a:xfrm>
            <a:off x="5468897" y="1020712"/>
            <a:ext cx="6200774" cy="369332"/>
          </a:xfrm>
          <a:prstGeom prst="rect">
            <a:avLst/>
          </a:prstGeom>
          <a:noFill/>
        </p:spPr>
        <p:txBody>
          <a:bodyPr wrap="square">
            <a:spAutoFit/>
          </a:bodyPr>
          <a:lstStyle/>
          <a:p>
            <a:r>
              <a:rPr lang="en-US">
                <a:hlinkClick r:id="rId5"/>
              </a:rPr>
              <a:t>https://codepen.io/galailaptrinh/pen/QWJrBKM</a:t>
            </a:r>
            <a:r>
              <a:rPr lang="en-US"/>
              <a:t> </a:t>
            </a:r>
          </a:p>
        </p:txBody>
      </p:sp>
      <p:pic>
        <p:nvPicPr>
          <p:cNvPr id="21" name="Picture 20">
            <a:extLst>
              <a:ext uri="{FF2B5EF4-FFF2-40B4-BE49-F238E27FC236}">
                <a16:creationId xmlns:a16="http://schemas.microsoft.com/office/drawing/2014/main" id="{E74BCE3A-DA28-65C7-0C5E-A9466A57EE81}"/>
              </a:ext>
            </a:extLst>
          </p:cNvPr>
          <p:cNvPicPr>
            <a:picLocks noChangeAspect="1"/>
          </p:cNvPicPr>
          <p:nvPr/>
        </p:nvPicPr>
        <p:blipFill>
          <a:blip r:embed="rId6"/>
          <a:stretch>
            <a:fillRect/>
          </a:stretch>
        </p:blipFill>
        <p:spPr>
          <a:xfrm>
            <a:off x="1781175" y="5010546"/>
            <a:ext cx="3333750" cy="1104900"/>
          </a:xfrm>
          <a:prstGeom prst="rect">
            <a:avLst/>
          </a:prstGeom>
        </p:spPr>
      </p:pic>
      <p:pic>
        <p:nvPicPr>
          <p:cNvPr id="23" name="Picture 22">
            <a:extLst>
              <a:ext uri="{FF2B5EF4-FFF2-40B4-BE49-F238E27FC236}">
                <a16:creationId xmlns:a16="http://schemas.microsoft.com/office/drawing/2014/main" id="{0E9E91FE-292E-FDA6-3528-A0F9C8ECA32A}"/>
              </a:ext>
            </a:extLst>
          </p:cNvPr>
          <p:cNvPicPr>
            <a:picLocks noChangeAspect="1"/>
          </p:cNvPicPr>
          <p:nvPr/>
        </p:nvPicPr>
        <p:blipFill>
          <a:blip r:embed="rId7"/>
          <a:stretch>
            <a:fillRect/>
          </a:stretch>
        </p:blipFill>
        <p:spPr>
          <a:xfrm>
            <a:off x="6057690" y="5041783"/>
            <a:ext cx="2333625" cy="981075"/>
          </a:xfrm>
          <a:prstGeom prst="rect">
            <a:avLst/>
          </a:prstGeom>
        </p:spPr>
      </p:pic>
    </p:spTree>
    <p:extLst>
      <p:ext uri="{BB962C8B-B14F-4D97-AF65-F5344CB8AC3E}">
        <p14:creationId xmlns:p14="http://schemas.microsoft.com/office/powerpoint/2010/main" val="20398370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13.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word-break</a:t>
            </a:r>
            <a:endParaRPr lang="vi-VN" b="0">
              <a:effectLst/>
              <a:latin typeface="Consolas" panose="020B0609020204030204" pitchFamily="49" charset="0"/>
            </a:endParaRPr>
          </a:p>
        </p:txBody>
      </p:sp>
      <p:sp>
        <p:nvSpPr>
          <p:cNvPr id="4" name="TextBox 3">
            <a:extLst>
              <a:ext uri="{FF2B5EF4-FFF2-40B4-BE49-F238E27FC236}">
                <a16:creationId xmlns:a16="http://schemas.microsoft.com/office/drawing/2014/main" id="{8F3EF920-35A6-AB54-1C82-A1C1F229C37B}"/>
              </a:ext>
            </a:extLst>
          </p:cNvPr>
          <p:cNvSpPr txBox="1"/>
          <p:nvPr/>
        </p:nvSpPr>
        <p:spPr>
          <a:xfrm>
            <a:off x="1432413" y="1901127"/>
            <a:ext cx="10131401" cy="923330"/>
          </a:xfrm>
          <a:prstGeom prst="rect">
            <a:avLst/>
          </a:prstGeom>
          <a:noFill/>
        </p:spPr>
        <p:txBody>
          <a:bodyPr wrap="square">
            <a:spAutoFit/>
          </a:bodyPr>
          <a:lstStyle/>
          <a:p>
            <a:r>
              <a:rPr lang="en-US" b="1" i="1">
                <a:latin typeface="Times New Roman" pitchFamily="18" charset="0"/>
                <a:cs typeface="Times New Roman" pitchFamily="18" charset="0"/>
              </a:rPr>
              <a:t>K</a:t>
            </a:r>
            <a:r>
              <a:rPr lang="vi-VN" b="1" i="1">
                <a:latin typeface="Times New Roman" pitchFamily="18" charset="0"/>
                <a:cs typeface="Times New Roman" pitchFamily="18" charset="0"/>
              </a:rPr>
              <a:t>hi đoạn text hoặc link dài, người dùng nhập liền nhau thì có thể gây vỡ giao diện vì text không  b</a:t>
            </a:r>
            <a:r>
              <a:rPr lang="en-US" b="1" i="1">
                <a:latin typeface="Times New Roman" pitchFamily="18" charset="0"/>
                <a:cs typeface="Times New Roman" pitchFamily="18" charset="0"/>
              </a:rPr>
              <a:t>ị</a:t>
            </a:r>
            <a:r>
              <a:rPr lang="vi-VN" b="1" i="1">
                <a:latin typeface="Times New Roman" pitchFamily="18" charset="0"/>
                <a:cs typeface="Times New Roman" pitchFamily="18" charset="0"/>
              </a:rPr>
              <a:t> xuống dòng</a:t>
            </a:r>
            <a:endParaRPr lang="en-US" b="1" i="1">
              <a:latin typeface="Times New Roman" pitchFamily="18" charset="0"/>
              <a:cs typeface="Times New Roman" pitchFamily="18" charset="0"/>
            </a:endParaRPr>
          </a:p>
          <a:p>
            <a:r>
              <a:rPr lang="en-US" b="1" i="1">
                <a:latin typeface="Times New Roman" pitchFamily="18" charset="0"/>
                <a:cs typeface="Times New Roman" pitchFamily="18" charset="0"/>
                <a:sym typeface="Wingdings" panose="05000000000000000000" pitchFamily="2" charset="2"/>
              </a:rPr>
              <a:t> C</a:t>
            </a:r>
            <a:r>
              <a:rPr lang="vi-VN" b="1" i="1">
                <a:latin typeface="Times New Roman" pitchFamily="18" charset="0"/>
                <a:cs typeface="Times New Roman" pitchFamily="18" charset="0"/>
              </a:rPr>
              <a:t>ó thể dùng thuộc tính </a:t>
            </a:r>
            <a:r>
              <a:rPr lang="vi-VN" b="1" i="1">
                <a:solidFill>
                  <a:srgbClr val="FF0000"/>
                </a:solidFill>
                <a:latin typeface="Times New Roman" pitchFamily="18" charset="0"/>
                <a:cs typeface="Times New Roman" pitchFamily="18" charset="0"/>
              </a:rPr>
              <a:t>word-break: break-all</a:t>
            </a:r>
            <a:r>
              <a:rPr lang="vi-VN" b="1" i="1">
                <a:latin typeface="Times New Roman" pitchFamily="18" charset="0"/>
                <a:cs typeface="Times New Roman" pitchFamily="18" charset="0"/>
              </a:rPr>
              <a:t> để bẻ xuống hàng</a:t>
            </a:r>
          </a:p>
        </p:txBody>
      </p:sp>
      <p:pic>
        <p:nvPicPr>
          <p:cNvPr id="14" name="Picture 13">
            <a:extLst>
              <a:ext uri="{FF2B5EF4-FFF2-40B4-BE49-F238E27FC236}">
                <a16:creationId xmlns:a16="http://schemas.microsoft.com/office/drawing/2014/main" id="{4031ABBF-39DD-FB7E-3241-C698DAE7229A}"/>
              </a:ext>
            </a:extLst>
          </p:cNvPr>
          <p:cNvPicPr>
            <a:picLocks noChangeAspect="1"/>
          </p:cNvPicPr>
          <p:nvPr/>
        </p:nvPicPr>
        <p:blipFill>
          <a:blip r:embed="rId5"/>
          <a:stretch>
            <a:fillRect/>
          </a:stretch>
        </p:blipFill>
        <p:spPr>
          <a:xfrm>
            <a:off x="1438275" y="3019425"/>
            <a:ext cx="9315450" cy="819150"/>
          </a:xfrm>
          <a:prstGeom prst="rect">
            <a:avLst/>
          </a:prstGeom>
        </p:spPr>
      </p:pic>
      <p:pic>
        <p:nvPicPr>
          <p:cNvPr id="16" name="Picture 15">
            <a:extLst>
              <a:ext uri="{FF2B5EF4-FFF2-40B4-BE49-F238E27FC236}">
                <a16:creationId xmlns:a16="http://schemas.microsoft.com/office/drawing/2014/main" id="{A3804340-DC3B-4ECB-0B51-1CE7F409FBED}"/>
              </a:ext>
            </a:extLst>
          </p:cNvPr>
          <p:cNvPicPr>
            <a:picLocks noChangeAspect="1"/>
          </p:cNvPicPr>
          <p:nvPr/>
        </p:nvPicPr>
        <p:blipFill rotWithShape="1">
          <a:blip r:embed="rId6"/>
          <a:srcRect b="46914"/>
          <a:stretch/>
        </p:blipFill>
        <p:spPr>
          <a:xfrm>
            <a:off x="5781675" y="3921477"/>
            <a:ext cx="4972050" cy="819150"/>
          </a:xfrm>
          <a:prstGeom prst="rect">
            <a:avLst/>
          </a:prstGeom>
        </p:spPr>
      </p:pic>
      <p:sp>
        <p:nvSpPr>
          <p:cNvPr id="17" name="Rectangle 16">
            <a:extLst>
              <a:ext uri="{FF2B5EF4-FFF2-40B4-BE49-F238E27FC236}">
                <a16:creationId xmlns:a16="http://schemas.microsoft.com/office/drawing/2014/main" id="{B141B712-DC2E-E293-D865-1059D4DDB7BE}"/>
              </a:ext>
            </a:extLst>
          </p:cNvPr>
          <p:cNvSpPr/>
          <p:nvPr/>
        </p:nvSpPr>
        <p:spPr>
          <a:xfrm>
            <a:off x="6290887" y="4635701"/>
            <a:ext cx="3953626"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Văn bản không bị ngắt dòng</a:t>
            </a:r>
          </a:p>
        </p:txBody>
      </p:sp>
      <p:pic>
        <p:nvPicPr>
          <p:cNvPr id="19" name="Picture 18">
            <a:extLst>
              <a:ext uri="{FF2B5EF4-FFF2-40B4-BE49-F238E27FC236}">
                <a16:creationId xmlns:a16="http://schemas.microsoft.com/office/drawing/2014/main" id="{0271EE1F-BC53-18F8-1D05-0F7C990686C4}"/>
              </a:ext>
            </a:extLst>
          </p:cNvPr>
          <p:cNvPicPr>
            <a:picLocks noChangeAspect="1"/>
          </p:cNvPicPr>
          <p:nvPr/>
        </p:nvPicPr>
        <p:blipFill>
          <a:blip r:embed="rId7"/>
          <a:stretch>
            <a:fillRect/>
          </a:stretch>
        </p:blipFill>
        <p:spPr>
          <a:xfrm>
            <a:off x="1386605" y="5642679"/>
            <a:ext cx="2705100" cy="838200"/>
          </a:xfrm>
          <a:prstGeom prst="rect">
            <a:avLst/>
          </a:prstGeom>
        </p:spPr>
      </p:pic>
      <p:pic>
        <p:nvPicPr>
          <p:cNvPr id="21" name="Picture 20">
            <a:extLst>
              <a:ext uri="{FF2B5EF4-FFF2-40B4-BE49-F238E27FC236}">
                <a16:creationId xmlns:a16="http://schemas.microsoft.com/office/drawing/2014/main" id="{C6017F5E-5CB4-078D-6D8E-7304B02E03C7}"/>
              </a:ext>
            </a:extLst>
          </p:cNvPr>
          <p:cNvPicPr>
            <a:picLocks noChangeAspect="1"/>
          </p:cNvPicPr>
          <p:nvPr/>
        </p:nvPicPr>
        <p:blipFill>
          <a:blip r:embed="rId8"/>
          <a:stretch>
            <a:fillRect/>
          </a:stretch>
        </p:blipFill>
        <p:spPr>
          <a:xfrm>
            <a:off x="5781675" y="5137854"/>
            <a:ext cx="4848225" cy="1343025"/>
          </a:xfrm>
          <a:prstGeom prst="rect">
            <a:avLst/>
          </a:prstGeom>
        </p:spPr>
      </p:pic>
      <p:sp>
        <p:nvSpPr>
          <p:cNvPr id="22" name="Rectangle 21">
            <a:extLst>
              <a:ext uri="{FF2B5EF4-FFF2-40B4-BE49-F238E27FC236}">
                <a16:creationId xmlns:a16="http://schemas.microsoft.com/office/drawing/2014/main" id="{EF05321C-6324-9FA0-6B58-C9C1AED061FD}"/>
              </a:ext>
            </a:extLst>
          </p:cNvPr>
          <p:cNvSpPr/>
          <p:nvPr/>
        </p:nvSpPr>
        <p:spPr>
          <a:xfrm>
            <a:off x="6098193" y="6441571"/>
            <a:ext cx="4339013"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Văn bản tự động xuống dòng khi tới giới hạn</a:t>
            </a:r>
          </a:p>
        </p:txBody>
      </p:sp>
      <p:grpSp>
        <p:nvGrpSpPr>
          <p:cNvPr id="2" name="Group 46">
            <a:extLst>
              <a:ext uri="{FF2B5EF4-FFF2-40B4-BE49-F238E27FC236}">
                <a16:creationId xmlns:a16="http://schemas.microsoft.com/office/drawing/2014/main" id="{8DCC0A34-215F-24DE-998E-A1E9F1FA45EB}"/>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6095DCE7-0755-397E-1956-A7BC997F75E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70CB0E61-518F-6169-E3D2-911C7E53F2C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0F9CF485-07E4-3EB9-3722-D7A8F3444ECF}"/>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61450E41-BEB5-4AFD-A790-34D8B70FA2F2}"/>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464594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3480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333827"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14.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text-shadow</a:t>
            </a:r>
            <a:r>
              <a:rPr lang="en-US" b="0">
                <a:solidFill>
                  <a:srgbClr val="FF0000"/>
                </a:solidFill>
                <a:effectLst/>
                <a:latin typeface="Consolas" panose="020B0609020204030204" pitchFamily="49" charset="0"/>
              </a:rPr>
              <a:t> </a:t>
            </a:r>
            <a:r>
              <a:rPr lang="en-US" b="0">
                <a:effectLst/>
                <a:latin typeface="Consolas" panose="020B0609020204030204" pitchFamily="49" charset="0"/>
              </a:rPr>
              <a:t>Bóng đổ text  </a:t>
            </a:r>
            <a:endParaRPr lang="vi-VN" b="0">
              <a:effectLst/>
              <a:latin typeface="Consolas" panose="020B0609020204030204" pitchFamily="49" charset="0"/>
            </a:endParaRPr>
          </a:p>
        </p:txBody>
      </p:sp>
      <p:pic>
        <p:nvPicPr>
          <p:cNvPr id="6" name="Picture 5">
            <a:extLst>
              <a:ext uri="{FF2B5EF4-FFF2-40B4-BE49-F238E27FC236}">
                <a16:creationId xmlns:a16="http://schemas.microsoft.com/office/drawing/2014/main" id="{B51CC6BC-062F-9750-33C0-21E7AC8FBD5A}"/>
              </a:ext>
            </a:extLst>
          </p:cNvPr>
          <p:cNvPicPr>
            <a:picLocks noChangeAspect="1"/>
          </p:cNvPicPr>
          <p:nvPr/>
        </p:nvPicPr>
        <p:blipFill>
          <a:blip r:embed="rId5"/>
          <a:stretch>
            <a:fillRect/>
          </a:stretch>
        </p:blipFill>
        <p:spPr>
          <a:xfrm>
            <a:off x="1756661" y="2440239"/>
            <a:ext cx="4933950" cy="333375"/>
          </a:xfrm>
          <a:prstGeom prst="rect">
            <a:avLst/>
          </a:prstGeom>
        </p:spPr>
      </p:pic>
      <p:sp>
        <p:nvSpPr>
          <p:cNvPr id="15" name="Rectangle 14">
            <a:extLst>
              <a:ext uri="{FF2B5EF4-FFF2-40B4-BE49-F238E27FC236}">
                <a16:creationId xmlns:a16="http://schemas.microsoft.com/office/drawing/2014/main" id="{648C36B4-7F59-2440-B16F-9B6CA9C9827F}"/>
              </a:ext>
            </a:extLst>
          </p:cNvPr>
          <p:cNvSpPr/>
          <p:nvPr/>
        </p:nvSpPr>
        <p:spPr>
          <a:xfrm>
            <a:off x="1756661" y="2934137"/>
            <a:ext cx="1257876"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1">
                <a:solidFill>
                  <a:srgbClr val="4D4D4D"/>
                </a:solidFill>
                <a:effectLst/>
                <a:latin typeface="Roboto" panose="02000000000000000000" pitchFamily="2" charset="0"/>
              </a:rPr>
              <a:t>horizontal</a:t>
            </a:r>
            <a:endParaRPr lang="en-US" sz="1600" b="1">
              <a:solidFill>
                <a:srgbClr val="FF0000"/>
              </a:solidFill>
            </a:endParaRPr>
          </a:p>
        </p:txBody>
      </p:sp>
      <p:sp>
        <p:nvSpPr>
          <p:cNvPr id="18" name="Rectangle 17">
            <a:extLst>
              <a:ext uri="{FF2B5EF4-FFF2-40B4-BE49-F238E27FC236}">
                <a16:creationId xmlns:a16="http://schemas.microsoft.com/office/drawing/2014/main" id="{4906DF4C-3CE1-10B1-9B8F-58BD2A248DCF}"/>
              </a:ext>
            </a:extLst>
          </p:cNvPr>
          <p:cNvSpPr/>
          <p:nvPr/>
        </p:nvSpPr>
        <p:spPr>
          <a:xfrm>
            <a:off x="3221608" y="1942535"/>
            <a:ext cx="1257876"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1">
                <a:solidFill>
                  <a:srgbClr val="4D4D4D"/>
                </a:solidFill>
                <a:effectLst/>
                <a:latin typeface="Roboto" panose="02000000000000000000" pitchFamily="2" charset="0"/>
              </a:rPr>
              <a:t>vertical</a:t>
            </a:r>
            <a:endParaRPr lang="en-US" sz="1600" b="1">
              <a:solidFill>
                <a:srgbClr val="FF0000"/>
              </a:solidFill>
            </a:endParaRPr>
          </a:p>
        </p:txBody>
      </p:sp>
      <p:sp>
        <p:nvSpPr>
          <p:cNvPr id="20" name="Rectangle 19">
            <a:extLst>
              <a:ext uri="{FF2B5EF4-FFF2-40B4-BE49-F238E27FC236}">
                <a16:creationId xmlns:a16="http://schemas.microsoft.com/office/drawing/2014/main" id="{A8FFDA8E-5463-7248-0651-BD2F43AC4872}"/>
              </a:ext>
            </a:extLst>
          </p:cNvPr>
          <p:cNvSpPr/>
          <p:nvPr/>
        </p:nvSpPr>
        <p:spPr>
          <a:xfrm>
            <a:off x="3850545" y="2953667"/>
            <a:ext cx="1423981"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Blur( độ nhòe) </a:t>
            </a:r>
          </a:p>
        </p:txBody>
      </p:sp>
      <p:cxnSp>
        <p:nvCxnSpPr>
          <p:cNvPr id="24" name="Straight Arrow Connector 23">
            <a:extLst>
              <a:ext uri="{FF2B5EF4-FFF2-40B4-BE49-F238E27FC236}">
                <a16:creationId xmlns:a16="http://schemas.microsoft.com/office/drawing/2014/main" id="{FB6FF7C7-0D1E-ED52-53EB-73A01F79772C}"/>
              </a:ext>
            </a:extLst>
          </p:cNvPr>
          <p:cNvCxnSpPr>
            <a:cxnSpLocks/>
            <a:endCxn id="15" idx="0"/>
          </p:cNvCxnSpPr>
          <p:nvPr/>
        </p:nvCxnSpPr>
        <p:spPr>
          <a:xfrm flipH="1">
            <a:off x="2385599" y="2773614"/>
            <a:ext cx="853477" cy="1605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8ABA9F-C24A-4829-A704-B2EFCC7D98E8}"/>
              </a:ext>
            </a:extLst>
          </p:cNvPr>
          <p:cNvCxnSpPr>
            <a:cxnSpLocks/>
            <a:endCxn id="18" idx="2"/>
          </p:cNvCxnSpPr>
          <p:nvPr/>
        </p:nvCxnSpPr>
        <p:spPr>
          <a:xfrm flipV="1">
            <a:off x="3850545" y="2318190"/>
            <a:ext cx="1" cy="1992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FEF3169-4017-7688-B04B-F42BFF447289}"/>
              </a:ext>
            </a:extLst>
          </p:cNvPr>
          <p:cNvCxnSpPr>
            <a:cxnSpLocks/>
            <a:stCxn id="6" idx="2"/>
            <a:endCxn id="20" idx="0"/>
          </p:cNvCxnSpPr>
          <p:nvPr/>
        </p:nvCxnSpPr>
        <p:spPr>
          <a:xfrm>
            <a:off x="4223636" y="2773614"/>
            <a:ext cx="338900" cy="1800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06" name="Rectangle 10305">
            <a:extLst>
              <a:ext uri="{FF2B5EF4-FFF2-40B4-BE49-F238E27FC236}">
                <a16:creationId xmlns:a16="http://schemas.microsoft.com/office/drawing/2014/main" id="{28B0DD33-5F36-F031-DDFE-3391A294663B}"/>
              </a:ext>
            </a:extLst>
          </p:cNvPr>
          <p:cNvSpPr/>
          <p:nvPr/>
        </p:nvSpPr>
        <p:spPr>
          <a:xfrm>
            <a:off x="5868916" y="1884531"/>
            <a:ext cx="1423981"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Color</a:t>
            </a:r>
          </a:p>
        </p:txBody>
      </p:sp>
      <p:cxnSp>
        <p:nvCxnSpPr>
          <p:cNvPr id="10308" name="Straight Arrow Connector 10307">
            <a:extLst>
              <a:ext uri="{FF2B5EF4-FFF2-40B4-BE49-F238E27FC236}">
                <a16:creationId xmlns:a16="http://schemas.microsoft.com/office/drawing/2014/main" id="{3C93C44C-9C15-347D-899D-07FC3C8E8344}"/>
              </a:ext>
            </a:extLst>
          </p:cNvPr>
          <p:cNvCxnSpPr>
            <a:cxnSpLocks/>
            <a:endCxn id="10306" idx="2"/>
          </p:cNvCxnSpPr>
          <p:nvPr/>
        </p:nvCxnSpPr>
        <p:spPr>
          <a:xfrm flipV="1">
            <a:off x="5631366" y="2260186"/>
            <a:ext cx="949541" cy="1800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313" name="Picture 10312">
            <a:extLst>
              <a:ext uri="{FF2B5EF4-FFF2-40B4-BE49-F238E27FC236}">
                <a16:creationId xmlns:a16="http://schemas.microsoft.com/office/drawing/2014/main" id="{2F274784-3FB6-F818-0479-30D045195A99}"/>
              </a:ext>
            </a:extLst>
          </p:cNvPr>
          <p:cNvPicPr>
            <a:picLocks noChangeAspect="1"/>
          </p:cNvPicPr>
          <p:nvPr/>
        </p:nvPicPr>
        <p:blipFill>
          <a:blip r:embed="rId6"/>
          <a:stretch>
            <a:fillRect/>
          </a:stretch>
        </p:blipFill>
        <p:spPr>
          <a:xfrm>
            <a:off x="1697511" y="3731962"/>
            <a:ext cx="2695575" cy="704850"/>
          </a:xfrm>
          <a:prstGeom prst="rect">
            <a:avLst/>
          </a:prstGeom>
        </p:spPr>
      </p:pic>
      <p:pic>
        <p:nvPicPr>
          <p:cNvPr id="10315" name="Picture 10314">
            <a:extLst>
              <a:ext uri="{FF2B5EF4-FFF2-40B4-BE49-F238E27FC236}">
                <a16:creationId xmlns:a16="http://schemas.microsoft.com/office/drawing/2014/main" id="{B22E671A-A73F-B654-1DF7-1FEE4422D418}"/>
              </a:ext>
            </a:extLst>
          </p:cNvPr>
          <p:cNvPicPr>
            <a:picLocks noChangeAspect="1"/>
          </p:cNvPicPr>
          <p:nvPr/>
        </p:nvPicPr>
        <p:blipFill rotWithShape="1">
          <a:blip r:embed="rId7"/>
          <a:srcRect r="43299" b="4954"/>
          <a:stretch/>
        </p:blipFill>
        <p:spPr>
          <a:xfrm>
            <a:off x="1694749" y="4597815"/>
            <a:ext cx="2867788" cy="307806"/>
          </a:xfrm>
          <a:prstGeom prst="rect">
            <a:avLst/>
          </a:prstGeom>
        </p:spPr>
      </p:pic>
      <p:pic>
        <p:nvPicPr>
          <p:cNvPr id="10317" name="Picture 10316">
            <a:extLst>
              <a:ext uri="{FF2B5EF4-FFF2-40B4-BE49-F238E27FC236}">
                <a16:creationId xmlns:a16="http://schemas.microsoft.com/office/drawing/2014/main" id="{2FA0E19C-D6CD-C4D3-A0F8-873A32B97AEE}"/>
              </a:ext>
            </a:extLst>
          </p:cNvPr>
          <p:cNvPicPr>
            <a:picLocks noChangeAspect="1"/>
          </p:cNvPicPr>
          <p:nvPr/>
        </p:nvPicPr>
        <p:blipFill>
          <a:blip r:embed="rId8"/>
          <a:stretch>
            <a:fillRect/>
          </a:stretch>
        </p:blipFill>
        <p:spPr>
          <a:xfrm>
            <a:off x="1672355" y="5549905"/>
            <a:ext cx="2133600" cy="704850"/>
          </a:xfrm>
          <a:prstGeom prst="rect">
            <a:avLst/>
          </a:prstGeom>
        </p:spPr>
      </p:pic>
      <p:pic>
        <p:nvPicPr>
          <p:cNvPr id="10319" name="Picture 10318">
            <a:extLst>
              <a:ext uri="{FF2B5EF4-FFF2-40B4-BE49-F238E27FC236}">
                <a16:creationId xmlns:a16="http://schemas.microsoft.com/office/drawing/2014/main" id="{C818256B-4FD1-2015-07F3-6A93DE3C1336}"/>
              </a:ext>
            </a:extLst>
          </p:cNvPr>
          <p:cNvPicPr>
            <a:picLocks noChangeAspect="1"/>
          </p:cNvPicPr>
          <p:nvPr/>
        </p:nvPicPr>
        <p:blipFill rotWithShape="1">
          <a:blip r:embed="rId9"/>
          <a:srcRect r="42226" b="-2039"/>
          <a:stretch/>
        </p:blipFill>
        <p:spPr>
          <a:xfrm>
            <a:off x="1667451" y="6376021"/>
            <a:ext cx="2982608" cy="369332"/>
          </a:xfrm>
          <a:prstGeom prst="rect">
            <a:avLst/>
          </a:prstGeom>
        </p:spPr>
      </p:pic>
      <p:pic>
        <p:nvPicPr>
          <p:cNvPr id="10321" name="Picture 10320">
            <a:extLst>
              <a:ext uri="{FF2B5EF4-FFF2-40B4-BE49-F238E27FC236}">
                <a16:creationId xmlns:a16="http://schemas.microsoft.com/office/drawing/2014/main" id="{637B76B3-5A52-1E1F-9C01-6DA363E6429C}"/>
              </a:ext>
            </a:extLst>
          </p:cNvPr>
          <p:cNvPicPr>
            <a:picLocks noChangeAspect="1"/>
          </p:cNvPicPr>
          <p:nvPr/>
        </p:nvPicPr>
        <p:blipFill>
          <a:blip r:embed="rId10"/>
          <a:stretch>
            <a:fillRect/>
          </a:stretch>
        </p:blipFill>
        <p:spPr>
          <a:xfrm>
            <a:off x="5274526" y="3486177"/>
            <a:ext cx="2362200" cy="876300"/>
          </a:xfrm>
          <a:prstGeom prst="rect">
            <a:avLst/>
          </a:prstGeom>
        </p:spPr>
      </p:pic>
      <p:pic>
        <p:nvPicPr>
          <p:cNvPr id="10323" name="Picture 10322">
            <a:extLst>
              <a:ext uri="{FF2B5EF4-FFF2-40B4-BE49-F238E27FC236}">
                <a16:creationId xmlns:a16="http://schemas.microsoft.com/office/drawing/2014/main" id="{3215D100-2275-BBE9-3C4D-0D8F03EAFCD8}"/>
              </a:ext>
            </a:extLst>
          </p:cNvPr>
          <p:cNvPicPr>
            <a:picLocks noChangeAspect="1"/>
          </p:cNvPicPr>
          <p:nvPr/>
        </p:nvPicPr>
        <p:blipFill rotWithShape="1">
          <a:blip r:embed="rId11"/>
          <a:srcRect r="45927" b="-4813"/>
          <a:stretch/>
        </p:blipFill>
        <p:spPr>
          <a:xfrm>
            <a:off x="5274526" y="4449320"/>
            <a:ext cx="2714274" cy="349419"/>
          </a:xfrm>
          <a:prstGeom prst="rect">
            <a:avLst/>
          </a:prstGeom>
        </p:spPr>
      </p:pic>
      <p:sp>
        <p:nvSpPr>
          <p:cNvPr id="10324" name="Rectangle 10323">
            <a:extLst>
              <a:ext uri="{FF2B5EF4-FFF2-40B4-BE49-F238E27FC236}">
                <a16:creationId xmlns:a16="http://schemas.microsoft.com/office/drawing/2014/main" id="{A7823275-A7DA-54F0-9230-AF77360E410F}"/>
              </a:ext>
            </a:extLst>
          </p:cNvPr>
          <p:cNvSpPr/>
          <p:nvPr/>
        </p:nvSpPr>
        <p:spPr>
          <a:xfrm>
            <a:off x="3045298" y="4597815"/>
            <a:ext cx="523092" cy="3238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25" name="Rectangle 10324">
            <a:extLst>
              <a:ext uri="{FF2B5EF4-FFF2-40B4-BE49-F238E27FC236}">
                <a16:creationId xmlns:a16="http://schemas.microsoft.com/office/drawing/2014/main" id="{30BF20C8-6243-BA86-5292-25434004F72A}"/>
              </a:ext>
            </a:extLst>
          </p:cNvPr>
          <p:cNvSpPr/>
          <p:nvPr/>
        </p:nvSpPr>
        <p:spPr>
          <a:xfrm>
            <a:off x="3045298" y="6376021"/>
            <a:ext cx="668058" cy="3238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327" name="Picture 10326">
            <a:extLst>
              <a:ext uri="{FF2B5EF4-FFF2-40B4-BE49-F238E27FC236}">
                <a16:creationId xmlns:a16="http://schemas.microsoft.com/office/drawing/2014/main" id="{0EE53A54-DCA4-E8F5-DB47-F2E296AF0C0D}"/>
              </a:ext>
            </a:extLst>
          </p:cNvPr>
          <p:cNvPicPr>
            <a:picLocks noChangeAspect="1"/>
          </p:cNvPicPr>
          <p:nvPr/>
        </p:nvPicPr>
        <p:blipFill>
          <a:blip r:embed="rId12"/>
          <a:stretch>
            <a:fillRect/>
          </a:stretch>
        </p:blipFill>
        <p:spPr>
          <a:xfrm>
            <a:off x="5274526" y="5342801"/>
            <a:ext cx="2219325" cy="914400"/>
          </a:xfrm>
          <a:prstGeom prst="rect">
            <a:avLst/>
          </a:prstGeom>
        </p:spPr>
      </p:pic>
      <p:pic>
        <p:nvPicPr>
          <p:cNvPr id="10329" name="Picture 10328">
            <a:extLst>
              <a:ext uri="{FF2B5EF4-FFF2-40B4-BE49-F238E27FC236}">
                <a16:creationId xmlns:a16="http://schemas.microsoft.com/office/drawing/2014/main" id="{EAC0338B-8ED8-39B1-6D61-E5655CB2B890}"/>
              </a:ext>
            </a:extLst>
          </p:cNvPr>
          <p:cNvPicPr>
            <a:picLocks noChangeAspect="1"/>
          </p:cNvPicPr>
          <p:nvPr/>
        </p:nvPicPr>
        <p:blipFill rotWithShape="1">
          <a:blip r:embed="rId13"/>
          <a:srcRect t="577" r="45927"/>
          <a:stretch/>
        </p:blipFill>
        <p:spPr>
          <a:xfrm>
            <a:off x="5274527" y="6325938"/>
            <a:ext cx="2714274" cy="369332"/>
          </a:xfrm>
          <a:prstGeom prst="rect">
            <a:avLst/>
          </a:prstGeom>
        </p:spPr>
      </p:pic>
      <p:pic>
        <p:nvPicPr>
          <p:cNvPr id="10331" name="Picture 10330">
            <a:extLst>
              <a:ext uri="{FF2B5EF4-FFF2-40B4-BE49-F238E27FC236}">
                <a16:creationId xmlns:a16="http://schemas.microsoft.com/office/drawing/2014/main" id="{05A92DC6-B526-3A0B-5E9A-2154B8EB20A7}"/>
              </a:ext>
            </a:extLst>
          </p:cNvPr>
          <p:cNvPicPr>
            <a:picLocks noChangeAspect="1"/>
          </p:cNvPicPr>
          <p:nvPr/>
        </p:nvPicPr>
        <p:blipFill>
          <a:blip r:embed="rId14"/>
          <a:stretch>
            <a:fillRect/>
          </a:stretch>
        </p:blipFill>
        <p:spPr>
          <a:xfrm>
            <a:off x="9733388" y="3545029"/>
            <a:ext cx="2114550" cy="742950"/>
          </a:xfrm>
          <a:prstGeom prst="rect">
            <a:avLst/>
          </a:prstGeom>
        </p:spPr>
      </p:pic>
      <p:pic>
        <p:nvPicPr>
          <p:cNvPr id="10334" name="Picture 10333">
            <a:extLst>
              <a:ext uri="{FF2B5EF4-FFF2-40B4-BE49-F238E27FC236}">
                <a16:creationId xmlns:a16="http://schemas.microsoft.com/office/drawing/2014/main" id="{49F31F11-8F85-0395-E2A7-81643BBF548F}"/>
              </a:ext>
            </a:extLst>
          </p:cNvPr>
          <p:cNvPicPr>
            <a:picLocks noChangeAspect="1"/>
          </p:cNvPicPr>
          <p:nvPr/>
        </p:nvPicPr>
        <p:blipFill>
          <a:blip r:embed="rId15"/>
          <a:stretch>
            <a:fillRect/>
          </a:stretch>
        </p:blipFill>
        <p:spPr>
          <a:xfrm>
            <a:off x="9020876" y="4449320"/>
            <a:ext cx="2952750" cy="323850"/>
          </a:xfrm>
          <a:prstGeom prst="rect">
            <a:avLst/>
          </a:prstGeom>
        </p:spPr>
      </p:pic>
      <p:sp>
        <p:nvSpPr>
          <p:cNvPr id="128" name="TextBox 127">
            <a:extLst>
              <a:ext uri="{FF2B5EF4-FFF2-40B4-BE49-F238E27FC236}">
                <a16:creationId xmlns:a16="http://schemas.microsoft.com/office/drawing/2014/main" id="{9F685717-887C-01F0-A156-7A1F8F45C91B}"/>
              </a:ext>
            </a:extLst>
          </p:cNvPr>
          <p:cNvSpPr txBox="1"/>
          <p:nvPr/>
        </p:nvSpPr>
        <p:spPr>
          <a:xfrm>
            <a:off x="8719496" y="1482256"/>
            <a:ext cx="2982608" cy="369332"/>
          </a:xfrm>
          <a:prstGeom prst="rect">
            <a:avLst/>
          </a:prstGeom>
          <a:noFill/>
        </p:spPr>
        <p:txBody>
          <a:bodyPr wrap="square">
            <a:spAutoFit/>
          </a:bodyPr>
          <a:lstStyle/>
          <a:p>
            <a:r>
              <a:rPr lang="vi-VN">
                <a:hlinkClick r:id="rId16"/>
              </a:rPr>
              <a:t>https://cssgenerator.org/</a:t>
            </a:r>
            <a:r>
              <a:rPr lang="en-US"/>
              <a:t> </a:t>
            </a:r>
            <a:endParaRPr lang="vi-VN"/>
          </a:p>
        </p:txBody>
      </p:sp>
      <p:pic>
        <p:nvPicPr>
          <p:cNvPr id="130" name="Picture 129">
            <a:extLst>
              <a:ext uri="{FF2B5EF4-FFF2-40B4-BE49-F238E27FC236}">
                <a16:creationId xmlns:a16="http://schemas.microsoft.com/office/drawing/2014/main" id="{B38620B6-988C-912D-9EC0-FAB9EF960BCC}"/>
              </a:ext>
            </a:extLst>
          </p:cNvPr>
          <p:cNvPicPr>
            <a:picLocks noChangeAspect="1"/>
          </p:cNvPicPr>
          <p:nvPr/>
        </p:nvPicPr>
        <p:blipFill>
          <a:blip r:embed="rId17"/>
          <a:stretch>
            <a:fillRect/>
          </a:stretch>
        </p:blipFill>
        <p:spPr>
          <a:xfrm>
            <a:off x="8784495" y="1851378"/>
            <a:ext cx="2105025" cy="923925"/>
          </a:xfrm>
          <a:prstGeom prst="rect">
            <a:avLst/>
          </a:prstGeom>
        </p:spPr>
      </p:pic>
      <p:grpSp>
        <p:nvGrpSpPr>
          <p:cNvPr id="2" name="Group 46">
            <a:extLst>
              <a:ext uri="{FF2B5EF4-FFF2-40B4-BE49-F238E27FC236}">
                <a16:creationId xmlns:a16="http://schemas.microsoft.com/office/drawing/2014/main" id="{285E4F83-C72D-F3D2-2F9B-4B909B2CCB74}"/>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00991BF8-0425-B341-65E2-68E49EB07EE2}"/>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A4BC4EF7-6B02-F477-A464-1EE539B8503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C12BA4B2-5914-EBB3-7F3C-5D5E324BA586}"/>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4" name="Text Box 50">
              <a:extLst>
                <a:ext uri="{FF2B5EF4-FFF2-40B4-BE49-F238E27FC236}">
                  <a16:creationId xmlns:a16="http://schemas.microsoft.com/office/drawing/2014/main" id="{DB24B894-7E41-F474-A04C-6D1B12FD07C3}"/>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cxnSp>
        <p:nvCxnSpPr>
          <p:cNvPr id="21" name="Straight Arrow Connector 20">
            <a:extLst>
              <a:ext uri="{FF2B5EF4-FFF2-40B4-BE49-F238E27FC236}">
                <a16:creationId xmlns:a16="http://schemas.microsoft.com/office/drawing/2014/main" id="{70E0EEE0-E22E-C428-4BB7-D63C71184853}"/>
              </a:ext>
            </a:extLst>
          </p:cNvPr>
          <p:cNvCxnSpPr/>
          <p:nvPr/>
        </p:nvCxnSpPr>
        <p:spPr>
          <a:xfrm>
            <a:off x="9162661" y="5887616"/>
            <a:ext cx="23699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C0E82F-C8E9-D12D-5E78-40AE6C550BBE}"/>
              </a:ext>
            </a:extLst>
          </p:cNvPr>
          <p:cNvCxnSpPr>
            <a:cxnSpLocks/>
          </p:cNvCxnSpPr>
          <p:nvPr/>
        </p:nvCxnSpPr>
        <p:spPr>
          <a:xfrm>
            <a:off x="10210800" y="5160508"/>
            <a:ext cx="0" cy="1697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1AE41AF-FC38-67EF-847A-529CC6452BDE}"/>
              </a:ext>
            </a:extLst>
          </p:cNvPr>
          <p:cNvSpPr/>
          <p:nvPr/>
        </p:nvSpPr>
        <p:spPr>
          <a:xfrm>
            <a:off x="9881118" y="4853565"/>
            <a:ext cx="852220" cy="30694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1">
                <a:solidFill>
                  <a:srgbClr val="4D4D4D"/>
                </a:solidFill>
                <a:effectLst/>
                <a:latin typeface="Roboto" panose="02000000000000000000" pitchFamily="2" charset="0"/>
              </a:rPr>
              <a:t>vertical</a:t>
            </a:r>
            <a:endParaRPr lang="en-US" sz="1600" b="1">
              <a:solidFill>
                <a:srgbClr val="FF0000"/>
              </a:solidFill>
            </a:endParaRPr>
          </a:p>
        </p:txBody>
      </p:sp>
      <p:sp>
        <p:nvSpPr>
          <p:cNvPr id="29" name="Rectangle 28">
            <a:extLst>
              <a:ext uri="{FF2B5EF4-FFF2-40B4-BE49-F238E27FC236}">
                <a16:creationId xmlns:a16="http://schemas.microsoft.com/office/drawing/2014/main" id="{821C4E62-E5A4-16F6-65B2-480668F63F88}"/>
              </a:ext>
            </a:extLst>
          </p:cNvPr>
          <p:cNvSpPr/>
          <p:nvPr/>
        </p:nvSpPr>
        <p:spPr>
          <a:xfrm>
            <a:off x="8475512" y="5950283"/>
            <a:ext cx="1257876" cy="37565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i="1">
                <a:solidFill>
                  <a:srgbClr val="4D4D4D"/>
                </a:solidFill>
                <a:effectLst/>
                <a:latin typeface="Roboto" panose="02000000000000000000" pitchFamily="2" charset="0"/>
              </a:rPr>
              <a:t>horizontal</a:t>
            </a:r>
            <a:endParaRPr lang="en-US" sz="1600" b="1">
              <a:solidFill>
                <a:srgbClr val="FF0000"/>
              </a:solidFill>
            </a:endParaRPr>
          </a:p>
        </p:txBody>
      </p:sp>
      <p:pic>
        <p:nvPicPr>
          <p:cNvPr id="10304" name="Picture 10303">
            <a:extLst>
              <a:ext uri="{FF2B5EF4-FFF2-40B4-BE49-F238E27FC236}">
                <a16:creationId xmlns:a16="http://schemas.microsoft.com/office/drawing/2014/main" id="{69E1110F-B081-6DD6-4399-6CF141227337}"/>
              </a:ext>
            </a:extLst>
          </p:cNvPr>
          <p:cNvPicPr>
            <a:picLocks noChangeAspect="1"/>
          </p:cNvPicPr>
          <p:nvPr/>
        </p:nvPicPr>
        <p:blipFill>
          <a:blip r:embed="rId18"/>
          <a:stretch>
            <a:fillRect/>
          </a:stretch>
        </p:blipFill>
        <p:spPr>
          <a:xfrm>
            <a:off x="8719496" y="850019"/>
            <a:ext cx="2943225" cy="609600"/>
          </a:xfrm>
          <a:prstGeom prst="rect">
            <a:avLst/>
          </a:prstGeom>
        </p:spPr>
      </p:pic>
    </p:spTree>
    <p:extLst>
      <p:ext uri="{BB962C8B-B14F-4D97-AF65-F5344CB8AC3E}">
        <p14:creationId xmlns:p14="http://schemas.microsoft.com/office/powerpoint/2010/main" val="20369647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15.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overflow</a:t>
            </a:r>
            <a:endParaRPr lang="vi-VN" b="0">
              <a:effectLst/>
              <a:latin typeface="Consolas" panose="020B0609020204030204" pitchFamily="49" charset="0"/>
            </a:endParaRPr>
          </a:p>
        </p:txBody>
      </p:sp>
      <p:pic>
        <p:nvPicPr>
          <p:cNvPr id="3" name="Picture 2">
            <a:extLst>
              <a:ext uri="{FF2B5EF4-FFF2-40B4-BE49-F238E27FC236}">
                <a16:creationId xmlns:a16="http://schemas.microsoft.com/office/drawing/2014/main" id="{A21AC162-3E36-ED1D-4D13-63016EFEA788}"/>
              </a:ext>
            </a:extLst>
          </p:cNvPr>
          <p:cNvPicPr>
            <a:picLocks noChangeAspect="1"/>
          </p:cNvPicPr>
          <p:nvPr/>
        </p:nvPicPr>
        <p:blipFill>
          <a:blip r:embed="rId5"/>
          <a:stretch>
            <a:fillRect/>
          </a:stretch>
        </p:blipFill>
        <p:spPr>
          <a:xfrm>
            <a:off x="1205580" y="2034477"/>
            <a:ext cx="3000375" cy="2838450"/>
          </a:xfrm>
          <a:prstGeom prst="rect">
            <a:avLst/>
          </a:prstGeom>
        </p:spPr>
      </p:pic>
      <p:pic>
        <p:nvPicPr>
          <p:cNvPr id="5" name="Picture 4">
            <a:extLst>
              <a:ext uri="{FF2B5EF4-FFF2-40B4-BE49-F238E27FC236}">
                <a16:creationId xmlns:a16="http://schemas.microsoft.com/office/drawing/2014/main" id="{2100A6F4-1413-0C05-AD0E-A58D2AEA8975}"/>
              </a:ext>
            </a:extLst>
          </p:cNvPr>
          <p:cNvPicPr>
            <a:picLocks noChangeAspect="1"/>
          </p:cNvPicPr>
          <p:nvPr/>
        </p:nvPicPr>
        <p:blipFill>
          <a:blip r:embed="rId6"/>
          <a:stretch>
            <a:fillRect/>
          </a:stretch>
        </p:blipFill>
        <p:spPr>
          <a:xfrm>
            <a:off x="4671347" y="3124526"/>
            <a:ext cx="2431980" cy="2462153"/>
          </a:xfrm>
          <a:prstGeom prst="rect">
            <a:avLst/>
          </a:prstGeom>
        </p:spPr>
      </p:pic>
      <p:pic>
        <p:nvPicPr>
          <p:cNvPr id="16" name="Picture 15">
            <a:extLst>
              <a:ext uri="{FF2B5EF4-FFF2-40B4-BE49-F238E27FC236}">
                <a16:creationId xmlns:a16="http://schemas.microsoft.com/office/drawing/2014/main" id="{C3B3CF56-CA0C-A488-A1AA-5707B9292638}"/>
              </a:ext>
            </a:extLst>
          </p:cNvPr>
          <p:cNvPicPr>
            <a:picLocks noChangeAspect="1"/>
          </p:cNvPicPr>
          <p:nvPr/>
        </p:nvPicPr>
        <p:blipFill>
          <a:blip r:embed="rId7"/>
          <a:stretch>
            <a:fillRect/>
          </a:stretch>
        </p:blipFill>
        <p:spPr>
          <a:xfrm>
            <a:off x="4671347" y="1720097"/>
            <a:ext cx="3314700" cy="1352550"/>
          </a:xfrm>
          <a:prstGeom prst="rect">
            <a:avLst/>
          </a:prstGeom>
        </p:spPr>
      </p:pic>
      <p:pic>
        <p:nvPicPr>
          <p:cNvPr id="19" name="Picture 18">
            <a:extLst>
              <a:ext uri="{FF2B5EF4-FFF2-40B4-BE49-F238E27FC236}">
                <a16:creationId xmlns:a16="http://schemas.microsoft.com/office/drawing/2014/main" id="{98CF79EB-CD8F-98AD-CD17-A37EA1AC9539}"/>
              </a:ext>
            </a:extLst>
          </p:cNvPr>
          <p:cNvPicPr>
            <a:picLocks noChangeAspect="1"/>
          </p:cNvPicPr>
          <p:nvPr/>
        </p:nvPicPr>
        <p:blipFill>
          <a:blip r:embed="rId8"/>
          <a:stretch>
            <a:fillRect/>
          </a:stretch>
        </p:blipFill>
        <p:spPr>
          <a:xfrm>
            <a:off x="8175121" y="1721073"/>
            <a:ext cx="3314700" cy="1619250"/>
          </a:xfrm>
          <a:prstGeom prst="rect">
            <a:avLst/>
          </a:prstGeom>
        </p:spPr>
      </p:pic>
      <p:pic>
        <p:nvPicPr>
          <p:cNvPr id="22" name="Picture 21">
            <a:extLst>
              <a:ext uri="{FF2B5EF4-FFF2-40B4-BE49-F238E27FC236}">
                <a16:creationId xmlns:a16="http://schemas.microsoft.com/office/drawing/2014/main" id="{D54DD37C-93EF-7026-0354-1E07470B4F71}"/>
              </a:ext>
            </a:extLst>
          </p:cNvPr>
          <p:cNvPicPr>
            <a:picLocks noChangeAspect="1"/>
          </p:cNvPicPr>
          <p:nvPr/>
        </p:nvPicPr>
        <p:blipFill>
          <a:blip r:embed="rId9"/>
          <a:stretch>
            <a:fillRect/>
          </a:stretch>
        </p:blipFill>
        <p:spPr>
          <a:xfrm>
            <a:off x="8175121" y="3446019"/>
            <a:ext cx="3130332" cy="2097645"/>
          </a:xfrm>
          <a:prstGeom prst="rect">
            <a:avLst/>
          </a:prstGeom>
        </p:spPr>
      </p:pic>
      <p:sp>
        <p:nvSpPr>
          <p:cNvPr id="23" name="Rectangle 22">
            <a:extLst>
              <a:ext uri="{FF2B5EF4-FFF2-40B4-BE49-F238E27FC236}">
                <a16:creationId xmlns:a16="http://schemas.microsoft.com/office/drawing/2014/main" id="{9D04B22E-B643-7213-A8DF-85F81457155C}"/>
              </a:ext>
            </a:extLst>
          </p:cNvPr>
          <p:cNvSpPr/>
          <p:nvPr/>
        </p:nvSpPr>
        <p:spPr>
          <a:xfrm>
            <a:off x="8175122" y="1098320"/>
            <a:ext cx="3314699" cy="551941"/>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a:solidFill>
                  <a:srgbClr val="FF0000"/>
                </a:solidFill>
                <a:effectLst/>
                <a:latin typeface="Consolas" panose="020B0609020204030204" pitchFamily="49" charset="0"/>
              </a:rPr>
              <a:t>overflow: scroll</a:t>
            </a:r>
            <a:r>
              <a:rPr lang="en-US" sz="1600" b="1">
                <a:solidFill>
                  <a:srgbClr val="FF0000"/>
                </a:solidFill>
                <a:latin typeface="Consolas" panose="020B0609020204030204" pitchFamily="49" charset="0"/>
              </a:rPr>
              <a:t> </a:t>
            </a:r>
          </a:p>
          <a:p>
            <a:r>
              <a:rPr lang="en-US" sz="1600" b="1">
                <a:solidFill>
                  <a:schemeClr val="tx1"/>
                </a:solidFill>
              </a:rPr>
              <a:t>Tự động hiện scroll khi tràn khung </a:t>
            </a:r>
          </a:p>
        </p:txBody>
      </p:sp>
      <p:pic>
        <p:nvPicPr>
          <p:cNvPr id="26" name="Picture 25">
            <a:extLst>
              <a:ext uri="{FF2B5EF4-FFF2-40B4-BE49-F238E27FC236}">
                <a16:creationId xmlns:a16="http://schemas.microsoft.com/office/drawing/2014/main" id="{2A248991-043B-9433-3748-C092D8B74866}"/>
              </a:ext>
            </a:extLst>
          </p:cNvPr>
          <p:cNvPicPr>
            <a:picLocks noChangeAspect="1"/>
          </p:cNvPicPr>
          <p:nvPr/>
        </p:nvPicPr>
        <p:blipFill>
          <a:blip r:embed="rId10"/>
          <a:stretch>
            <a:fillRect/>
          </a:stretch>
        </p:blipFill>
        <p:spPr>
          <a:xfrm>
            <a:off x="8175121" y="5649360"/>
            <a:ext cx="3992756" cy="1104379"/>
          </a:xfrm>
          <a:prstGeom prst="rect">
            <a:avLst/>
          </a:prstGeom>
        </p:spPr>
      </p:pic>
      <p:grpSp>
        <p:nvGrpSpPr>
          <p:cNvPr id="2" name="Group 46">
            <a:extLst>
              <a:ext uri="{FF2B5EF4-FFF2-40B4-BE49-F238E27FC236}">
                <a16:creationId xmlns:a16="http://schemas.microsoft.com/office/drawing/2014/main" id="{EA8E878E-BF42-ADE4-E653-9327EED456D6}"/>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8C272385-1661-5973-7412-EE3E64310B4F}"/>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BED1688-EFC5-5B4F-6077-8D968DD3CC0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A53555A6-19E4-66CC-B873-697B1A758496}"/>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4A30041E-6BEF-3595-7EAB-999340ECABF0}"/>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4776120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2" name="Table 1">
            <a:extLst>
              <a:ext uri="{FF2B5EF4-FFF2-40B4-BE49-F238E27FC236}">
                <a16:creationId xmlns:a16="http://schemas.microsoft.com/office/drawing/2014/main" id="{B5037352-23B0-9444-CCAD-F6C65F0A3ED4}"/>
              </a:ext>
            </a:extLst>
          </p:cNvPr>
          <p:cNvGraphicFramePr>
            <a:graphicFrameLocks noGrp="1"/>
          </p:cNvGraphicFramePr>
          <p:nvPr>
            <p:extLst>
              <p:ext uri="{D42A27DB-BD31-4B8C-83A1-F6EECF244321}">
                <p14:modId xmlns:p14="http://schemas.microsoft.com/office/powerpoint/2010/main" val="3211701715"/>
              </p:ext>
            </p:extLst>
          </p:nvPr>
        </p:nvGraphicFramePr>
        <p:xfrm>
          <a:off x="1131196" y="2107060"/>
          <a:ext cx="10251730" cy="2335525"/>
        </p:xfrm>
        <a:graphic>
          <a:graphicData uri="http://schemas.openxmlformats.org/drawingml/2006/table">
            <a:tbl>
              <a:tblPr firstRow="1" firstCol="1" bandRow="1">
                <a:tableStyleId>{5C22544A-7EE6-4342-B048-85BDC9FD1C3A}</a:tableStyleId>
              </a:tblPr>
              <a:tblGrid>
                <a:gridCol w="873723">
                  <a:extLst>
                    <a:ext uri="{9D8B030D-6E8A-4147-A177-3AD203B41FA5}">
                      <a16:colId xmlns:a16="http://schemas.microsoft.com/office/drawing/2014/main" val="2583722390"/>
                    </a:ext>
                  </a:extLst>
                </a:gridCol>
                <a:gridCol w="2701806">
                  <a:extLst>
                    <a:ext uri="{9D8B030D-6E8A-4147-A177-3AD203B41FA5}">
                      <a16:colId xmlns:a16="http://schemas.microsoft.com/office/drawing/2014/main" val="4049612280"/>
                    </a:ext>
                  </a:extLst>
                </a:gridCol>
                <a:gridCol w="6676201">
                  <a:extLst>
                    <a:ext uri="{9D8B030D-6E8A-4147-A177-3AD203B41FA5}">
                      <a16:colId xmlns:a16="http://schemas.microsoft.com/office/drawing/2014/main" val="3353471271"/>
                    </a:ext>
                  </a:extLst>
                </a:gridCol>
              </a:tblGrid>
              <a:tr h="508879">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385184">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Visible ( default )</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chemeClr val="tx1"/>
                          </a:solidFill>
                          <a:latin typeface="Times New Roman" pitchFamily="18" charset="0"/>
                          <a:ea typeface="+mn-ea"/>
                          <a:cs typeface="Times New Roman" pitchFamily="18" charset="0"/>
                        </a:rPr>
                        <a:t>Thuộc tính mặc định: </a:t>
                      </a:r>
                      <a:r>
                        <a:rPr lang="en-US" sz="1800" b="1" i="1" kern="1200">
                          <a:solidFill>
                            <a:srgbClr val="FF0000"/>
                          </a:solidFill>
                          <a:latin typeface="Times New Roman" pitchFamily="18" charset="0"/>
                          <a:ea typeface="+mn-ea"/>
                          <a:cs typeface="Times New Roman" pitchFamily="18" charset="0"/>
                        </a:rPr>
                        <a:t>hiển thị nội dung kể cả vượt box chứa</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r h="385184">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hidden</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rgbClr val="FF0000"/>
                          </a:solidFill>
                          <a:latin typeface="Times New Roman" pitchFamily="18" charset="0"/>
                          <a:ea typeface="+mn-ea"/>
                          <a:cs typeface="Times New Roman" pitchFamily="18" charset="0"/>
                        </a:rPr>
                        <a:t>Ẩn nội dung </a:t>
                      </a:r>
                      <a:r>
                        <a:rPr lang="en-US" sz="1800" b="1" i="1" kern="1200">
                          <a:solidFill>
                            <a:schemeClr val="tx1"/>
                          </a:solidFill>
                          <a:latin typeface="Times New Roman" pitchFamily="18" charset="0"/>
                          <a:ea typeface="+mn-ea"/>
                          <a:cs typeface="Times New Roman" pitchFamily="18" charset="0"/>
                        </a:rPr>
                        <a:t>: khi nội dung vượt box chứa</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r h="385184">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scroll</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rgbClr val="FF0000"/>
                          </a:solidFill>
                          <a:latin typeface="Times New Roman" pitchFamily="18" charset="0"/>
                          <a:ea typeface="+mn-ea"/>
                          <a:cs typeface="Times New Roman" pitchFamily="18" charset="0"/>
                        </a:rPr>
                        <a:t>Tạo thanh cuộn </a:t>
                      </a:r>
                      <a:r>
                        <a:rPr lang="en-US" sz="1800" b="1" i="1" kern="1200">
                          <a:solidFill>
                            <a:schemeClr val="tx1"/>
                          </a:solidFill>
                          <a:latin typeface="Times New Roman" pitchFamily="18" charset="0"/>
                          <a:ea typeface="+mn-ea"/>
                          <a:cs typeface="Times New Roman" pitchFamily="18" charset="0"/>
                        </a:rPr>
                        <a:t>: luôn hiển thị vùng thanh cuốn</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671094">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auto</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342900" indent="-342900">
                        <a:buAutoNum type="arabicPeriod"/>
                      </a:pPr>
                      <a:r>
                        <a:rPr lang="en-US" sz="1800" b="1" i="1" kern="1200">
                          <a:solidFill>
                            <a:schemeClr val="tx1"/>
                          </a:solidFill>
                          <a:latin typeface="Times New Roman" pitchFamily="18" charset="0"/>
                          <a:ea typeface="+mn-ea"/>
                          <a:cs typeface="Times New Roman" pitchFamily="18" charset="0"/>
                        </a:rPr>
                        <a:t>Nếu </a:t>
                      </a:r>
                      <a:r>
                        <a:rPr lang="en-US" sz="1800" b="1" i="1" kern="1200">
                          <a:solidFill>
                            <a:srgbClr val="FF0000"/>
                          </a:solidFill>
                          <a:latin typeface="Times New Roman" pitchFamily="18" charset="0"/>
                          <a:ea typeface="+mn-ea"/>
                          <a:cs typeface="Times New Roman" pitchFamily="18" charset="0"/>
                        </a:rPr>
                        <a:t>nội dung ngắn </a:t>
                      </a:r>
                      <a:r>
                        <a:rPr lang="en-US" sz="1800" b="1" i="1" kern="1200">
                          <a:solidFill>
                            <a:schemeClr val="tx1"/>
                          </a:solidFill>
                          <a:latin typeface="Times New Roman" pitchFamily="18" charset="0"/>
                          <a:ea typeface="+mn-ea"/>
                          <a:cs typeface="Times New Roman" pitchFamily="18" charset="0"/>
                          <a:sym typeface="Wingdings" panose="05000000000000000000" pitchFamily="2" charset="2"/>
                        </a:rPr>
                        <a:t> </a:t>
                      </a:r>
                      <a:r>
                        <a:rPr lang="en-US" sz="1800" b="1" i="1" kern="1200">
                          <a:solidFill>
                            <a:srgbClr val="FF0000"/>
                          </a:solidFill>
                          <a:latin typeface="Times New Roman" pitchFamily="18" charset="0"/>
                          <a:ea typeface="+mn-ea"/>
                          <a:cs typeface="Times New Roman" pitchFamily="18" charset="0"/>
                          <a:sym typeface="Wingdings" panose="05000000000000000000" pitchFamily="2" charset="2"/>
                        </a:rPr>
                        <a:t>Không có scroll bar</a:t>
                      </a:r>
                    </a:p>
                    <a:p>
                      <a:pPr marL="342900" indent="-342900">
                        <a:buAutoNum type="arabicPeriod"/>
                      </a:pPr>
                      <a:r>
                        <a:rPr lang="en-US" sz="1800" b="1" i="1" kern="1200">
                          <a:solidFill>
                            <a:schemeClr val="tx1"/>
                          </a:solidFill>
                          <a:latin typeface="Times New Roman" pitchFamily="18" charset="0"/>
                          <a:ea typeface="+mn-ea"/>
                          <a:cs typeface="Times New Roman" pitchFamily="18" charset="0"/>
                          <a:sym typeface="Wingdings" panose="05000000000000000000" pitchFamily="2" charset="2"/>
                        </a:rPr>
                        <a:t>Nếu </a:t>
                      </a:r>
                      <a:r>
                        <a:rPr lang="en-US" sz="1800" b="1" i="1" kern="1200">
                          <a:solidFill>
                            <a:srgbClr val="FF0000"/>
                          </a:solidFill>
                          <a:latin typeface="Times New Roman" pitchFamily="18" charset="0"/>
                          <a:ea typeface="+mn-ea"/>
                          <a:cs typeface="Times New Roman" pitchFamily="18" charset="0"/>
                          <a:sym typeface="Wingdings" panose="05000000000000000000" pitchFamily="2" charset="2"/>
                        </a:rPr>
                        <a:t>nội dung vượt box </a:t>
                      </a:r>
                      <a:r>
                        <a:rPr lang="en-US" sz="1800" b="1" i="1" kern="1200">
                          <a:solidFill>
                            <a:schemeClr val="tx1"/>
                          </a:solidFill>
                          <a:latin typeface="Times New Roman" pitchFamily="18" charset="0"/>
                          <a:ea typeface="+mn-ea"/>
                          <a:cs typeface="Times New Roman" pitchFamily="18" charset="0"/>
                          <a:sym typeface="Wingdings" panose="05000000000000000000" pitchFamily="2" charset="2"/>
                        </a:rPr>
                        <a:t>chứa   </a:t>
                      </a:r>
                      <a:r>
                        <a:rPr lang="en-US" sz="1800" b="1" i="1" kern="1200">
                          <a:solidFill>
                            <a:srgbClr val="FF0000"/>
                          </a:solidFill>
                          <a:latin typeface="Times New Roman" pitchFamily="18" charset="0"/>
                          <a:ea typeface="+mn-ea"/>
                          <a:cs typeface="Times New Roman" pitchFamily="18" charset="0"/>
                          <a:sym typeface="Wingdings" panose="05000000000000000000" pitchFamily="2" charset="2"/>
                        </a:rPr>
                        <a:t>Tự động sinh ra scroll bar</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bl>
          </a:graphicData>
        </a:graphic>
      </p:graphicFrame>
      <p:pic>
        <p:nvPicPr>
          <p:cNvPr id="5" name="Picture 4">
            <a:extLst>
              <a:ext uri="{FF2B5EF4-FFF2-40B4-BE49-F238E27FC236}">
                <a16:creationId xmlns:a16="http://schemas.microsoft.com/office/drawing/2014/main" id="{F778C5AB-E07D-F877-4418-BC2DB3B2F025}"/>
              </a:ext>
            </a:extLst>
          </p:cNvPr>
          <p:cNvPicPr>
            <a:picLocks noChangeAspect="1"/>
          </p:cNvPicPr>
          <p:nvPr/>
        </p:nvPicPr>
        <p:blipFill>
          <a:blip r:embed="rId5"/>
          <a:stretch>
            <a:fillRect/>
          </a:stretch>
        </p:blipFill>
        <p:spPr>
          <a:xfrm>
            <a:off x="1133666" y="4612193"/>
            <a:ext cx="3183339" cy="2133525"/>
          </a:xfrm>
          <a:prstGeom prst="rect">
            <a:avLst/>
          </a:prstGeom>
        </p:spPr>
      </p:pic>
      <p:pic>
        <p:nvPicPr>
          <p:cNvPr id="15" name="Picture 14">
            <a:extLst>
              <a:ext uri="{FF2B5EF4-FFF2-40B4-BE49-F238E27FC236}">
                <a16:creationId xmlns:a16="http://schemas.microsoft.com/office/drawing/2014/main" id="{AD175F92-16B9-92F4-C4B2-A825C690F363}"/>
              </a:ext>
            </a:extLst>
          </p:cNvPr>
          <p:cNvPicPr>
            <a:picLocks noChangeAspect="1"/>
          </p:cNvPicPr>
          <p:nvPr/>
        </p:nvPicPr>
        <p:blipFill>
          <a:blip r:embed="rId6"/>
          <a:stretch>
            <a:fillRect/>
          </a:stretch>
        </p:blipFill>
        <p:spPr>
          <a:xfrm>
            <a:off x="8261906" y="4564634"/>
            <a:ext cx="2143808" cy="2293365"/>
          </a:xfrm>
          <a:prstGeom prst="rect">
            <a:avLst/>
          </a:prstGeom>
        </p:spPr>
      </p:pic>
      <p:pic>
        <p:nvPicPr>
          <p:cNvPr id="17" name="Picture 16">
            <a:extLst>
              <a:ext uri="{FF2B5EF4-FFF2-40B4-BE49-F238E27FC236}">
                <a16:creationId xmlns:a16="http://schemas.microsoft.com/office/drawing/2014/main" id="{72D21AE4-1261-BECE-4C4E-D8A52EA3219B}"/>
              </a:ext>
            </a:extLst>
          </p:cNvPr>
          <p:cNvPicPr>
            <a:picLocks noChangeAspect="1"/>
          </p:cNvPicPr>
          <p:nvPr/>
        </p:nvPicPr>
        <p:blipFill>
          <a:blip r:embed="rId7"/>
          <a:stretch>
            <a:fillRect/>
          </a:stretch>
        </p:blipFill>
        <p:spPr>
          <a:xfrm>
            <a:off x="4893672" y="4564635"/>
            <a:ext cx="2981325" cy="1381125"/>
          </a:xfrm>
          <a:prstGeom prst="rect">
            <a:avLst/>
          </a:prstGeom>
        </p:spPr>
      </p:pic>
      <p:sp>
        <p:nvSpPr>
          <p:cNvPr id="19" name="Rectangle 18">
            <a:extLst>
              <a:ext uri="{FF2B5EF4-FFF2-40B4-BE49-F238E27FC236}">
                <a16:creationId xmlns:a16="http://schemas.microsoft.com/office/drawing/2014/main" id="{550ADAB8-1E03-864E-54D1-EC34368557AA}"/>
              </a:ext>
            </a:extLst>
          </p:cNvPr>
          <p:cNvSpPr/>
          <p:nvPr/>
        </p:nvSpPr>
        <p:spPr>
          <a:xfrm>
            <a:off x="10580304" y="5710816"/>
            <a:ext cx="1470335" cy="1034902"/>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Nội dung bị tràn ra ngoài box </a:t>
            </a:r>
            <a:endParaRPr lang="en-US" sz="1600" b="1">
              <a:solidFill>
                <a:schemeClr val="tx1"/>
              </a:solidFill>
            </a:endParaRPr>
          </a:p>
        </p:txBody>
      </p:sp>
      <p:sp>
        <p:nvSpPr>
          <p:cNvPr id="3" name="Rectangle 2">
            <a:extLst>
              <a:ext uri="{FF2B5EF4-FFF2-40B4-BE49-F238E27FC236}">
                <a16:creationId xmlns:a16="http://schemas.microsoft.com/office/drawing/2014/main" id="{E200A158-199E-19FF-F1FD-F23D785ABD2D}"/>
              </a:ext>
            </a:extLst>
          </p:cNvPr>
          <p:cNvSpPr/>
          <p:nvPr/>
        </p:nvSpPr>
        <p:spPr>
          <a:xfrm>
            <a:off x="1017031" y="1602802"/>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15.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overflow</a:t>
            </a:r>
            <a:endParaRPr lang="vi-VN" b="0">
              <a:effectLst/>
              <a:latin typeface="Consolas" panose="020B0609020204030204" pitchFamily="49" charset="0"/>
            </a:endParaRPr>
          </a:p>
        </p:txBody>
      </p:sp>
      <p:grpSp>
        <p:nvGrpSpPr>
          <p:cNvPr id="4" name="Group 46">
            <a:extLst>
              <a:ext uri="{FF2B5EF4-FFF2-40B4-BE49-F238E27FC236}">
                <a16:creationId xmlns:a16="http://schemas.microsoft.com/office/drawing/2014/main" id="{EB11673A-1769-EE89-E3F9-FC2E84B0173A}"/>
              </a:ext>
            </a:extLst>
          </p:cNvPr>
          <p:cNvGrpSpPr>
            <a:grpSpLocks/>
          </p:cNvGrpSpPr>
          <p:nvPr/>
        </p:nvGrpSpPr>
        <p:grpSpPr bwMode="auto">
          <a:xfrm>
            <a:off x="674539" y="800042"/>
            <a:ext cx="3777305" cy="685800"/>
            <a:chOff x="1296" y="1824"/>
            <a:chExt cx="2101" cy="432"/>
          </a:xfrm>
        </p:grpSpPr>
        <p:sp>
          <p:nvSpPr>
            <p:cNvPr id="6" name="AutoShape 47">
              <a:extLst>
                <a:ext uri="{FF2B5EF4-FFF2-40B4-BE49-F238E27FC236}">
                  <a16:creationId xmlns:a16="http://schemas.microsoft.com/office/drawing/2014/main" id="{7EE73496-AA17-4A17-9B7B-B64874DFE14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F68C08BD-58A5-1CA2-C6C3-426E3C1D7B9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C035EFD2-FE8E-7533-FF5F-853278EF0E11}"/>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8" name="Text Box 50">
              <a:extLst>
                <a:ext uri="{FF2B5EF4-FFF2-40B4-BE49-F238E27FC236}">
                  <a16:creationId xmlns:a16="http://schemas.microsoft.com/office/drawing/2014/main" id="{B4F3A293-EF06-8900-490C-925515AD080E}"/>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17850527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5" name="Picture 4">
            <a:extLst>
              <a:ext uri="{FF2B5EF4-FFF2-40B4-BE49-F238E27FC236}">
                <a16:creationId xmlns:a16="http://schemas.microsoft.com/office/drawing/2014/main" id="{F778C5AB-E07D-F877-4418-BC2DB3B2F025}"/>
              </a:ext>
            </a:extLst>
          </p:cNvPr>
          <p:cNvPicPr>
            <a:picLocks noChangeAspect="1"/>
          </p:cNvPicPr>
          <p:nvPr/>
        </p:nvPicPr>
        <p:blipFill>
          <a:blip r:embed="rId5"/>
          <a:stretch>
            <a:fillRect/>
          </a:stretch>
        </p:blipFill>
        <p:spPr>
          <a:xfrm>
            <a:off x="1133666" y="3805704"/>
            <a:ext cx="3650207" cy="2712681"/>
          </a:xfrm>
          <a:prstGeom prst="rect">
            <a:avLst/>
          </a:prstGeom>
        </p:spPr>
      </p:pic>
      <p:sp>
        <p:nvSpPr>
          <p:cNvPr id="19" name="Rectangle 18">
            <a:extLst>
              <a:ext uri="{FF2B5EF4-FFF2-40B4-BE49-F238E27FC236}">
                <a16:creationId xmlns:a16="http://schemas.microsoft.com/office/drawing/2014/main" id="{550ADAB8-1E03-864E-54D1-EC34368557AA}"/>
              </a:ext>
            </a:extLst>
          </p:cNvPr>
          <p:cNvSpPr/>
          <p:nvPr/>
        </p:nvSpPr>
        <p:spPr>
          <a:xfrm>
            <a:off x="10385855" y="5843156"/>
            <a:ext cx="1470335" cy="806881"/>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Nội dung bị thừa bị ẩn</a:t>
            </a:r>
            <a:endParaRPr lang="en-US" sz="1600" b="1">
              <a:solidFill>
                <a:schemeClr val="tx1"/>
              </a:solidFill>
            </a:endParaRPr>
          </a:p>
        </p:txBody>
      </p:sp>
      <p:graphicFrame>
        <p:nvGraphicFramePr>
          <p:cNvPr id="3" name="Table 2">
            <a:extLst>
              <a:ext uri="{FF2B5EF4-FFF2-40B4-BE49-F238E27FC236}">
                <a16:creationId xmlns:a16="http://schemas.microsoft.com/office/drawing/2014/main" id="{821A6861-D105-B67C-D610-A5EB01B77DA9}"/>
              </a:ext>
            </a:extLst>
          </p:cNvPr>
          <p:cNvGraphicFramePr>
            <a:graphicFrameLocks noGrp="1"/>
          </p:cNvGraphicFramePr>
          <p:nvPr>
            <p:extLst>
              <p:ext uri="{D42A27DB-BD31-4B8C-83A1-F6EECF244321}">
                <p14:modId xmlns:p14="http://schemas.microsoft.com/office/powerpoint/2010/main" val="1638285512"/>
              </p:ext>
            </p:extLst>
          </p:nvPr>
        </p:nvGraphicFramePr>
        <p:xfrm>
          <a:off x="1133666" y="2429259"/>
          <a:ext cx="10251730" cy="920076"/>
        </p:xfrm>
        <a:graphic>
          <a:graphicData uri="http://schemas.openxmlformats.org/drawingml/2006/table">
            <a:tbl>
              <a:tblPr firstRow="1" firstCol="1" bandRow="1">
                <a:tableStyleId>{5C22544A-7EE6-4342-B048-85BDC9FD1C3A}</a:tableStyleId>
              </a:tblPr>
              <a:tblGrid>
                <a:gridCol w="873723">
                  <a:extLst>
                    <a:ext uri="{9D8B030D-6E8A-4147-A177-3AD203B41FA5}">
                      <a16:colId xmlns:a16="http://schemas.microsoft.com/office/drawing/2014/main" val="2583722390"/>
                    </a:ext>
                  </a:extLst>
                </a:gridCol>
                <a:gridCol w="2701806">
                  <a:extLst>
                    <a:ext uri="{9D8B030D-6E8A-4147-A177-3AD203B41FA5}">
                      <a16:colId xmlns:a16="http://schemas.microsoft.com/office/drawing/2014/main" val="4049612280"/>
                    </a:ext>
                  </a:extLst>
                </a:gridCol>
                <a:gridCol w="6676201">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hidden</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rgbClr val="FF0000"/>
                          </a:solidFill>
                          <a:latin typeface="Times New Roman" pitchFamily="18" charset="0"/>
                          <a:ea typeface="+mn-ea"/>
                          <a:cs typeface="Times New Roman" pitchFamily="18" charset="0"/>
                        </a:rPr>
                        <a:t>Ẩn nội dung </a:t>
                      </a:r>
                      <a:r>
                        <a:rPr lang="en-US" sz="1800" b="1" i="1" kern="1200">
                          <a:solidFill>
                            <a:schemeClr val="tx1"/>
                          </a:solidFill>
                          <a:latin typeface="Times New Roman" pitchFamily="18" charset="0"/>
                          <a:ea typeface="+mn-ea"/>
                          <a:cs typeface="Times New Roman" pitchFamily="18" charset="0"/>
                        </a:rPr>
                        <a:t>: khi nội dung vượt box chứa</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pic>
        <p:nvPicPr>
          <p:cNvPr id="6" name="Picture 5">
            <a:extLst>
              <a:ext uri="{FF2B5EF4-FFF2-40B4-BE49-F238E27FC236}">
                <a16:creationId xmlns:a16="http://schemas.microsoft.com/office/drawing/2014/main" id="{D9C3616E-1368-8A6C-37AA-F904E930580E}"/>
              </a:ext>
            </a:extLst>
          </p:cNvPr>
          <p:cNvPicPr>
            <a:picLocks noChangeAspect="1"/>
          </p:cNvPicPr>
          <p:nvPr/>
        </p:nvPicPr>
        <p:blipFill>
          <a:blip r:embed="rId6"/>
          <a:stretch>
            <a:fillRect/>
          </a:stretch>
        </p:blipFill>
        <p:spPr>
          <a:xfrm>
            <a:off x="4911298" y="3805704"/>
            <a:ext cx="3038475" cy="1619250"/>
          </a:xfrm>
          <a:prstGeom prst="rect">
            <a:avLst/>
          </a:prstGeom>
        </p:spPr>
      </p:pic>
      <p:pic>
        <p:nvPicPr>
          <p:cNvPr id="16" name="Picture 15">
            <a:extLst>
              <a:ext uri="{FF2B5EF4-FFF2-40B4-BE49-F238E27FC236}">
                <a16:creationId xmlns:a16="http://schemas.microsoft.com/office/drawing/2014/main" id="{EDD51966-63D2-5172-5BFE-794750BEAAB9}"/>
              </a:ext>
            </a:extLst>
          </p:cNvPr>
          <p:cNvPicPr>
            <a:picLocks noChangeAspect="1"/>
          </p:cNvPicPr>
          <p:nvPr/>
        </p:nvPicPr>
        <p:blipFill>
          <a:blip r:embed="rId7"/>
          <a:stretch>
            <a:fillRect/>
          </a:stretch>
        </p:blipFill>
        <p:spPr>
          <a:xfrm>
            <a:off x="8053389" y="3780779"/>
            <a:ext cx="2228850" cy="2686050"/>
          </a:xfrm>
          <a:prstGeom prst="rect">
            <a:avLst/>
          </a:prstGeom>
        </p:spPr>
      </p:pic>
      <p:sp>
        <p:nvSpPr>
          <p:cNvPr id="2" name="Rectangle 1">
            <a:extLst>
              <a:ext uri="{FF2B5EF4-FFF2-40B4-BE49-F238E27FC236}">
                <a16:creationId xmlns:a16="http://schemas.microsoft.com/office/drawing/2014/main" id="{8ECD2A21-588F-EB48-B15A-4BB17EBE4692}"/>
              </a:ext>
            </a:extLst>
          </p:cNvPr>
          <p:cNvSpPr/>
          <p:nvPr/>
        </p:nvSpPr>
        <p:spPr>
          <a:xfrm>
            <a:off x="1017031" y="1602802"/>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15.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overflow</a:t>
            </a:r>
            <a:endParaRPr lang="vi-VN" b="0">
              <a:effectLst/>
              <a:latin typeface="Consolas" panose="020B0609020204030204" pitchFamily="49" charset="0"/>
            </a:endParaRPr>
          </a:p>
        </p:txBody>
      </p:sp>
      <p:grpSp>
        <p:nvGrpSpPr>
          <p:cNvPr id="4" name="Group 46">
            <a:extLst>
              <a:ext uri="{FF2B5EF4-FFF2-40B4-BE49-F238E27FC236}">
                <a16:creationId xmlns:a16="http://schemas.microsoft.com/office/drawing/2014/main" id="{78BC3A2C-F810-F01B-3663-0A4C8EB5B47B}"/>
              </a:ext>
            </a:extLst>
          </p:cNvPr>
          <p:cNvGrpSpPr>
            <a:grpSpLocks/>
          </p:cNvGrpSpPr>
          <p:nvPr/>
        </p:nvGrpSpPr>
        <p:grpSpPr bwMode="auto">
          <a:xfrm>
            <a:off x="674539" y="800042"/>
            <a:ext cx="3777305" cy="685800"/>
            <a:chOff x="1296" y="1824"/>
            <a:chExt cx="2101" cy="432"/>
          </a:xfrm>
        </p:grpSpPr>
        <p:sp>
          <p:nvSpPr>
            <p:cNvPr id="14" name="AutoShape 47">
              <a:extLst>
                <a:ext uri="{FF2B5EF4-FFF2-40B4-BE49-F238E27FC236}">
                  <a16:creationId xmlns:a16="http://schemas.microsoft.com/office/drawing/2014/main" id="{6F47C18F-EE4B-F84B-64E9-BD0F74B6F2BD}"/>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1B7083FF-485F-4047-2293-2AA347412E6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43ADEE57-1248-0089-1B92-0F0D6F3E49DA}"/>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8" name="Text Box 50">
              <a:extLst>
                <a:ext uri="{FF2B5EF4-FFF2-40B4-BE49-F238E27FC236}">
                  <a16:creationId xmlns:a16="http://schemas.microsoft.com/office/drawing/2014/main" id="{B69FE6C7-095B-CD4B-A8D8-350F38E040E3}"/>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9683637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5" name="Picture 4">
            <a:extLst>
              <a:ext uri="{FF2B5EF4-FFF2-40B4-BE49-F238E27FC236}">
                <a16:creationId xmlns:a16="http://schemas.microsoft.com/office/drawing/2014/main" id="{F778C5AB-E07D-F877-4418-BC2DB3B2F025}"/>
              </a:ext>
            </a:extLst>
          </p:cNvPr>
          <p:cNvPicPr>
            <a:picLocks noChangeAspect="1"/>
          </p:cNvPicPr>
          <p:nvPr/>
        </p:nvPicPr>
        <p:blipFill>
          <a:blip r:embed="rId5"/>
          <a:stretch>
            <a:fillRect/>
          </a:stretch>
        </p:blipFill>
        <p:spPr>
          <a:xfrm>
            <a:off x="1063328" y="3859561"/>
            <a:ext cx="3650207" cy="2712681"/>
          </a:xfrm>
          <a:prstGeom prst="rect">
            <a:avLst/>
          </a:prstGeom>
        </p:spPr>
      </p:pic>
      <p:sp>
        <p:nvSpPr>
          <p:cNvPr id="19" name="Rectangle 18">
            <a:extLst>
              <a:ext uri="{FF2B5EF4-FFF2-40B4-BE49-F238E27FC236}">
                <a16:creationId xmlns:a16="http://schemas.microsoft.com/office/drawing/2014/main" id="{550ADAB8-1E03-864E-54D1-EC34368557AA}"/>
              </a:ext>
            </a:extLst>
          </p:cNvPr>
          <p:cNvSpPr/>
          <p:nvPr/>
        </p:nvSpPr>
        <p:spPr>
          <a:xfrm>
            <a:off x="10454209" y="3951813"/>
            <a:ext cx="1470335" cy="144815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Hộp scroll bar luôn tồn tại kể cả khi không tràn nội dung </a:t>
            </a:r>
            <a:endParaRPr lang="en-US" sz="1600" b="1">
              <a:solidFill>
                <a:schemeClr val="tx1"/>
              </a:solidFill>
            </a:endParaRPr>
          </a:p>
        </p:txBody>
      </p:sp>
      <p:graphicFrame>
        <p:nvGraphicFramePr>
          <p:cNvPr id="3" name="Table 2">
            <a:extLst>
              <a:ext uri="{FF2B5EF4-FFF2-40B4-BE49-F238E27FC236}">
                <a16:creationId xmlns:a16="http://schemas.microsoft.com/office/drawing/2014/main" id="{821A6861-D105-B67C-D610-A5EB01B77DA9}"/>
              </a:ext>
            </a:extLst>
          </p:cNvPr>
          <p:cNvGraphicFramePr>
            <a:graphicFrameLocks noGrp="1"/>
          </p:cNvGraphicFramePr>
          <p:nvPr>
            <p:extLst>
              <p:ext uri="{D42A27DB-BD31-4B8C-83A1-F6EECF244321}">
                <p14:modId xmlns:p14="http://schemas.microsoft.com/office/powerpoint/2010/main" val="411531009"/>
              </p:ext>
            </p:extLst>
          </p:nvPr>
        </p:nvGraphicFramePr>
        <p:xfrm>
          <a:off x="1063328" y="2483116"/>
          <a:ext cx="10251730" cy="920076"/>
        </p:xfrm>
        <a:graphic>
          <a:graphicData uri="http://schemas.openxmlformats.org/drawingml/2006/table">
            <a:tbl>
              <a:tblPr firstRow="1" firstCol="1" bandRow="1">
                <a:tableStyleId>{5C22544A-7EE6-4342-B048-85BDC9FD1C3A}</a:tableStyleId>
              </a:tblPr>
              <a:tblGrid>
                <a:gridCol w="873723">
                  <a:extLst>
                    <a:ext uri="{9D8B030D-6E8A-4147-A177-3AD203B41FA5}">
                      <a16:colId xmlns:a16="http://schemas.microsoft.com/office/drawing/2014/main" val="2583722390"/>
                    </a:ext>
                  </a:extLst>
                </a:gridCol>
                <a:gridCol w="2701806">
                  <a:extLst>
                    <a:ext uri="{9D8B030D-6E8A-4147-A177-3AD203B41FA5}">
                      <a16:colId xmlns:a16="http://schemas.microsoft.com/office/drawing/2014/main" val="4049612280"/>
                    </a:ext>
                  </a:extLst>
                </a:gridCol>
                <a:gridCol w="6676201">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scroll</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rgbClr val="FF0000"/>
                          </a:solidFill>
                          <a:latin typeface="Times New Roman" pitchFamily="18" charset="0"/>
                          <a:ea typeface="+mn-ea"/>
                          <a:cs typeface="Times New Roman" pitchFamily="18" charset="0"/>
                        </a:rPr>
                        <a:t>Tạo thanh cuộn </a:t>
                      </a:r>
                      <a:r>
                        <a:rPr lang="en-US" sz="1800" b="1" i="1" kern="1200">
                          <a:solidFill>
                            <a:schemeClr val="tx1"/>
                          </a:solidFill>
                          <a:latin typeface="Times New Roman" pitchFamily="18" charset="0"/>
                          <a:ea typeface="+mn-ea"/>
                          <a:cs typeface="Times New Roman" pitchFamily="18" charset="0"/>
                        </a:rPr>
                        <a:t>: luôn hiển thị vùng thanh cuốn</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pic>
        <p:nvPicPr>
          <p:cNvPr id="4" name="Picture 3">
            <a:extLst>
              <a:ext uri="{FF2B5EF4-FFF2-40B4-BE49-F238E27FC236}">
                <a16:creationId xmlns:a16="http://schemas.microsoft.com/office/drawing/2014/main" id="{BC0051F2-91E4-F0BE-1EAD-6BE6DA3BBA98}"/>
              </a:ext>
            </a:extLst>
          </p:cNvPr>
          <p:cNvPicPr>
            <a:picLocks noChangeAspect="1"/>
          </p:cNvPicPr>
          <p:nvPr/>
        </p:nvPicPr>
        <p:blipFill>
          <a:blip r:embed="rId6"/>
          <a:stretch>
            <a:fillRect/>
          </a:stretch>
        </p:blipFill>
        <p:spPr>
          <a:xfrm>
            <a:off x="8105717" y="3859561"/>
            <a:ext cx="2209800" cy="2133600"/>
          </a:xfrm>
          <a:prstGeom prst="rect">
            <a:avLst/>
          </a:prstGeom>
        </p:spPr>
      </p:pic>
      <p:pic>
        <p:nvPicPr>
          <p:cNvPr id="15" name="Picture 14">
            <a:extLst>
              <a:ext uri="{FF2B5EF4-FFF2-40B4-BE49-F238E27FC236}">
                <a16:creationId xmlns:a16="http://schemas.microsoft.com/office/drawing/2014/main" id="{3DB375C0-9DF2-5B34-55B0-9FCE3A99F303}"/>
              </a:ext>
            </a:extLst>
          </p:cNvPr>
          <p:cNvPicPr>
            <a:picLocks noChangeAspect="1"/>
          </p:cNvPicPr>
          <p:nvPr/>
        </p:nvPicPr>
        <p:blipFill>
          <a:blip r:embed="rId7"/>
          <a:stretch>
            <a:fillRect/>
          </a:stretch>
        </p:blipFill>
        <p:spPr>
          <a:xfrm>
            <a:off x="4774518" y="3878078"/>
            <a:ext cx="3152775" cy="1571625"/>
          </a:xfrm>
          <a:prstGeom prst="rect">
            <a:avLst/>
          </a:prstGeom>
        </p:spPr>
      </p:pic>
      <p:sp>
        <p:nvSpPr>
          <p:cNvPr id="2" name="Rectangle 1">
            <a:extLst>
              <a:ext uri="{FF2B5EF4-FFF2-40B4-BE49-F238E27FC236}">
                <a16:creationId xmlns:a16="http://schemas.microsoft.com/office/drawing/2014/main" id="{D0829BD8-7747-2ECC-01CD-1B5B8A2494F8}"/>
              </a:ext>
            </a:extLst>
          </p:cNvPr>
          <p:cNvSpPr/>
          <p:nvPr/>
        </p:nvSpPr>
        <p:spPr>
          <a:xfrm>
            <a:off x="1017031" y="1602802"/>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15.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overflow</a:t>
            </a:r>
            <a:endParaRPr lang="vi-VN" b="0">
              <a:effectLst/>
              <a:latin typeface="Consolas" panose="020B0609020204030204" pitchFamily="49" charset="0"/>
            </a:endParaRPr>
          </a:p>
        </p:txBody>
      </p:sp>
      <p:grpSp>
        <p:nvGrpSpPr>
          <p:cNvPr id="6" name="Group 46">
            <a:extLst>
              <a:ext uri="{FF2B5EF4-FFF2-40B4-BE49-F238E27FC236}">
                <a16:creationId xmlns:a16="http://schemas.microsoft.com/office/drawing/2014/main" id="{7C151B13-E5E0-9424-1FF5-962662992B8E}"/>
              </a:ext>
            </a:extLst>
          </p:cNvPr>
          <p:cNvGrpSpPr>
            <a:grpSpLocks/>
          </p:cNvGrpSpPr>
          <p:nvPr/>
        </p:nvGrpSpPr>
        <p:grpSpPr bwMode="auto">
          <a:xfrm>
            <a:off x="674539" y="800042"/>
            <a:ext cx="3777305" cy="685800"/>
            <a:chOff x="1296" y="1824"/>
            <a:chExt cx="2101" cy="432"/>
          </a:xfrm>
        </p:grpSpPr>
        <p:sp>
          <p:nvSpPr>
            <p:cNvPr id="14" name="AutoShape 47">
              <a:extLst>
                <a:ext uri="{FF2B5EF4-FFF2-40B4-BE49-F238E27FC236}">
                  <a16:creationId xmlns:a16="http://schemas.microsoft.com/office/drawing/2014/main" id="{14205E32-B7F5-FE30-F164-91844BCD25BD}"/>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BEE1866F-10CB-D71F-A7C1-3E801C26128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A19F90B6-4362-BD6C-6D1D-235E47FFA72B}"/>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8" name="Text Box 50">
              <a:extLst>
                <a:ext uri="{FF2B5EF4-FFF2-40B4-BE49-F238E27FC236}">
                  <a16:creationId xmlns:a16="http://schemas.microsoft.com/office/drawing/2014/main" id="{BE17662B-4A2F-CAE6-CD09-9B7A30ABDAB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8502040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5" name="Picture 4">
            <a:extLst>
              <a:ext uri="{FF2B5EF4-FFF2-40B4-BE49-F238E27FC236}">
                <a16:creationId xmlns:a16="http://schemas.microsoft.com/office/drawing/2014/main" id="{F778C5AB-E07D-F877-4418-BC2DB3B2F025}"/>
              </a:ext>
            </a:extLst>
          </p:cNvPr>
          <p:cNvPicPr>
            <a:picLocks noChangeAspect="1"/>
          </p:cNvPicPr>
          <p:nvPr/>
        </p:nvPicPr>
        <p:blipFill>
          <a:blip r:embed="rId5"/>
          <a:stretch>
            <a:fillRect/>
          </a:stretch>
        </p:blipFill>
        <p:spPr>
          <a:xfrm>
            <a:off x="991787" y="3651277"/>
            <a:ext cx="3650207" cy="2712681"/>
          </a:xfrm>
          <a:prstGeom prst="rect">
            <a:avLst/>
          </a:prstGeom>
        </p:spPr>
      </p:pic>
      <p:graphicFrame>
        <p:nvGraphicFramePr>
          <p:cNvPr id="3" name="Table 2">
            <a:extLst>
              <a:ext uri="{FF2B5EF4-FFF2-40B4-BE49-F238E27FC236}">
                <a16:creationId xmlns:a16="http://schemas.microsoft.com/office/drawing/2014/main" id="{821A6861-D105-B67C-D610-A5EB01B77DA9}"/>
              </a:ext>
            </a:extLst>
          </p:cNvPr>
          <p:cNvGraphicFramePr>
            <a:graphicFrameLocks noGrp="1"/>
          </p:cNvGraphicFramePr>
          <p:nvPr>
            <p:extLst>
              <p:ext uri="{D42A27DB-BD31-4B8C-83A1-F6EECF244321}">
                <p14:modId xmlns:p14="http://schemas.microsoft.com/office/powerpoint/2010/main" val="2207935857"/>
              </p:ext>
            </p:extLst>
          </p:nvPr>
        </p:nvGraphicFramePr>
        <p:xfrm>
          <a:off x="991787" y="2274832"/>
          <a:ext cx="10251730" cy="920076"/>
        </p:xfrm>
        <a:graphic>
          <a:graphicData uri="http://schemas.openxmlformats.org/drawingml/2006/table">
            <a:tbl>
              <a:tblPr firstRow="1" firstCol="1" bandRow="1">
                <a:tableStyleId>{5C22544A-7EE6-4342-B048-85BDC9FD1C3A}</a:tableStyleId>
              </a:tblPr>
              <a:tblGrid>
                <a:gridCol w="873723">
                  <a:extLst>
                    <a:ext uri="{9D8B030D-6E8A-4147-A177-3AD203B41FA5}">
                      <a16:colId xmlns:a16="http://schemas.microsoft.com/office/drawing/2014/main" val="2583722390"/>
                    </a:ext>
                  </a:extLst>
                </a:gridCol>
                <a:gridCol w="2701806">
                  <a:extLst>
                    <a:ext uri="{9D8B030D-6E8A-4147-A177-3AD203B41FA5}">
                      <a16:colId xmlns:a16="http://schemas.microsoft.com/office/drawing/2014/main" val="4049612280"/>
                    </a:ext>
                  </a:extLst>
                </a:gridCol>
                <a:gridCol w="6676201">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value</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l" defTabSz="914400" rtl="0" eaLnBrk="1" latinLnBrk="0" hangingPunct="1">
                        <a:lnSpc>
                          <a:spcPct val="100000"/>
                        </a:lnSpc>
                      </a:pPr>
                      <a:r>
                        <a:rPr lang="en-US" sz="1800" b="1" i="1" kern="1200">
                          <a:solidFill>
                            <a:srgbClr val="FF0000"/>
                          </a:solidFill>
                          <a:latin typeface="Times New Roman" pitchFamily="18" charset="0"/>
                          <a:ea typeface="+mn-ea"/>
                          <a:cs typeface="Times New Roman" pitchFamily="18" charset="0"/>
                        </a:rPr>
                        <a:t>auto</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a:solidFill>
                            <a:srgbClr val="FF0000"/>
                          </a:solidFill>
                          <a:latin typeface="Times New Roman" pitchFamily="18" charset="0"/>
                          <a:ea typeface="+mn-ea"/>
                          <a:cs typeface="Times New Roman" pitchFamily="18" charset="0"/>
                        </a:rPr>
                        <a:t>Tạo thanh cuộn </a:t>
                      </a:r>
                      <a:r>
                        <a:rPr lang="en-US" sz="1800" b="1" i="1" kern="1200">
                          <a:solidFill>
                            <a:schemeClr val="tx1"/>
                          </a:solidFill>
                          <a:latin typeface="Times New Roman" pitchFamily="18" charset="0"/>
                          <a:ea typeface="+mn-ea"/>
                          <a:cs typeface="Times New Roman" pitchFamily="18" charset="0"/>
                        </a:rPr>
                        <a:t>: luôn hiển thị vùng thanh cuốn</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pic>
        <p:nvPicPr>
          <p:cNvPr id="6" name="Picture 5">
            <a:extLst>
              <a:ext uri="{FF2B5EF4-FFF2-40B4-BE49-F238E27FC236}">
                <a16:creationId xmlns:a16="http://schemas.microsoft.com/office/drawing/2014/main" id="{E480279F-6FD5-FC8D-565C-DCE1EE6AB356}"/>
              </a:ext>
            </a:extLst>
          </p:cNvPr>
          <p:cNvPicPr>
            <a:picLocks noChangeAspect="1"/>
          </p:cNvPicPr>
          <p:nvPr/>
        </p:nvPicPr>
        <p:blipFill>
          <a:blip r:embed="rId6"/>
          <a:stretch>
            <a:fillRect/>
          </a:stretch>
        </p:blipFill>
        <p:spPr>
          <a:xfrm>
            <a:off x="8210268" y="3651277"/>
            <a:ext cx="2066925" cy="2019300"/>
          </a:xfrm>
          <a:prstGeom prst="rect">
            <a:avLst/>
          </a:prstGeom>
        </p:spPr>
      </p:pic>
      <p:sp>
        <p:nvSpPr>
          <p:cNvPr id="14" name="Rectangle 13">
            <a:extLst>
              <a:ext uri="{FF2B5EF4-FFF2-40B4-BE49-F238E27FC236}">
                <a16:creationId xmlns:a16="http://schemas.microsoft.com/office/drawing/2014/main" id="{A399227F-2892-457A-7423-DAD3F5C01902}"/>
              </a:ext>
            </a:extLst>
          </p:cNvPr>
          <p:cNvSpPr/>
          <p:nvPr/>
        </p:nvSpPr>
        <p:spPr>
          <a:xfrm>
            <a:off x="10382668" y="3743529"/>
            <a:ext cx="1470335" cy="144815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latin typeface="Consolas" panose="020B0609020204030204" pitchFamily="49" charset="0"/>
              </a:rPr>
              <a:t>Hộp scroll chỉ hiện khi tràn nội dung</a:t>
            </a:r>
            <a:endParaRPr lang="en-US" sz="1600" b="1">
              <a:solidFill>
                <a:schemeClr val="tx1"/>
              </a:solidFill>
            </a:endParaRPr>
          </a:p>
        </p:txBody>
      </p:sp>
      <p:pic>
        <p:nvPicPr>
          <p:cNvPr id="17" name="Picture 16">
            <a:extLst>
              <a:ext uri="{FF2B5EF4-FFF2-40B4-BE49-F238E27FC236}">
                <a16:creationId xmlns:a16="http://schemas.microsoft.com/office/drawing/2014/main" id="{2F8AF21A-8B11-98CA-319B-37DD12742C43}"/>
              </a:ext>
            </a:extLst>
          </p:cNvPr>
          <p:cNvPicPr>
            <a:picLocks noChangeAspect="1"/>
          </p:cNvPicPr>
          <p:nvPr/>
        </p:nvPicPr>
        <p:blipFill>
          <a:blip r:embed="rId7"/>
          <a:stretch>
            <a:fillRect/>
          </a:stretch>
        </p:blipFill>
        <p:spPr>
          <a:xfrm>
            <a:off x="4842484" y="3651277"/>
            <a:ext cx="2914650" cy="1581150"/>
          </a:xfrm>
          <a:prstGeom prst="rect">
            <a:avLst/>
          </a:prstGeom>
        </p:spPr>
      </p:pic>
      <p:sp>
        <p:nvSpPr>
          <p:cNvPr id="2" name="Rectangle 1">
            <a:extLst>
              <a:ext uri="{FF2B5EF4-FFF2-40B4-BE49-F238E27FC236}">
                <a16:creationId xmlns:a16="http://schemas.microsoft.com/office/drawing/2014/main" id="{242B4F99-4F16-1D72-DE66-0F1C85DE9152}"/>
              </a:ext>
            </a:extLst>
          </p:cNvPr>
          <p:cNvSpPr/>
          <p:nvPr/>
        </p:nvSpPr>
        <p:spPr>
          <a:xfrm>
            <a:off x="1017031" y="1602802"/>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15.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overflow</a:t>
            </a:r>
            <a:endParaRPr lang="vi-VN" b="0">
              <a:effectLst/>
              <a:latin typeface="Consolas" panose="020B0609020204030204" pitchFamily="49" charset="0"/>
            </a:endParaRPr>
          </a:p>
        </p:txBody>
      </p:sp>
      <p:grpSp>
        <p:nvGrpSpPr>
          <p:cNvPr id="4" name="Group 46">
            <a:extLst>
              <a:ext uri="{FF2B5EF4-FFF2-40B4-BE49-F238E27FC236}">
                <a16:creationId xmlns:a16="http://schemas.microsoft.com/office/drawing/2014/main" id="{A99D7E6E-9CA2-B0E4-50D3-D6863EEA415F}"/>
              </a:ext>
            </a:extLst>
          </p:cNvPr>
          <p:cNvGrpSpPr>
            <a:grpSpLocks/>
          </p:cNvGrpSpPr>
          <p:nvPr/>
        </p:nvGrpSpPr>
        <p:grpSpPr bwMode="auto">
          <a:xfrm>
            <a:off x="674539" y="800042"/>
            <a:ext cx="3777305" cy="685800"/>
            <a:chOff x="1296" y="1824"/>
            <a:chExt cx="2101" cy="432"/>
          </a:xfrm>
        </p:grpSpPr>
        <p:sp>
          <p:nvSpPr>
            <p:cNvPr id="15" name="AutoShape 47">
              <a:extLst>
                <a:ext uri="{FF2B5EF4-FFF2-40B4-BE49-F238E27FC236}">
                  <a16:creationId xmlns:a16="http://schemas.microsoft.com/office/drawing/2014/main" id="{2DB25EA1-0315-7F05-D189-F8F1478BDB9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8FFE6B51-850A-5913-CC55-C3877C691F5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679A563D-375D-899C-B83B-F0FC068B0FF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9" name="Text Box 50">
              <a:extLst>
                <a:ext uri="{FF2B5EF4-FFF2-40B4-BE49-F238E27FC236}">
                  <a16:creationId xmlns:a16="http://schemas.microsoft.com/office/drawing/2014/main" id="{545F9826-C543-0464-A880-1D5A45A24DF8}"/>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37438658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08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So sánh 3 thuộc tính</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72C76B0B-BF2F-1FCA-9E3C-D1E4D035E4CC}"/>
              </a:ext>
            </a:extLst>
          </p:cNvPr>
          <p:cNvSpPr>
            <a:spLocks noChangeArrowheads="1"/>
          </p:cNvSpPr>
          <p:nvPr/>
        </p:nvSpPr>
        <p:spPr bwMode="gray">
          <a:xfrm>
            <a:off x="1133666" y="1496664"/>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So sánh 3 thuộc tính</a:t>
            </a:r>
            <a:endParaRPr lang="vi-VN" b="1" i="1">
              <a:solidFill>
                <a:srgbClr val="CC00FF"/>
              </a:solidFill>
              <a:latin typeface="Times New Roman" pitchFamily="18" charset="0"/>
              <a:cs typeface="Times New Roman" pitchFamily="18" charset="0"/>
            </a:endParaRPr>
          </a:p>
        </p:txBody>
      </p:sp>
      <p:graphicFrame>
        <p:nvGraphicFramePr>
          <p:cNvPr id="3" name="Table 2">
            <a:extLst>
              <a:ext uri="{FF2B5EF4-FFF2-40B4-BE49-F238E27FC236}">
                <a16:creationId xmlns:a16="http://schemas.microsoft.com/office/drawing/2014/main" id="{C83D9B52-8305-872E-9457-E011AFFE4985}"/>
              </a:ext>
            </a:extLst>
          </p:cNvPr>
          <p:cNvGraphicFramePr>
            <a:graphicFrameLocks noGrp="1"/>
          </p:cNvGraphicFramePr>
          <p:nvPr>
            <p:extLst>
              <p:ext uri="{D42A27DB-BD31-4B8C-83A1-F6EECF244321}">
                <p14:modId xmlns:p14="http://schemas.microsoft.com/office/powerpoint/2010/main" val="634398795"/>
              </p:ext>
            </p:extLst>
          </p:nvPr>
        </p:nvGraphicFramePr>
        <p:xfrm>
          <a:off x="1205580" y="2034477"/>
          <a:ext cx="9548976" cy="2956560"/>
        </p:xfrm>
        <a:graphic>
          <a:graphicData uri="http://schemas.openxmlformats.org/drawingml/2006/table">
            <a:tbl>
              <a:tblPr>
                <a:tableStyleId>{3C2FFA5D-87B4-456A-9821-1D502468CF0F}</a:tableStyleId>
              </a:tblPr>
              <a:tblGrid>
                <a:gridCol w="2387244">
                  <a:extLst>
                    <a:ext uri="{9D8B030D-6E8A-4147-A177-3AD203B41FA5}">
                      <a16:colId xmlns:a16="http://schemas.microsoft.com/office/drawing/2014/main" val="3970115909"/>
                    </a:ext>
                  </a:extLst>
                </a:gridCol>
                <a:gridCol w="2387244">
                  <a:extLst>
                    <a:ext uri="{9D8B030D-6E8A-4147-A177-3AD203B41FA5}">
                      <a16:colId xmlns:a16="http://schemas.microsoft.com/office/drawing/2014/main" val="3007879509"/>
                    </a:ext>
                  </a:extLst>
                </a:gridCol>
                <a:gridCol w="2387244">
                  <a:extLst>
                    <a:ext uri="{9D8B030D-6E8A-4147-A177-3AD203B41FA5}">
                      <a16:colId xmlns:a16="http://schemas.microsoft.com/office/drawing/2014/main" val="4158442119"/>
                    </a:ext>
                  </a:extLst>
                </a:gridCol>
                <a:gridCol w="2387244">
                  <a:extLst>
                    <a:ext uri="{9D8B030D-6E8A-4147-A177-3AD203B41FA5}">
                      <a16:colId xmlns:a16="http://schemas.microsoft.com/office/drawing/2014/main" val="2927817737"/>
                    </a:ext>
                  </a:extLst>
                </a:gridCol>
              </a:tblGrid>
              <a:tr h="0">
                <a:tc>
                  <a:txBody>
                    <a:bodyPr/>
                    <a:lstStyle/>
                    <a:p>
                      <a:pPr algn="ctr"/>
                      <a:r>
                        <a:rPr lang="en-US" sz="1800" b="1" i="1" kern="1200">
                          <a:solidFill>
                            <a:schemeClr val="tx1"/>
                          </a:solidFill>
                          <a:latin typeface="Times New Roman" pitchFamily="18" charset="0"/>
                          <a:ea typeface="+mn-ea"/>
                          <a:cs typeface="Times New Roman" pitchFamily="18" charset="0"/>
                        </a:rPr>
                        <a:t>Type</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opacity: 0</a:t>
                      </a: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display: none</a:t>
                      </a: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visibility: hidden</a:t>
                      </a:r>
                    </a:p>
                  </a:txBody>
                  <a:tcPr marL="142875" marR="142875" marT="47625" marB="47625" anchor="ctr"/>
                </a:tc>
                <a:extLst>
                  <a:ext uri="{0D108BD9-81ED-4DB2-BD59-A6C34878D82A}">
                    <a16:rowId xmlns:a16="http://schemas.microsoft.com/office/drawing/2014/main" val="431967875"/>
                  </a:ext>
                </a:extLst>
              </a:tr>
              <a:tr h="0">
                <a:tc>
                  <a:txBody>
                    <a:bodyPr/>
                    <a:lstStyle/>
                    <a:p>
                      <a:pPr algn="ctr"/>
                      <a:r>
                        <a:rPr lang="vi-VN" sz="1800" b="1" i="1" kern="1200">
                          <a:solidFill>
                            <a:schemeClr val="tx1"/>
                          </a:solidFill>
                          <a:latin typeface="Times New Roman" pitchFamily="18" charset="0"/>
                          <a:ea typeface="+mn-ea"/>
                          <a:cs typeface="Times New Roman" pitchFamily="18" charset="0"/>
                        </a:rPr>
                        <a:t>Ẩn khỏi giao diện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49841400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Chiếm không gian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62795725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Có thể tương tác</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49277800"/>
                  </a:ext>
                </a:extLst>
              </a:tr>
              <a:tr h="0">
                <a:tc>
                  <a:txBody>
                    <a:bodyPr/>
                    <a:lstStyle/>
                    <a:p>
                      <a:pPr algn="ctr"/>
                      <a:r>
                        <a:rPr lang="vi-VN" sz="1800" b="1" i="1" kern="1200">
                          <a:solidFill>
                            <a:schemeClr val="tx1"/>
                          </a:solidFill>
                          <a:latin typeface="Times New Roman" pitchFamily="18" charset="0"/>
                          <a:ea typeface="+mn-ea"/>
                          <a:cs typeface="Times New Roman" pitchFamily="18" charset="0"/>
                        </a:rPr>
                        <a:t>Ẩn phần tử con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274457434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Tính thừa kế</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106195339"/>
                  </a:ext>
                </a:extLst>
              </a:tr>
              <a:tr h="0">
                <a:tc>
                  <a:txBody>
                    <a:bodyPr/>
                    <a:lstStyle/>
                    <a:p>
                      <a:pPr algn="ctr"/>
                      <a:r>
                        <a:rPr lang="vi-VN" sz="1800" b="1" i="1" kern="1200">
                          <a:solidFill>
                            <a:schemeClr val="tx1"/>
                          </a:solidFill>
                          <a:latin typeface="Times New Roman" pitchFamily="18" charset="0"/>
                          <a:ea typeface="+mn-ea"/>
                          <a:cs typeface="Times New Roman" pitchFamily="18" charset="0"/>
                        </a:rPr>
                        <a:t>Hiển thị phần tử con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961089667"/>
                  </a:ext>
                </a:extLst>
              </a:tr>
              <a:tr h="0">
                <a:tc>
                  <a:txBody>
                    <a:bodyPr/>
                    <a:lstStyle/>
                    <a:p>
                      <a:pPr algn="ctr"/>
                      <a:r>
                        <a:rPr lang="vi-VN" sz="1800" b="1" i="1" kern="1200">
                          <a:solidFill>
                            <a:schemeClr val="tx1"/>
                          </a:solidFill>
                          <a:latin typeface="Times New Roman" pitchFamily="18" charset="0"/>
                          <a:ea typeface="+mn-ea"/>
                          <a:cs typeface="Times New Roman" pitchFamily="18" charset="0"/>
                        </a:rPr>
                        <a:t>Hỗ trợ Animations</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102275418"/>
                  </a:ext>
                </a:extLst>
              </a:tr>
            </a:tbl>
          </a:graphicData>
        </a:graphic>
      </p:graphicFrame>
      <p:sp>
        <p:nvSpPr>
          <p:cNvPr id="17" name="Rectangle 16">
            <a:extLst>
              <a:ext uri="{FF2B5EF4-FFF2-40B4-BE49-F238E27FC236}">
                <a16:creationId xmlns:a16="http://schemas.microsoft.com/office/drawing/2014/main" id="{EA8E200E-2E6B-42E3-BAA5-1107464E6ED9}"/>
              </a:ext>
            </a:extLst>
          </p:cNvPr>
          <p:cNvSpPr/>
          <p:nvPr/>
        </p:nvSpPr>
        <p:spPr>
          <a:xfrm>
            <a:off x="6096000" y="6216736"/>
            <a:ext cx="469635" cy="44044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sym typeface="Wingdings" panose="05000000000000000000" pitchFamily="2" charset="2"/>
              </a:rPr>
              <a:t>F12</a:t>
            </a:r>
            <a:endParaRPr lang="en-US" sz="1400" b="1">
              <a:solidFill>
                <a:srgbClr val="FF0000"/>
              </a:solidFill>
            </a:endParaRPr>
          </a:p>
        </p:txBody>
      </p:sp>
      <p:pic>
        <p:nvPicPr>
          <p:cNvPr id="6" name="Picture 5">
            <a:extLst>
              <a:ext uri="{FF2B5EF4-FFF2-40B4-BE49-F238E27FC236}">
                <a16:creationId xmlns:a16="http://schemas.microsoft.com/office/drawing/2014/main" id="{5DC853F0-8CBA-62D6-EF83-C2CB87800E86}"/>
              </a:ext>
            </a:extLst>
          </p:cNvPr>
          <p:cNvPicPr>
            <a:picLocks noChangeAspect="1"/>
          </p:cNvPicPr>
          <p:nvPr/>
        </p:nvPicPr>
        <p:blipFill>
          <a:blip r:embed="rId5"/>
          <a:stretch>
            <a:fillRect/>
          </a:stretch>
        </p:blipFill>
        <p:spPr>
          <a:xfrm>
            <a:off x="4938681" y="802926"/>
            <a:ext cx="2743200" cy="923925"/>
          </a:xfrm>
          <a:prstGeom prst="rect">
            <a:avLst/>
          </a:prstGeom>
        </p:spPr>
      </p:pic>
      <p:pic>
        <p:nvPicPr>
          <p:cNvPr id="18" name="Picture 17">
            <a:extLst>
              <a:ext uri="{FF2B5EF4-FFF2-40B4-BE49-F238E27FC236}">
                <a16:creationId xmlns:a16="http://schemas.microsoft.com/office/drawing/2014/main" id="{829640E5-805C-67ED-BA81-FF9F39E04248}"/>
              </a:ext>
            </a:extLst>
          </p:cNvPr>
          <p:cNvPicPr>
            <a:picLocks noChangeAspect="1"/>
          </p:cNvPicPr>
          <p:nvPr/>
        </p:nvPicPr>
        <p:blipFill>
          <a:blip r:embed="rId6"/>
          <a:stretch>
            <a:fillRect/>
          </a:stretch>
        </p:blipFill>
        <p:spPr>
          <a:xfrm>
            <a:off x="1794392" y="5094798"/>
            <a:ext cx="3534256" cy="1562381"/>
          </a:xfrm>
          <a:prstGeom prst="rect">
            <a:avLst/>
          </a:prstGeom>
        </p:spPr>
      </p:pic>
      <p:pic>
        <p:nvPicPr>
          <p:cNvPr id="20" name="Picture 19">
            <a:extLst>
              <a:ext uri="{FF2B5EF4-FFF2-40B4-BE49-F238E27FC236}">
                <a16:creationId xmlns:a16="http://schemas.microsoft.com/office/drawing/2014/main" id="{426FCF4C-7AF3-59D7-DCBE-B8338FFCF0AE}"/>
              </a:ext>
            </a:extLst>
          </p:cNvPr>
          <p:cNvPicPr>
            <a:picLocks noChangeAspect="1"/>
          </p:cNvPicPr>
          <p:nvPr/>
        </p:nvPicPr>
        <p:blipFill>
          <a:blip r:embed="rId7"/>
          <a:stretch>
            <a:fillRect/>
          </a:stretch>
        </p:blipFill>
        <p:spPr>
          <a:xfrm>
            <a:off x="8726027" y="5202355"/>
            <a:ext cx="2209685" cy="1169833"/>
          </a:xfrm>
          <a:prstGeom prst="rect">
            <a:avLst/>
          </a:prstGeom>
        </p:spPr>
      </p:pic>
      <p:pic>
        <p:nvPicPr>
          <p:cNvPr id="22" name="Picture 21">
            <a:extLst>
              <a:ext uri="{FF2B5EF4-FFF2-40B4-BE49-F238E27FC236}">
                <a16:creationId xmlns:a16="http://schemas.microsoft.com/office/drawing/2014/main" id="{78E4FDF8-C5D5-41F4-DE0F-BC7D4058D027}"/>
              </a:ext>
            </a:extLst>
          </p:cNvPr>
          <p:cNvPicPr>
            <a:picLocks noChangeAspect="1"/>
          </p:cNvPicPr>
          <p:nvPr/>
        </p:nvPicPr>
        <p:blipFill>
          <a:blip r:embed="rId8"/>
          <a:stretch>
            <a:fillRect/>
          </a:stretch>
        </p:blipFill>
        <p:spPr>
          <a:xfrm>
            <a:off x="5843971" y="5183903"/>
            <a:ext cx="2724150" cy="923925"/>
          </a:xfrm>
          <a:prstGeom prst="rect">
            <a:avLst/>
          </a:prstGeom>
        </p:spPr>
      </p:pic>
    </p:spTree>
    <p:extLst>
      <p:ext uri="{BB962C8B-B14F-4D97-AF65-F5344CB8AC3E}">
        <p14:creationId xmlns:p14="http://schemas.microsoft.com/office/powerpoint/2010/main" val="22716045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overscroll-behavior</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091BFA2B-761F-779A-CAA0-9DEA1DD6FC9B}"/>
              </a:ext>
            </a:extLst>
          </p:cNvPr>
          <p:cNvSpPr txBox="1"/>
          <p:nvPr/>
        </p:nvSpPr>
        <p:spPr>
          <a:xfrm>
            <a:off x="1158836" y="1547761"/>
            <a:ext cx="10515928" cy="646331"/>
          </a:xfrm>
          <a:prstGeom prst="rect">
            <a:avLst/>
          </a:prstGeom>
          <a:noFill/>
        </p:spPr>
        <p:txBody>
          <a:bodyPr wrap="square">
            <a:spAutoFit/>
          </a:bodyPr>
          <a:lstStyle/>
          <a:p>
            <a:r>
              <a:rPr lang="en-US" b="1" i="1">
                <a:latin typeface="Times New Roman" pitchFamily="18" charset="0"/>
                <a:cs typeface="Times New Roman" pitchFamily="18" charset="0"/>
              </a:rPr>
              <a:t>L</a:t>
            </a:r>
            <a:r>
              <a:rPr lang="vi-VN" b="1" i="1">
                <a:latin typeface="Times New Roman" pitchFamily="18" charset="0"/>
                <a:cs typeface="Times New Roman" pitchFamily="18" charset="0"/>
              </a:rPr>
              <a:t>à một thuộc tính CSS được sử dụng để điều chỉnh cách trình duyệt xử lý sự kiện "overscrolling", tức là khi người dùng cuộn trang đến khi không còn nội dung để cuộn nữa. </a:t>
            </a:r>
          </a:p>
        </p:txBody>
      </p:sp>
      <p:sp>
        <p:nvSpPr>
          <p:cNvPr id="18" name="TextBox 17">
            <a:extLst>
              <a:ext uri="{FF2B5EF4-FFF2-40B4-BE49-F238E27FC236}">
                <a16:creationId xmlns:a16="http://schemas.microsoft.com/office/drawing/2014/main" id="{71DE38B9-518E-B09C-B223-C35CBD7E97F6}"/>
              </a:ext>
            </a:extLst>
          </p:cNvPr>
          <p:cNvSpPr txBox="1"/>
          <p:nvPr/>
        </p:nvSpPr>
        <p:spPr>
          <a:xfrm>
            <a:off x="1235954" y="2276372"/>
            <a:ext cx="7349092" cy="307777"/>
          </a:xfrm>
          <a:prstGeom prst="rect">
            <a:avLst/>
          </a:prstGeom>
          <a:noFill/>
        </p:spPr>
        <p:txBody>
          <a:bodyPr wrap="square">
            <a:spAutoFit/>
          </a:bodyPr>
          <a:lstStyle/>
          <a:p>
            <a:r>
              <a:rPr lang="vi-VN" sz="1400">
                <a:solidFill>
                  <a:srgbClr val="0000CC"/>
                </a:solidFill>
                <a:hlinkClick r:id="rId5">
                  <a:extLst>
                    <a:ext uri="{A12FA001-AC4F-418D-AE19-62706E023703}">
                      <ahyp:hlinkClr xmlns:ahyp="http://schemas.microsoft.com/office/drawing/2018/hyperlinkcolor" val="tx"/>
                    </a:ext>
                  </a:extLst>
                </a:hlinkClick>
              </a:rPr>
              <a:t>https://developer.mozilla.org/en-US/docs/Web/CSS/overscroll-behavior</a:t>
            </a:r>
            <a:r>
              <a:rPr lang="en-US" sz="1400">
                <a:solidFill>
                  <a:srgbClr val="0000CC"/>
                </a:solidFill>
              </a:rPr>
              <a:t> </a:t>
            </a:r>
            <a:endParaRPr lang="vi-VN" sz="1400">
              <a:solidFill>
                <a:srgbClr val="0000CC"/>
              </a:solidFill>
            </a:endParaRPr>
          </a:p>
        </p:txBody>
      </p:sp>
      <p:sp>
        <p:nvSpPr>
          <p:cNvPr id="14" name="TextBox 13">
            <a:extLst>
              <a:ext uri="{FF2B5EF4-FFF2-40B4-BE49-F238E27FC236}">
                <a16:creationId xmlns:a16="http://schemas.microsoft.com/office/drawing/2014/main" id="{B572A8CD-E3D9-35A5-F8A5-D3E772BA99BE}"/>
              </a:ext>
            </a:extLst>
          </p:cNvPr>
          <p:cNvSpPr txBox="1"/>
          <p:nvPr/>
        </p:nvSpPr>
        <p:spPr>
          <a:xfrm>
            <a:off x="1158836" y="2677993"/>
            <a:ext cx="7271298" cy="369332"/>
          </a:xfrm>
          <a:prstGeom prst="rect">
            <a:avLst/>
          </a:prstGeom>
          <a:noFill/>
        </p:spPr>
        <p:txBody>
          <a:bodyPr wrap="square">
            <a:spAutoFit/>
          </a:bodyPr>
          <a:lstStyle/>
          <a:p>
            <a:r>
              <a:rPr lang="en-US">
                <a:solidFill>
                  <a:srgbClr val="0000CC"/>
                </a:solidFill>
              </a:rPr>
              <a:t> </a:t>
            </a:r>
            <a:r>
              <a:rPr lang="en-US">
                <a:solidFill>
                  <a:srgbClr val="0000CC"/>
                </a:solidFill>
                <a:hlinkClick r:id="rId6">
                  <a:extLst>
                    <a:ext uri="{A12FA001-AC4F-418D-AE19-62706E023703}">
                      <ahyp:hlinkClr xmlns:ahyp="http://schemas.microsoft.com/office/drawing/2018/hyperlinkcolor" val="tx"/>
                    </a:ext>
                  </a:extLst>
                </a:hlinkClick>
              </a:rPr>
              <a:t>https://css-tricks.com/almanac/properties/o/overscroll-behavior/</a:t>
            </a:r>
            <a:r>
              <a:rPr lang="en-US">
                <a:solidFill>
                  <a:srgbClr val="0000CC"/>
                </a:solidFill>
              </a:rPr>
              <a:t> </a:t>
            </a:r>
          </a:p>
        </p:txBody>
      </p:sp>
      <p:pic>
        <p:nvPicPr>
          <p:cNvPr id="6" name="Picture 5">
            <a:extLst>
              <a:ext uri="{FF2B5EF4-FFF2-40B4-BE49-F238E27FC236}">
                <a16:creationId xmlns:a16="http://schemas.microsoft.com/office/drawing/2014/main" id="{59F9C572-1BE2-BD74-E2E7-F5929D4D7864}"/>
              </a:ext>
            </a:extLst>
          </p:cNvPr>
          <p:cNvPicPr>
            <a:picLocks noChangeAspect="1"/>
          </p:cNvPicPr>
          <p:nvPr/>
        </p:nvPicPr>
        <p:blipFill>
          <a:blip r:embed="rId7"/>
          <a:stretch>
            <a:fillRect/>
          </a:stretch>
        </p:blipFill>
        <p:spPr>
          <a:xfrm>
            <a:off x="8087561" y="2425913"/>
            <a:ext cx="3753049" cy="675410"/>
          </a:xfrm>
          <a:prstGeom prst="rect">
            <a:avLst/>
          </a:prstGeom>
        </p:spPr>
      </p:pic>
      <p:pic>
        <p:nvPicPr>
          <p:cNvPr id="19" name="Picture 18">
            <a:extLst>
              <a:ext uri="{FF2B5EF4-FFF2-40B4-BE49-F238E27FC236}">
                <a16:creationId xmlns:a16="http://schemas.microsoft.com/office/drawing/2014/main" id="{83760C0B-7B53-5BB2-A6F1-AADA3AE1B215}"/>
              </a:ext>
            </a:extLst>
          </p:cNvPr>
          <p:cNvPicPr>
            <a:picLocks noChangeAspect="1"/>
          </p:cNvPicPr>
          <p:nvPr/>
        </p:nvPicPr>
        <p:blipFill>
          <a:blip r:embed="rId8"/>
          <a:stretch>
            <a:fillRect/>
          </a:stretch>
        </p:blipFill>
        <p:spPr>
          <a:xfrm>
            <a:off x="4148140" y="4793117"/>
            <a:ext cx="2836554" cy="1730993"/>
          </a:xfrm>
          <a:prstGeom prst="rect">
            <a:avLst/>
          </a:prstGeom>
        </p:spPr>
      </p:pic>
      <p:pic>
        <p:nvPicPr>
          <p:cNvPr id="21" name="Picture 20">
            <a:extLst>
              <a:ext uri="{FF2B5EF4-FFF2-40B4-BE49-F238E27FC236}">
                <a16:creationId xmlns:a16="http://schemas.microsoft.com/office/drawing/2014/main" id="{F7E224FD-9402-283A-1A5B-F9EE0BDC8216}"/>
              </a:ext>
            </a:extLst>
          </p:cNvPr>
          <p:cNvPicPr>
            <a:picLocks noChangeAspect="1"/>
          </p:cNvPicPr>
          <p:nvPr/>
        </p:nvPicPr>
        <p:blipFill>
          <a:blip r:embed="rId9"/>
          <a:stretch>
            <a:fillRect/>
          </a:stretch>
        </p:blipFill>
        <p:spPr>
          <a:xfrm>
            <a:off x="1110868" y="3422864"/>
            <a:ext cx="2753036" cy="3101246"/>
          </a:xfrm>
          <a:prstGeom prst="rect">
            <a:avLst/>
          </a:prstGeom>
        </p:spPr>
      </p:pic>
      <p:pic>
        <p:nvPicPr>
          <p:cNvPr id="22" name="Picture 21">
            <a:extLst>
              <a:ext uri="{FF2B5EF4-FFF2-40B4-BE49-F238E27FC236}">
                <a16:creationId xmlns:a16="http://schemas.microsoft.com/office/drawing/2014/main" id="{0D8CF5EB-A338-1338-2402-7531AF7A0FB1}"/>
              </a:ext>
            </a:extLst>
          </p:cNvPr>
          <p:cNvPicPr>
            <a:picLocks noChangeAspect="1"/>
          </p:cNvPicPr>
          <p:nvPr/>
        </p:nvPicPr>
        <p:blipFill>
          <a:blip r:embed="rId9"/>
          <a:stretch>
            <a:fillRect/>
          </a:stretch>
        </p:blipFill>
        <p:spPr>
          <a:xfrm>
            <a:off x="8087561" y="3422864"/>
            <a:ext cx="2753036" cy="3101246"/>
          </a:xfrm>
          <a:prstGeom prst="rect">
            <a:avLst/>
          </a:prstGeom>
        </p:spPr>
      </p:pic>
      <p:cxnSp>
        <p:nvCxnSpPr>
          <p:cNvPr id="24" name="Straight Connector 23">
            <a:extLst>
              <a:ext uri="{FF2B5EF4-FFF2-40B4-BE49-F238E27FC236}">
                <a16:creationId xmlns:a16="http://schemas.microsoft.com/office/drawing/2014/main" id="{A968EE23-6DAF-7264-6898-12F77EA38BFA}"/>
              </a:ext>
            </a:extLst>
          </p:cNvPr>
          <p:cNvCxnSpPr/>
          <p:nvPr/>
        </p:nvCxnSpPr>
        <p:spPr>
          <a:xfrm>
            <a:off x="10697378" y="4572000"/>
            <a:ext cx="286439" cy="23135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57905E1-298C-1817-E8C7-40086FF65A2F}"/>
              </a:ext>
            </a:extLst>
          </p:cNvPr>
          <p:cNvCxnSpPr/>
          <p:nvPr/>
        </p:nvCxnSpPr>
        <p:spPr>
          <a:xfrm flipH="1">
            <a:off x="10697378" y="4572000"/>
            <a:ext cx="286439" cy="23135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0119053-6E28-23DB-DFDA-7ADEA9B91271}"/>
              </a:ext>
            </a:extLst>
          </p:cNvPr>
          <p:cNvSpPr/>
          <p:nvPr/>
        </p:nvSpPr>
        <p:spPr>
          <a:xfrm>
            <a:off x="1324905" y="6164157"/>
            <a:ext cx="2260653" cy="49271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Consolas" panose="020B0609020204030204" pitchFamily="49" charset="0"/>
              </a:rPr>
              <a:t>Thanh cuộn bên ngoài bị cuốn theo</a:t>
            </a:r>
            <a:endParaRPr lang="en-US" sz="1600" b="1">
              <a:solidFill>
                <a:schemeClr val="tx1"/>
              </a:solidFill>
            </a:endParaRPr>
          </a:p>
        </p:txBody>
      </p:sp>
      <p:sp>
        <p:nvSpPr>
          <p:cNvPr id="28" name="Rectangle 27">
            <a:extLst>
              <a:ext uri="{FF2B5EF4-FFF2-40B4-BE49-F238E27FC236}">
                <a16:creationId xmlns:a16="http://schemas.microsoft.com/office/drawing/2014/main" id="{1725416C-8176-461A-E37E-CE42AECBF4DE}"/>
              </a:ext>
            </a:extLst>
          </p:cNvPr>
          <p:cNvSpPr/>
          <p:nvPr/>
        </p:nvSpPr>
        <p:spPr>
          <a:xfrm>
            <a:off x="8398295" y="6100740"/>
            <a:ext cx="2260653" cy="49271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Consolas" panose="020B0609020204030204" pitchFamily="49" charset="0"/>
              </a:rPr>
              <a:t>Chỉ cuộn được bên trong </a:t>
            </a:r>
            <a:endParaRPr lang="en-US" sz="1600" b="1">
              <a:solidFill>
                <a:schemeClr val="tx1"/>
              </a:solidFill>
            </a:endParaRPr>
          </a:p>
        </p:txBody>
      </p:sp>
      <p:pic>
        <p:nvPicPr>
          <p:cNvPr id="30" name="Picture 29">
            <a:extLst>
              <a:ext uri="{FF2B5EF4-FFF2-40B4-BE49-F238E27FC236}">
                <a16:creationId xmlns:a16="http://schemas.microsoft.com/office/drawing/2014/main" id="{D6E71E87-7C79-59C8-9867-E4CFB4D01614}"/>
              </a:ext>
            </a:extLst>
          </p:cNvPr>
          <p:cNvPicPr>
            <a:picLocks noChangeAspect="1"/>
          </p:cNvPicPr>
          <p:nvPr/>
        </p:nvPicPr>
        <p:blipFill>
          <a:blip r:embed="rId10"/>
          <a:stretch>
            <a:fillRect/>
          </a:stretch>
        </p:blipFill>
        <p:spPr>
          <a:xfrm>
            <a:off x="4149552" y="3101051"/>
            <a:ext cx="2104222" cy="1657075"/>
          </a:xfrm>
          <a:prstGeom prst="rect">
            <a:avLst/>
          </a:prstGeom>
        </p:spPr>
      </p:pic>
    </p:spTree>
    <p:extLst>
      <p:ext uri="{BB962C8B-B14F-4D97-AF65-F5344CB8AC3E}">
        <p14:creationId xmlns:p14="http://schemas.microsoft.com/office/powerpoint/2010/main" val="211709674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custom scrollbar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TextBox 16">
            <a:extLst>
              <a:ext uri="{FF2B5EF4-FFF2-40B4-BE49-F238E27FC236}">
                <a16:creationId xmlns:a16="http://schemas.microsoft.com/office/drawing/2014/main" id="{091BFA2B-761F-779A-CAA0-9DEA1DD6FC9B}"/>
              </a:ext>
            </a:extLst>
          </p:cNvPr>
          <p:cNvSpPr txBox="1"/>
          <p:nvPr/>
        </p:nvSpPr>
        <p:spPr>
          <a:xfrm>
            <a:off x="1158836" y="1547761"/>
            <a:ext cx="10515928" cy="369332"/>
          </a:xfrm>
          <a:prstGeom prst="rect">
            <a:avLst/>
          </a:prstGeom>
          <a:noFill/>
        </p:spPr>
        <p:txBody>
          <a:bodyPr wrap="square">
            <a:spAutoFit/>
          </a:bodyPr>
          <a:lstStyle/>
          <a:p>
            <a:r>
              <a:rPr lang="en-US" b="1" i="1">
                <a:latin typeface="Times New Roman" pitchFamily="18" charset="0"/>
                <a:cs typeface="Times New Roman" pitchFamily="18" charset="0"/>
              </a:rPr>
              <a:t>Tùy biến giúp thanh cuốn trông đẹp mắt hơn </a:t>
            </a:r>
            <a:endParaRPr lang="vi-VN" b="1" i="1">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760ED0AC-DE9C-0310-3412-B7C7A04338EC}"/>
              </a:ext>
            </a:extLst>
          </p:cNvPr>
          <p:cNvPicPr>
            <a:picLocks noChangeAspect="1"/>
          </p:cNvPicPr>
          <p:nvPr/>
        </p:nvPicPr>
        <p:blipFill>
          <a:blip r:embed="rId5"/>
          <a:stretch>
            <a:fillRect/>
          </a:stretch>
        </p:blipFill>
        <p:spPr>
          <a:xfrm>
            <a:off x="1205580" y="2066615"/>
            <a:ext cx="4358553" cy="4490110"/>
          </a:xfrm>
          <a:prstGeom prst="rect">
            <a:avLst/>
          </a:prstGeom>
        </p:spPr>
      </p:pic>
      <p:sp>
        <p:nvSpPr>
          <p:cNvPr id="19" name="TextBox 18">
            <a:extLst>
              <a:ext uri="{FF2B5EF4-FFF2-40B4-BE49-F238E27FC236}">
                <a16:creationId xmlns:a16="http://schemas.microsoft.com/office/drawing/2014/main" id="{CDB3B701-4024-DA87-095D-078C30591989}"/>
              </a:ext>
            </a:extLst>
          </p:cNvPr>
          <p:cNvSpPr txBox="1"/>
          <p:nvPr/>
        </p:nvSpPr>
        <p:spPr>
          <a:xfrm>
            <a:off x="5564133" y="1982705"/>
            <a:ext cx="7461174" cy="369332"/>
          </a:xfrm>
          <a:prstGeom prst="rect">
            <a:avLst/>
          </a:prstGeom>
          <a:noFill/>
        </p:spPr>
        <p:txBody>
          <a:bodyPr wrap="square">
            <a:spAutoFit/>
          </a:bodyPr>
          <a:lstStyle/>
          <a:p>
            <a:r>
              <a:rPr lang="en-US">
                <a:hlinkClick r:id="rId6"/>
              </a:rPr>
              <a:t>https://www.w3schools.com/howto/howto_css_custom_scrollbar.asp</a:t>
            </a:r>
            <a:r>
              <a:rPr lang="en-US"/>
              <a:t> </a:t>
            </a:r>
          </a:p>
        </p:txBody>
      </p:sp>
      <p:pic>
        <p:nvPicPr>
          <p:cNvPr id="21" name="Picture 20">
            <a:extLst>
              <a:ext uri="{FF2B5EF4-FFF2-40B4-BE49-F238E27FC236}">
                <a16:creationId xmlns:a16="http://schemas.microsoft.com/office/drawing/2014/main" id="{5DB0FE6D-4AEE-A67F-FDB7-93B408E4CAB8}"/>
              </a:ext>
            </a:extLst>
          </p:cNvPr>
          <p:cNvPicPr>
            <a:picLocks noChangeAspect="1"/>
          </p:cNvPicPr>
          <p:nvPr/>
        </p:nvPicPr>
        <p:blipFill>
          <a:blip r:embed="rId7"/>
          <a:stretch>
            <a:fillRect/>
          </a:stretch>
        </p:blipFill>
        <p:spPr>
          <a:xfrm>
            <a:off x="5716377" y="2425271"/>
            <a:ext cx="5562600" cy="895350"/>
          </a:xfrm>
          <a:prstGeom prst="rect">
            <a:avLst/>
          </a:prstGeom>
        </p:spPr>
      </p:pic>
      <p:pic>
        <p:nvPicPr>
          <p:cNvPr id="23" name="Picture 22">
            <a:extLst>
              <a:ext uri="{FF2B5EF4-FFF2-40B4-BE49-F238E27FC236}">
                <a16:creationId xmlns:a16="http://schemas.microsoft.com/office/drawing/2014/main" id="{E8727B3A-5C4A-224C-EF9D-576605F37B2F}"/>
              </a:ext>
            </a:extLst>
          </p:cNvPr>
          <p:cNvPicPr>
            <a:picLocks noChangeAspect="1"/>
          </p:cNvPicPr>
          <p:nvPr/>
        </p:nvPicPr>
        <p:blipFill>
          <a:blip r:embed="rId8"/>
          <a:stretch>
            <a:fillRect/>
          </a:stretch>
        </p:blipFill>
        <p:spPr>
          <a:xfrm>
            <a:off x="5716377" y="3631893"/>
            <a:ext cx="6153150" cy="1438275"/>
          </a:xfrm>
          <a:prstGeom prst="rect">
            <a:avLst/>
          </a:prstGeom>
        </p:spPr>
      </p:pic>
    </p:spTree>
    <p:extLst>
      <p:ext uri="{BB962C8B-B14F-4D97-AF65-F5344CB8AC3E}">
        <p14:creationId xmlns:p14="http://schemas.microsoft.com/office/powerpoint/2010/main" val="22355899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5749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16.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text-overflow</a:t>
            </a:r>
          </a:p>
        </p:txBody>
      </p:sp>
      <p:pic>
        <p:nvPicPr>
          <p:cNvPr id="14" name="Picture 13">
            <a:extLst>
              <a:ext uri="{FF2B5EF4-FFF2-40B4-BE49-F238E27FC236}">
                <a16:creationId xmlns:a16="http://schemas.microsoft.com/office/drawing/2014/main" id="{261D1F2D-4956-F04D-F54D-1A7551D85AAA}"/>
              </a:ext>
            </a:extLst>
          </p:cNvPr>
          <p:cNvPicPr>
            <a:picLocks noChangeAspect="1"/>
          </p:cNvPicPr>
          <p:nvPr/>
        </p:nvPicPr>
        <p:blipFill>
          <a:blip r:embed="rId5"/>
          <a:stretch>
            <a:fillRect/>
          </a:stretch>
        </p:blipFill>
        <p:spPr>
          <a:xfrm>
            <a:off x="1205580" y="2001140"/>
            <a:ext cx="7124700" cy="962025"/>
          </a:xfrm>
          <a:prstGeom prst="rect">
            <a:avLst/>
          </a:prstGeom>
        </p:spPr>
      </p:pic>
      <p:pic>
        <p:nvPicPr>
          <p:cNvPr id="17" name="Picture 16">
            <a:extLst>
              <a:ext uri="{FF2B5EF4-FFF2-40B4-BE49-F238E27FC236}">
                <a16:creationId xmlns:a16="http://schemas.microsoft.com/office/drawing/2014/main" id="{CA57CCC5-4697-54B1-B071-1D54AAA91FFD}"/>
              </a:ext>
            </a:extLst>
          </p:cNvPr>
          <p:cNvPicPr>
            <a:picLocks noChangeAspect="1"/>
          </p:cNvPicPr>
          <p:nvPr/>
        </p:nvPicPr>
        <p:blipFill>
          <a:blip r:embed="rId6"/>
          <a:stretch>
            <a:fillRect/>
          </a:stretch>
        </p:blipFill>
        <p:spPr>
          <a:xfrm>
            <a:off x="1205580" y="4387242"/>
            <a:ext cx="4305300" cy="1809750"/>
          </a:xfrm>
          <a:prstGeom prst="rect">
            <a:avLst/>
          </a:prstGeom>
        </p:spPr>
      </p:pic>
      <p:pic>
        <p:nvPicPr>
          <p:cNvPr id="20" name="Picture 19">
            <a:extLst>
              <a:ext uri="{FF2B5EF4-FFF2-40B4-BE49-F238E27FC236}">
                <a16:creationId xmlns:a16="http://schemas.microsoft.com/office/drawing/2014/main" id="{F19B291E-2747-6EE5-6CE3-AB1E97A2893A}"/>
              </a:ext>
            </a:extLst>
          </p:cNvPr>
          <p:cNvPicPr>
            <a:picLocks noChangeAspect="1"/>
          </p:cNvPicPr>
          <p:nvPr/>
        </p:nvPicPr>
        <p:blipFill>
          <a:blip r:embed="rId7"/>
          <a:stretch>
            <a:fillRect/>
          </a:stretch>
        </p:blipFill>
        <p:spPr>
          <a:xfrm>
            <a:off x="1205580" y="3021981"/>
            <a:ext cx="4810125" cy="1028700"/>
          </a:xfrm>
          <a:prstGeom prst="rect">
            <a:avLst/>
          </a:prstGeom>
        </p:spPr>
      </p:pic>
      <p:pic>
        <p:nvPicPr>
          <p:cNvPr id="24" name="Picture 23">
            <a:extLst>
              <a:ext uri="{FF2B5EF4-FFF2-40B4-BE49-F238E27FC236}">
                <a16:creationId xmlns:a16="http://schemas.microsoft.com/office/drawing/2014/main" id="{13238AB5-A113-FB9F-CCFF-679BFBDA21FC}"/>
              </a:ext>
            </a:extLst>
          </p:cNvPr>
          <p:cNvPicPr>
            <a:picLocks noChangeAspect="1"/>
          </p:cNvPicPr>
          <p:nvPr/>
        </p:nvPicPr>
        <p:blipFill>
          <a:blip r:embed="rId8"/>
          <a:stretch>
            <a:fillRect/>
          </a:stretch>
        </p:blipFill>
        <p:spPr>
          <a:xfrm>
            <a:off x="7063455" y="3798258"/>
            <a:ext cx="2533650" cy="685800"/>
          </a:xfrm>
          <a:prstGeom prst="rect">
            <a:avLst/>
          </a:prstGeom>
        </p:spPr>
      </p:pic>
      <p:sp>
        <p:nvSpPr>
          <p:cNvPr id="25" name="Arrow: Right 24">
            <a:extLst>
              <a:ext uri="{FF2B5EF4-FFF2-40B4-BE49-F238E27FC236}">
                <a16:creationId xmlns:a16="http://schemas.microsoft.com/office/drawing/2014/main" id="{566ACE9C-5E96-8609-E8E7-18D3DA959C81}"/>
              </a:ext>
            </a:extLst>
          </p:cNvPr>
          <p:cNvSpPr/>
          <p:nvPr/>
        </p:nvSpPr>
        <p:spPr>
          <a:xfrm>
            <a:off x="5887844" y="4650059"/>
            <a:ext cx="512956" cy="31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CDB9DE28-7BFE-3287-5256-684CF333A380}"/>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B12C986D-D4E3-37D1-F5BF-7599D26CB00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D8817C58-08BC-8313-2AC4-C4A3BF4F872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077C6535-0BC8-5123-992F-5BF09A4C75C3}"/>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6" name="Text Box 50">
              <a:extLst>
                <a:ext uri="{FF2B5EF4-FFF2-40B4-BE49-F238E27FC236}">
                  <a16:creationId xmlns:a16="http://schemas.microsoft.com/office/drawing/2014/main" id="{3DF3916A-00FD-065B-321F-57B87C8DED7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28261695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10041303"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16. Thuộc tính </a:t>
            </a:r>
            <a:r>
              <a:rPr lang="en-US" b="0">
                <a:solidFill>
                  <a:srgbClr val="FF0000"/>
                </a:solidFill>
                <a:effectLst/>
                <a:latin typeface="Consolas" panose="020B0609020204030204" pitchFamily="49" charset="0"/>
              </a:rPr>
              <a:t> </a:t>
            </a:r>
            <a:r>
              <a:rPr lang="vi-VN" b="0">
                <a:solidFill>
                  <a:srgbClr val="FF0000"/>
                </a:solidFill>
                <a:effectLst/>
                <a:latin typeface="Consolas" panose="020B0609020204030204" pitchFamily="49" charset="0"/>
              </a:rPr>
              <a:t>text-overflow</a:t>
            </a:r>
            <a:r>
              <a:rPr lang="en-US" b="0">
                <a:solidFill>
                  <a:srgbClr val="FF0000"/>
                </a:solidFill>
                <a:effectLst/>
                <a:latin typeface="Consolas" panose="020B0609020204030204" pitchFamily="49" charset="0"/>
              </a:rPr>
              <a:t> : Quy định số dòng cắt ngắn thành dấu …</a:t>
            </a:r>
            <a:endParaRPr lang="vi-VN" b="0">
              <a:solidFill>
                <a:srgbClr val="FF000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0C65FE42-CEB0-E258-0232-14C6915DF218}"/>
              </a:ext>
            </a:extLst>
          </p:cNvPr>
          <p:cNvPicPr>
            <a:picLocks noChangeAspect="1"/>
          </p:cNvPicPr>
          <p:nvPr/>
        </p:nvPicPr>
        <p:blipFill>
          <a:blip r:embed="rId5"/>
          <a:stretch>
            <a:fillRect/>
          </a:stretch>
        </p:blipFill>
        <p:spPr>
          <a:xfrm>
            <a:off x="1158836" y="2110460"/>
            <a:ext cx="3067050" cy="1085850"/>
          </a:xfrm>
          <a:prstGeom prst="rect">
            <a:avLst/>
          </a:prstGeom>
        </p:spPr>
      </p:pic>
      <p:pic>
        <p:nvPicPr>
          <p:cNvPr id="5" name="Picture 4">
            <a:extLst>
              <a:ext uri="{FF2B5EF4-FFF2-40B4-BE49-F238E27FC236}">
                <a16:creationId xmlns:a16="http://schemas.microsoft.com/office/drawing/2014/main" id="{DDD8B04D-1181-FCF7-0FB1-5122BE0E930E}"/>
              </a:ext>
            </a:extLst>
          </p:cNvPr>
          <p:cNvPicPr>
            <a:picLocks noChangeAspect="1"/>
          </p:cNvPicPr>
          <p:nvPr/>
        </p:nvPicPr>
        <p:blipFill>
          <a:blip r:embed="rId6"/>
          <a:stretch>
            <a:fillRect/>
          </a:stretch>
        </p:blipFill>
        <p:spPr>
          <a:xfrm>
            <a:off x="1205580" y="3555032"/>
            <a:ext cx="4600575" cy="1933575"/>
          </a:xfrm>
          <a:prstGeom prst="rect">
            <a:avLst/>
          </a:prstGeom>
        </p:spPr>
      </p:pic>
      <p:pic>
        <p:nvPicPr>
          <p:cNvPr id="15" name="Picture 14">
            <a:extLst>
              <a:ext uri="{FF2B5EF4-FFF2-40B4-BE49-F238E27FC236}">
                <a16:creationId xmlns:a16="http://schemas.microsoft.com/office/drawing/2014/main" id="{57FB25F1-436B-C58C-F779-6FE11E6A2F05}"/>
              </a:ext>
            </a:extLst>
          </p:cNvPr>
          <p:cNvPicPr>
            <a:picLocks noChangeAspect="1"/>
          </p:cNvPicPr>
          <p:nvPr/>
        </p:nvPicPr>
        <p:blipFill>
          <a:blip r:embed="rId7"/>
          <a:stretch>
            <a:fillRect/>
          </a:stretch>
        </p:blipFill>
        <p:spPr>
          <a:xfrm>
            <a:off x="6271545" y="3555032"/>
            <a:ext cx="4714875" cy="1152525"/>
          </a:xfrm>
          <a:prstGeom prst="rect">
            <a:avLst/>
          </a:prstGeom>
        </p:spPr>
      </p:pic>
      <p:cxnSp>
        <p:nvCxnSpPr>
          <p:cNvPr id="16" name="Straight Arrow Connector 15">
            <a:extLst>
              <a:ext uri="{FF2B5EF4-FFF2-40B4-BE49-F238E27FC236}">
                <a16:creationId xmlns:a16="http://schemas.microsoft.com/office/drawing/2014/main" id="{730FE786-6FD5-FC9A-3827-D2029648DB1E}"/>
              </a:ext>
            </a:extLst>
          </p:cNvPr>
          <p:cNvCxnSpPr>
            <a:cxnSpLocks/>
          </p:cNvCxnSpPr>
          <p:nvPr/>
        </p:nvCxnSpPr>
        <p:spPr>
          <a:xfrm>
            <a:off x="3925229" y="4572000"/>
            <a:ext cx="2943922" cy="1182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5D158B4-8B0C-BC55-5A9C-6CC0CD97E143}"/>
              </a:ext>
            </a:extLst>
          </p:cNvPr>
          <p:cNvSpPr/>
          <p:nvPr/>
        </p:nvSpPr>
        <p:spPr>
          <a:xfrm>
            <a:off x="5944878" y="5826117"/>
            <a:ext cx="3656322" cy="82392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effectLst/>
                <a:latin typeface="Consolas" panose="020B0609020204030204" pitchFamily="49" charset="0"/>
              </a:rPr>
              <a:t>Ngắt dòng, chuyển thành dấu … ở dòng thứ 2 khi nội dung quá dài</a:t>
            </a:r>
            <a:endParaRPr lang="en-US" sz="1600" b="1">
              <a:solidFill>
                <a:schemeClr val="tx1"/>
              </a:solidFill>
            </a:endParaRPr>
          </a:p>
        </p:txBody>
      </p:sp>
      <p:cxnSp>
        <p:nvCxnSpPr>
          <p:cNvPr id="22" name="Straight Arrow Connector 21">
            <a:extLst>
              <a:ext uri="{FF2B5EF4-FFF2-40B4-BE49-F238E27FC236}">
                <a16:creationId xmlns:a16="http://schemas.microsoft.com/office/drawing/2014/main" id="{119952B2-4BB6-5B15-4D34-79A506831BA0}"/>
              </a:ext>
            </a:extLst>
          </p:cNvPr>
          <p:cNvCxnSpPr>
            <a:cxnSpLocks/>
            <a:stCxn id="21" idx="0"/>
          </p:cNvCxnSpPr>
          <p:nvPr/>
        </p:nvCxnSpPr>
        <p:spPr>
          <a:xfrm flipV="1">
            <a:off x="7773039" y="4555234"/>
            <a:ext cx="1939673" cy="12708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04" name="Rectangle 10303">
            <a:extLst>
              <a:ext uri="{FF2B5EF4-FFF2-40B4-BE49-F238E27FC236}">
                <a16:creationId xmlns:a16="http://schemas.microsoft.com/office/drawing/2014/main" id="{6EE92E5E-4CF6-0D87-3019-10546D53F03F}"/>
              </a:ext>
            </a:extLst>
          </p:cNvPr>
          <p:cNvSpPr/>
          <p:nvPr/>
        </p:nvSpPr>
        <p:spPr>
          <a:xfrm>
            <a:off x="9824026" y="4195701"/>
            <a:ext cx="1401042" cy="411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effectLst/>
                <a:latin typeface="Consolas" panose="020B0609020204030204" pitchFamily="49" charset="0"/>
              </a:rPr>
              <a:t>Line 2</a:t>
            </a:r>
            <a:endParaRPr lang="en-US" sz="1600" b="1">
              <a:solidFill>
                <a:schemeClr val="tx1"/>
              </a:solidFill>
            </a:endParaRPr>
          </a:p>
        </p:txBody>
      </p:sp>
      <p:grpSp>
        <p:nvGrpSpPr>
          <p:cNvPr id="2" name="Group 46">
            <a:extLst>
              <a:ext uri="{FF2B5EF4-FFF2-40B4-BE49-F238E27FC236}">
                <a16:creationId xmlns:a16="http://schemas.microsoft.com/office/drawing/2014/main" id="{708EA3A7-A680-5C80-BA98-280F6F7ACEF3}"/>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4799DA0E-568A-D647-816B-2B38F7C41169}"/>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AB2FE4DB-E532-14A1-0323-3250F8E589B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C139141A-20CC-3B72-D559-132A5A518110}"/>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7" name="Text Box 50">
              <a:extLst>
                <a:ext uri="{FF2B5EF4-FFF2-40B4-BE49-F238E27FC236}">
                  <a16:creationId xmlns:a16="http://schemas.microsoft.com/office/drawing/2014/main" id="{3F7D7119-E931-FAD0-BAD0-118C00A7FF37}"/>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40530900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789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17. </a:t>
            </a:r>
            <a:r>
              <a:rPr lang="en-US" b="1" i="1">
                <a:solidFill>
                  <a:srgbClr val="0000CC"/>
                </a:solidFill>
                <a:latin typeface="Times New Roman" pitchFamily="18" charset="0"/>
                <a:cs typeface="Times New Roman" pitchFamily="18" charset="0"/>
                <a:hlinkClick r:id="rId5"/>
              </a:rPr>
              <a:t>https://fontawesome.com/</a:t>
            </a:r>
            <a:r>
              <a:rPr lang="en-US" b="1" i="1">
                <a:solidFill>
                  <a:srgbClr val="0000CC"/>
                </a:solidFill>
                <a:latin typeface="Times New Roman" pitchFamily="18" charset="0"/>
                <a:cs typeface="Times New Roman" pitchFamily="18" charset="0"/>
              </a:rPr>
              <a:t>  Nhúng icon </a:t>
            </a:r>
            <a:endParaRPr lang="vi-VN" b="0">
              <a:solidFill>
                <a:srgbClr val="FF0000"/>
              </a:solidFill>
              <a:effectLst/>
              <a:latin typeface="Consolas" panose="020B0609020204030204" pitchFamily="49" charset="0"/>
            </a:endParaRPr>
          </a:p>
        </p:txBody>
      </p:sp>
      <p:pic>
        <p:nvPicPr>
          <p:cNvPr id="24" name="Picture 23">
            <a:extLst>
              <a:ext uri="{FF2B5EF4-FFF2-40B4-BE49-F238E27FC236}">
                <a16:creationId xmlns:a16="http://schemas.microsoft.com/office/drawing/2014/main" id="{D02FDCD8-FC1B-4C57-5A6E-4B35C72513FA}"/>
              </a:ext>
            </a:extLst>
          </p:cNvPr>
          <p:cNvPicPr>
            <a:picLocks noChangeAspect="1"/>
          </p:cNvPicPr>
          <p:nvPr/>
        </p:nvPicPr>
        <p:blipFill>
          <a:blip r:embed="rId6"/>
          <a:stretch>
            <a:fillRect/>
          </a:stretch>
        </p:blipFill>
        <p:spPr>
          <a:xfrm>
            <a:off x="1581150" y="2361619"/>
            <a:ext cx="3105150" cy="590550"/>
          </a:xfrm>
          <a:prstGeom prst="rect">
            <a:avLst/>
          </a:prstGeom>
        </p:spPr>
      </p:pic>
      <p:sp>
        <p:nvSpPr>
          <p:cNvPr id="25" name="Rectangle 24">
            <a:extLst>
              <a:ext uri="{FF2B5EF4-FFF2-40B4-BE49-F238E27FC236}">
                <a16:creationId xmlns:a16="http://schemas.microsoft.com/office/drawing/2014/main" id="{9DB6D0E0-E716-AC12-5D73-9FB45E8A94DD}"/>
              </a:ext>
            </a:extLst>
          </p:cNvPr>
          <p:cNvSpPr/>
          <p:nvPr/>
        </p:nvSpPr>
        <p:spPr>
          <a:xfrm>
            <a:off x="1552576" y="1981148"/>
            <a:ext cx="2792070" cy="369332"/>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Bước 1: Nhúng font </a:t>
            </a:r>
            <a:endParaRPr lang="vi-VN" b="0">
              <a:effectLst/>
              <a:latin typeface="Consolas" panose="020B0609020204030204" pitchFamily="49" charset="0"/>
            </a:endParaRPr>
          </a:p>
        </p:txBody>
      </p:sp>
      <p:sp>
        <p:nvSpPr>
          <p:cNvPr id="29" name="Rectangle 28">
            <a:extLst>
              <a:ext uri="{FF2B5EF4-FFF2-40B4-BE49-F238E27FC236}">
                <a16:creationId xmlns:a16="http://schemas.microsoft.com/office/drawing/2014/main" id="{73D3A422-E861-F782-EE6F-B55C190B58F4}"/>
              </a:ext>
            </a:extLst>
          </p:cNvPr>
          <p:cNvSpPr/>
          <p:nvPr/>
        </p:nvSpPr>
        <p:spPr>
          <a:xfrm>
            <a:off x="2739155" y="3706620"/>
            <a:ext cx="2066078" cy="33558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effectLst/>
                <a:latin typeface="Consolas" panose="020B0609020204030204" pitchFamily="49" charset="0"/>
              </a:rPr>
              <a:t>Nhúng tùy chọn </a:t>
            </a:r>
            <a:endParaRPr lang="en-US" sz="1600" b="1">
              <a:solidFill>
                <a:schemeClr val="tx1"/>
              </a:solidFill>
            </a:endParaRPr>
          </a:p>
        </p:txBody>
      </p:sp>
      <p:pic>
        <p:nvPicPr>
          <p:cNvPr id="3" name="Picture 2">
            <a:extLst>
              <a:ext uri="{FF2B5EF4-FFF2-40B4-BE49-F238E27FC236}">
                <a16:creationId xmlns:a16="http://schemas.microsoft.com/office/drawing/2014/main" id="{E07DACB4-A728-2D0C-D6B7-CF43FC284B88}"/>
              </a:ext>
            </a:extLst>
          </p:cNvPr>
          <p:cNvPicPr>
            <a:picLocks noChangeAspect="1"/>
          </p:cNvPicPr>
          <p:nvPr/>
        </p:nvPicPr>
        <p:blipFill>
          <a:blip r:embed="rId7"/>
          <a:stretch>
            <a:fillRect/>
          </a:stretch>
        </p:blipFill>
        <p:spPr>
          <a:xfrm>
            <a:off x="5046173" y="2360770"/>
            <a:ext cx="5605565" cy="2350932"/>
          </a:xfrm>
          <a:prstGeom prst="rect">
            <a:avLst/>
          </a:prstGeom>
        </p:spPr>
      </p:pic>
      <p:sp>
        <p:nvSpPr>
          <p:cNvPr id="5" name="Rectangle 4">
            <a:extLst>
              <a:ext uri="{FF2B5EF4-FFF2-40B4-BE49-F238E27FC236}">
                <a16:creationId xmlns:a16="http://schemas.microsoft.com/office/drawing/2014/main" id="{836F548E-3E09-F70B-EC37-67A1AEC9FF8F}"/>
              </a:ext>
            </a:extLst>
          </p:cNvPr>
          <p:cNvSpPr/>
          <p:nvPr/>
        </p:nvSpPr>
        <p:spPr>
          <a:xfrm>
            <a:off x="10452717" y="2434324"/>
            <a:ext cx="1739283" cy="33558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rgbClr val="FF0000"/>
                </a:solidFill>
                <a:effectLst/>
                <a:latin typeface="Consolas" panose="020B0609020204030204" pitchFamily="49" charset="0"/>
              </a:rPr>
              <a:t>Nhúng all font</a:t>
            </a:r>
            <a:endParaRPr lang="en-US" sz="1600" b="1">
              <a:solidFill>
                <a:schemeClr val="tx1"/>
              </a:solidFill>
            </a:endParaRPr>
          </a:p>
        </p:txBody>
      </p:sp>
      <p:pic>
        <p:nvPicPr>
          <p:cNvPr id="15" name="Picture 14">
            <a:extLst>
              <a:ext uri="{FF2B5EF4-FFF2-40B4-BE49-F238E27FC236}">
                <a16:creationId xmlns:a16="http://schemas.microsoft.com/office/drawing/2014/main" id="{64AB6194-799A-DB33-6610-3BA646A67015}"/>
              </a:ext>
            </a:extLst>
          </p:cNvPr>
          <p:cNvPicPr>
            <a:picLocks noChangeAspect="1"/>
          </p:cNvPicPr>
          <p:nvPr/>
        </p:nvPicPr>
        <p:blipFill>
          <a:blip r:embed="rId8"/>
          <a:stretch>
            <a:fillRect/>
          </a:stretch>
        </p:blipFill>
        <p:spPr>
          <a:xfrm>
            <a:off x="1581150" y="4774258"/>
            <a:ext cx="5770143" cy="1987885"/>
          </a:xfrm>
          <a:prstGeom prst="rect">
            <a:avLst/>
          </a:prstGeom>
        </p:spPr>
      </p:pic>
      <p:grpSp>
        <p:nvGrpSpPr>
          <p:cNvPr id="2" name="Group 46">
            <a:extLst>
              <a:ext uri="{FF2B5EF4-FFF2-40B4-BE49-F238E27FC236}">
                <a16:creationId xmlns:a16="http://schemas.microsoft.com/office/drawing/2014/main" id="{1DAB18C5-700D-9002-910F-B108C04CE2CF}"/>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19DFC6D5-042A-295A-9C6B-2C3E9C408CC6}"/>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8DEA50C8-EEF8-7592-5A57-34EA32DBEA7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B56AAF92-0AE0-C3D8-66D4-BFB9884EE75E}"/>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6" name="Text Box 50">
              <a:extLst>
                <a:ext uri="{FF2B5EF4-FFF2-40B4-BE49-F238E27FC236}">
                  <a16:creationId xmlns:a16="http://schemas.microsoft.com/office/drawing/2014/main" id="{A322422F-C3D8-D388-3F9A-3801796609E1}"/>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spTree>
    <p:extLst>
      <p:ext uri="{BB962C8B-B14F-4D97-AF65-F5344CB8AC3E}">
        <p14:creationId xmlns:p14="http://schemas.microsoft.com/office/powerpoint/2010/main" val="1715563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07" name="Rectangle 10306">
            <a:extLst>
              <a:ext uri="{FF2B5EF4-FFF2-40B4-BE49-F238E27FC236}">
                <a16:creationId xmlns:a16="http://schemas.microsoft.com/office/drawing/2014/main" id="{8ECD1E40-5FE5-9637-90A0-5B303386A014}"/>
              </a:ext>
            </a:extLst>
          </p:cNvPr>
          <p:cNvSpPr/>
          <p:nvPr/>
        </p:nvSpPr>
        <p:spPr>
          <a:xfrm>
            <a:off x="1044671" y="1515199"/>
            <a:ext cx="505132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17. </a:t>
            </a:r>
            <a:r>
              <a:rPr lang="en-US" b="1" i="1">
                <a:solidFill>
                  <a:srgbClr val="0000CC"/>
                </a:solidFill>
                <a:latin typeface="Times New Roman" pitchFamily="18" charset="0"/>
                <a:cs typeface="Times New Roman" pitchFamily="18" charset="0"/>
                <a:hlinkClick r:id="rId5"/>
              </a:rPr>
              <a:t>https://fontawesome.com/</a:t>
            </a:r>
            <a:r>
              <a:rPr lang="en-US" b="1" i="1">
                <a:solidFill>
                  <a:srgbClr val="0000CC"/>
                </a:solidFill>
                <a:latin typeface="Times New Roman" pitchFamily="18" charset="0"/>
                <a:cs typeface="Times New Roman" pitchFamily="18" charset="0"/>
              </a:rPr>
              <a:t>  Nhúng icon </a:t>
            </a:r>
            <a:endParaRPr lang="vi-VN" b="0">
              <a:solidFill>
                <a:srgbClr val="FF0000"/>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18F3A7C5-B6EE-E8B8-3CBA-E90298543527}"/>
              </a:ext>
            </a:extLst>
          </p:cNvPr>
          <p:cNvPicPr>
            <a:picLocks noChangeAspect="1"/>
          </p:cNvPicPr>
          <p:nvPr/>
        </p:nvPicPr>
        <p:blipFill>
          <a:blip r:embed="rId6"/>
          <a:stretch>
            <a:fillRect/>
          </a:stretch>
        </p:blipFill>
        <p:spPr>
          <a:xfrm>
            <a:off x="1775599" y="2447097"/>
            <a:ext cx="3133725" cy="542925"/>
          </a:xfrm>
          <a:prstGeom prst="rect">
            <a:avLst/>
          </a:prstGeom>
        </p:spPr>
      </p:pic>
      <p:sp>
        <p:nvSpPr>
          <p:cNvPr id="14" name="TextBox 13">
            <a:extLst>
              <a:ext uri="{FF2B5EF4-FFF2-40B4-BE49-F238E27FC236}">
                <a16:creationId xmlns:a16="http://schemas.microsoft.com/office/drawing/2014/main" id="{3B564B84-1482-8599-3E15-451A8140E80B}"/>
              </a:ext>
            </a:extLst>
          </p:cNvPr>
          <p:cNvSpPr txBox="1"/>
          <p:nvPr/>
        </p:nvSpPr>
        <p:spPr>
          <a:xfrm>
            <a:off x="5110046" y="2620690"/>
            <a:ext cx="3133725" cy="369332"/>
          </a:xfrm>
          <a:prstGeom prst="rect">
            <a:avLst/>
          </a:prstGeom>
          <a:noFill/>
        </p:spPr>
        <p:txBody>
          <a:bodyPr wrap="square">
            <a:spAutoFit/>
          </a:bodyPr>
          <a:lstStyle/>
          <a:p>
            <a:r>
              <a:rPr lang="vi-VN">
                <a:hlinkClick r:id="rId5"/>
              </a:rPr>
              <a:t>https://fontawesome.com/</a:t>
            </a:r>
            <a:r>
              <a:rPr lang="en-US"/>
              <a:t> </a:t>
            </a:r>
            <a:endParaRPr lang="vi-VN"/>
          </a:p>
        </p:txBody>
      </p:sp>
      <p:pic>
        <p:nvPicPr>
          <p:cNvPr id="18" name="Picture 17">
            <a:extLst>
              <a:ext uri="{FF2B5EF4-FFF2-40B4-BE49-F238E27FC236}">
                <a16:creationId xmlns:a16="http://schemas.microsoft.com/office/drawing/2014/main" id="{87122201-8D6A-E444-685E-DA0B57167A41}"/>
              </a:ext>
            </a:extLst>
          </p:cNvPr>
          <p:cNvPicPr>
            <a:picLocks noChangeAspect="1"/>
          </p:cNvPicPr>
          <p:nvPr/>
        </p:nvPicPr>
        <p:blipFill>
          <a:blip r:embed="rId7"/>
          <a:stretch>
            <a:fillRect/>
          </a:stretch>
        </p:blipFill>
        <p:spPr>
          <a:xfrm>
            <a:off x="8578308" y="1989897"/>
            <a:ext cx="2390775" cy="1000125"/>
          </a:xfrm>
          <a:prstGeom prst="rect">
            <a:avLst/>
          </a:prstGeom>
        </p:spPr>
      </p:pic>
      <p:sp>
        <p:nvSpPr>
          <p:cNvPr id="25" name="Rectangle 24">
            <a:extLst>
              <a:ext uri="{FF2B5EF4-FFF2-40B4-BE49-F238E27FC236}">
                <a16:creationId xmlns:a16="http://schemas.microsoft.com/office/drawing/2014/main" id="{9DB6D0E0-E716-AC12-5D73-9FB45E8A94DD}"/>
              </a:ext>
            </a:extLst>
          </p:cNvPr>
          <p:cNvSpPr/>
          <p:nvPr/>
        </p:nvSpPr>
        <p:spPr>
          <a:xfrm>
            <a:off x="1552576" y="1981148"/>
            <a:ext cx="2792070" cy="369332"/>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Bước 2: Chèn icon </a:t>
            </a:r>
            <a:endParaRPr lang="vi-VN" b="0">
              <a:effectLst/>
              <a:latin typeface="Consolas" panose="020B0609020204030204" pitchFamily="49" charset="0"/>
            </a:endParaRPr>
          </a:p>
        </p:txBody>
      </p:sp>
      <p:pic>
        <p:nvPicPr>
          <p:cNvPr id="10314" name="Picture 10313">
            <a:extLst>
              <a:ext uri="{FF2B5EF4-FFF2-40B4-BE49-F238E27FC236}">
                <a16:creationId xmlns:a16="http://schemas.microsoft.com/office/drawing/2014/main" id="{0D635D63-86D7-F25E-AF2D-A2BE478EDBB2}"/>
              </a:ext>
            </a:extLst>
          </p:cNvPr>
          <p:cNvPicPr>
            <a:picLocks noChangeAspect="1"/>
          </p:cNvPicPr>
          <p:nvPr/>
        </p:nvPicPr>
        <p:blipFill>
          <a:blip r:embed="rId8"/>
          <a:stretch>
            <a:fillRect/>
          </a:stretch>
        </p:blipFill>
        <p:spPr>
          <a:xfrm>
            <a:off x="1763492" y="4838769"/>
            <a:ext cx="4724400" cy="1800225"/>
          </a:xfrm>
          <a:prstGeom prst="rect">
            <a:avLst/>
          </a:prstGeom>
        </p:spPr>
      </p:pic>
      <p:grpSp>
        <p:nvGrpSpPr>
          <p:cNvPr id="2" name="Group 46">
            <a:extLst>
              <a:ext uri="{FF2B5EF4-FFF2-40B4-BE49-F238E27FC236}">
                <a16:creationId xmlns:a16="http://schemas.microsoft.com/office/drawing/2014/main" id="{B9A1F2BC-64DD-5798-A882-32CC2402D065}"/>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AA6CC4B7-6CA8-9FE3-8305-2915BBDEB9A1}"/>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921A0132-9531-A82E-6A58-71289FE40C0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9A3B333D-6FC6-F9C0-9CAC-FB5CBBAEEA23}"/>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Font chữ trong CSS</a:t>
              </a:r>
            </a:p>
          </p:txBody>
        </p:sp>
        <p:sp>
          <p:nvSpPr>
            <p:cNvPr id="15" name="Text Box 50">
              <a:extLst>
                <a:ext uri="{FF2B5EF4-FFF2-40B4-BE49-F238E27FC236}">
                  <a16:creationId xmlns:a16="http://schemas.microsoft.com/office/drawing/2014/main" id="{E4F53B86-7454-0944-A02D-C58C1F555BB4}"/>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12</a:t>
              </a:r>
            </a:p>
          </p:txBody>
        </p:sp>
      </p:grpSp>
      <p:pic>
        <p:nvPicPr>
          <p:cNvPr id="20" name="Picture 19">
            <a:extLst>
              <a:ext uri="{FF2B5EF4-FFF2-40B4-BE49-F238E27FC236}">
                <a16:creationId xmlns:a16="http://schemas.microsoft.com/office/drawing/2014/main" id="{485E30CF-41ED-B7DF-E182-736C58BFA223}"/>
              </a:ext>
            </a:extLst>
          </p:cNvPr>
          <p:cNvPicPr>
            <a:picLocks noChangeAspect="1"/>
          </p:cNvPicPr>
          <p:nvPr/>
        </p:nvPicPr>
        <p:blipFill>
          <a:blip r:embed="rId9"/>
          <a:stretch>
            <a:fillRect/>
          </a:stretch>
        </p:blipFill>
        <p:spPr>
          <a:xfrm>
            <a:off x="6923092" y="4894408"/>
            <a:ext cx="2269500" cy="1619250"/>
          </a:xfrm>
          <a:prstGeom prst="rect">
            <a:avLst/>
          </a:prstGeom>
        </p:spPr>
      </p:pic>
      <p:pic>
        <p:nvPicPr>
          <p:cNvPr id="22" name="Picture 21">
            <a:extLst>
              <a:ext uri="{FF2B5EF4-FFF2-40B4-BE49-F238E27FC236}">
                <a16:creationId xmlns:a16="http://schemas.microsoft.com/office/drawing/2014/main" id="{71201E0B-5362-2F31-56F7-DADC58D5FB89}"/>
              </a:ext>
            </a:extLst>
          </p:cNvPr>
          <p:cNvPicPr>
            <a:picLocks noChangeAspect="1"/>
          </p:cNvPicPr>
          <p:nvPr/>
        </p:nvPicPr>
        <p:blipFill>
          <a:blip r:embed="rId10"/>
          <a:stretch>
            <a:fillRect/>
          </a:stretch>
        </p:blipFill>
        <p:spPr>
          <a:xfrm>
            <a:off x="1775599" y="3058354"/>
            <a:ext cx="7543800" cy="1619250"/>
          </a:xfrm>
          <a:prstGeom prst="rect">
            <a:avLst/>
          </a:prstGeom>
        </p:spPr>
      </p:pic>
    </p:spTree>
    <p:extLst>
      <p:ext uri="{BB962C8B-B14F-4D97-AF65-F5344CB8AC3E}">
        <p14:creationId xmlns:p14="http://schemas.microsoft.com/office/powerpoint/2010/main" val="1802535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dirty="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dirty="0"/>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dirty="0"/>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dirty="0" err="1">
                  <a:solidFill>
                    <a:srgbClr val="CC00FF"/>
                  </a:solidFill>
                </a:rPr>
                <a:t>Tổng</a:t>
              </a:r>
              <a:r>
                <a:rPr lang="en-US" sz="2000" b="1">
                  <a:solidFill>
                    <a:srgbClr val="CC00FF"/>
                  </a:solidFill>
                </a:rPr>
                <a:t> quan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3" name="Rectangle 22">
            <a:extLst>
              <a:ext uri="{FF2B5EF4-FFF2-40B4-BE49-F238E27FC236}">
                <a16:creationId xmlns:a16="http://schemas.microsoft.com/office/drawing/2014/main" id="{676652EF-102B-8249-A7EE-FA2253A53AC6}"/>
              </a:ext>
            </a:extLst>
          </p:cNvPr>
          <p:cNvSpPr/>
          <p:nvPr/>
        </p:nvSpPr>
        <p:spPr>
          <a:xfrm>
            <a:off x="951668" y="3061382"/>
            <a:ext cx="3965621" cy="3652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3 công nghệ phổ biến để lập trình web</a:t>
            </a:r>
          </a:p>
        </p:txBody>
      </p:sp>
      <p:grpSp>
        <p:nvGrpSpPr>
          <p:cNvPr id="3" name="Group 2">
            <a:extLst>
              <a:ext uri="{FF2B5EF4-FFF2-40B4-BE49-F238E27FC236}">
                <a16:creationId xmlns:a16="http://schemas.microsoft.com/office/drawing/2014/main" id="{E03BC217-F4BE-2905-DC6C-33E88F70D5DB}"/>
              </a:ext>
            </a:extLst>
          </p:cNvPr>
          <p:cNvGrpSpPr/>
          <p:nvPr/>
        </p:nvGrpSpPr>
        <p:grpSpPr>
          <a:xfrm>
            <a:off x="1531205" y="1779222"/>
            <a:ext cx="3074726" cy="1091694"/>
            <a:chOff x="1322986" y="4296948"/>
            <a:chExt cx="3074726" cy="1091694"/>
          </a:xfrm>
        </p:grpSpPr>
        <p:pic>
          <p:nvPicPr>
            <p:cNvPr id="22" name="Picture 21">
              <a:extLst>
                <a:ext uri="{FF2B5EF4-FFF2-40B4-BE49-F238E27FC236}">
                  <a16:creationId xmlns:a16="http://schemas.microsoft.com/office/drawing/2014/main" id="{EBBADD2B-3FBF-C538-DF55-EF8D6FFC8868}"/>
                </a:ext>
              </a:extLst>
            </p:cNvPr>
            <p:cNvPicPr>
              <a:picLocks noChangeAspect="1"/>
            </p:cNvPicPr>
            <p:nvPr/>
          </p:nvPicPr>
          <p:blipFill rotWithShape="1">
            <a:blip r:embed="rId5">
              <a:extLst>
                <a:ext uri="{28A0092B-C50C-407E-A947-70E740481C1C}">
                  <a14:useLocalDpi xmlns:a14="http://schemas.microsoft.com/office/drawing/2010/main" val="0"/>
                </a:ext>
              </a:extLst>
            </a:blip>
            <a:srcRect r="69520"/>
            <a:stretch/>
          </p:blipFill>
          <p:spPr>
            <a:xfrm>
              <a:off x="1322986" y="4296948"/>
              <a:ext cx="853684" cy="1060918"/>
            </a:xfrm>
            <a:prstGeom prst="rect">
              <a:avLst/>
            </a:prstGeom>
          </p:spPr>
        </p:pic>
        <p:pic>
          <p:nvPicPr>
            <p:cNvPr id="10304" name="Picture 10303">
              <a:extLst>
                <a:ext uri="{FF2B5EF4-FFF2-40B4-BE49-F238E27FC236}">
                  <a16:creationId xmlns:a16="http://schemas.microsoft.com/office/drawing/2014/main" id="{EAFBD1C4-F72C-492C-0A81-E9FE316AF18B}"/>
                </a:ext>
              </a:extLst>
            </p:cNvPr>
            <p:cNvPicPr>
              <a:picLocks noChangeAspect="1"/>
            </p:cNvPicPr>
            <p:nvPr/>
          </p:nvPicPr>
          <p:blipFill rotWithShape="1">
            <a:blip r:embed="rId5">
              <a:extLst>
                <a:ext uri="{28A0092B-C50C-407E-A947-70E740481C1C}">
                  <a14:useLocalDpi xmlns:a14="http://schemas.microsoft.com/office/drawing/2010/main" val="0"/>
                </a:ext>
              </a:extLst>
            </a:blip>
            <a:srcRect l="67614" r="1906"/>
            <a:stretch/>
          </p:blipFill>
          <p:spPr>
            <a:xfrm>
              <a:off x="2199084" y="4327724"/>
              <a:ext cx="853684" cy="1060918"/>
            </a:xfrm>
            <a:prstGeom prst="rect">
              <a:avLst/>
            </a:prstGeom>
          </p:spPr>
        </p:pic>
        <p:pic>
          <p:nvPicPr>
            <p:cNvPr id="10305" name="Picture 10304">
              <a:extLst>
                <a:ext uri="{FF2B5EF4-FFF2-40B4-BE49-F238E27FC236}">
                  <a16:creationId xmlns:a16="http://schemas.microsoft.com/office/drawing/2014/main" id="{65B5CDBA-6470-3BEF-D446-926CFC1623EC}"/>
                </a:ext>
              </a:extLst>
            </p:cNvPr>
            <p:cNvPicPr>
              <a:picLocks noChangeAspect="1"/>
            </p:cNvPicPr>
            <p:nvPr/>
          </p:nvPicPr>
          <p:blipFill rotWithShape="1">
            <a:blip r:embed="rId5">
              <a:extLst>
                <a:ext uri="{28A0092B-C50C-407E-A947-70E740481C1C}">
                  <a14:useLocalDpi xmlns:a14="http://schemas.microsoft.com/office/drawing/2010/main" val="0"/>
                </a:ext>
              </a:extLst>
            </a:blip>
            <a:srcRect l="34588" r="34932"/>
            <a:stretch/>
          </p:blipFill>
          <p:spPr>
            <a:xfrm>
              <a:off x="3544028" y="4296948"/>
              <a:ext cx="853684" cy="1060918"/>
            </a:xfrm>
            <a:prstGeom prst="rect">
              <a:avLst/>
            </a:prstGeom>
          </p:spPr>
        </p:pic>
      </p:grpSp>
      <p:sp>
        <p:nvSpPr>
          <p:cNvPr id="4" name="Rectangle 3">
            <a:extLst>
              <a:ext uri="{FF2B5EF4-FFF2-40B4-BE49-F238E27FC236}">
                <a16:creationId xmlns:a16="http://schemas.microsoft.com/office/drawing/2014/main" id="{2B68A06B-DDE2-74A1-CA80-AE46F595618A}"/>
              </a:ext>
            </a:extLst>
          </p:cNvPr>
          <p:cNvSpPr/>
          <p:nvPr/>
        </p:nvSpPr>
        <p:spPr>
          <a:xfrm>
            <a:off x="2449306" y="1733092"/>
            <a:ext cx="853685" cy="1160142"/>
          </a:xfrm>
          <a:prstGeom prst="rect">
            <a:avLst/>
          </a:prstGeom>
          <a:noFill/>
          <a:ln w="28575">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19">
            <a:extLst>
              <a:ext uri="{FF2B5EF4-FFF2-40B4-BE49-F238E27FC236}">
                <a16:creationId xmlns:a16="http://schemas.microsoft.com/office/drawing/2014/main" id="{A9C2D24E-ECF9-EA92-68A7-576D19A220A2}"/>
              </a:ext>
            </a:extLst>
          </p:cNvPr>
          <p:cNvSpPr>
            <a:spLocks noChangeArrowheads="1"/>
          </p:cNvSpPr>
          <p:nvPr/>
        </p:nvSpPr>
        <p:spPr bwMode="gray">
          <a:xfrm>
            <a:off x="702179" y="4272136"/>
            <a:ext cx="9268137" cy="1231106"/>
          </a:xfrm>
          <a:prstGeom prst="rect">
            <a:avLst/>
          </a:prstGeom>
          <a:noFill/>
          <a:ln w="9525">
            <a:noFill/>
            <a:miter lim="800000"/>
            <a:headEnd/>
            <a:tailEnd/>
          </a:ln>
          <a:effectLst/>
        </p:spPr>
        <p:txBody>
          <a:bodyPr wrap="square">
            <a:spAutoFit/>
          </a:bodyPr>
          <a:lstStyle/>
          <a:p>
            <a:pPr indent="-285750">
              <a:buFont typeface="Wingdings" pitchFamily="2" charset="2"/>
              <a:buChar char="q"/>
            </a:pPr>
            <a:r>
              <a:rPr lang="en-US" sz="2000" b="1">
                <a:solidFill>
                  <a:srgbClr val="0000CC"/>
                </a:solidFill>
              </a:rPr>
              <a:t>CSS (</a:t>
            </a:r>
            <a:r>
              <a:rPr lang="vi-VN" sz="2000" b="1" i="1">
                <a:solidFill>
                  <a:srgbClr val="0000CC"/>
                </a:solidFill>
                <a:latin typeface="Times New Roman" pitchFamily="18" charset="0"/>
                <a:cs typeface="Times New Roman" pitchFamily="18" charset="0"/>
              </a:rPr>
              <a:t>Cascading Style Sheets</a:t>
            </a:r>
            <a:r>
              <a:rPr lang="en-US" sz="2000" b="1" i="1">
                <a:solidFill>
                  <a:srgbClr val="0000CC"/>
                </a:solidFill>
                <a:latin typeface="Times New Roman" pitchFamily="18" charset="0"/>
                <a:cs typeface="Times New Roman" pitchFamily="18" charset="0"/>
              </a:rPr>
              <a:t> </a:t>
            </a:r>
            <a:r>
              <a:rPr lang="en-US" sz="2000" b="1">
                <a:solidFill>
                  <a:srgbClr val="0000CC"/>
                </a:solidFill>
              </a:rPr>
              <a:t>): </a:t>
            </a:r>
          </a:p>
          <a:p>
            <a:pPr marL="285750" indent="-285750">
              <a:buFont typeface="Wingdings" panose="05000000000000000000" pitchFamily="2" charset="2"/>
              <a:buChar char="ü"/>
            </a:pPr>
            <a:r>
              <a:rPr lang="en-US" b="1" i="1">
                <a:latin typeface="Times New Roman" pitchFamily="18" charset="0"/>
                <a:cs typeface="Times New Roman" pitchFamily="18" charset="0"/>
              </a:rPr>
              <a:t> </a:t>
            </a:r>
            <a:r>
              <a:rPr lang="vi-VN" b="1" i="1">
                <a:latin typeface="Times New Roman" pitchFamily="18" charset="0"/>
                <a:cs typeface="Times New Roman" pitchFamily="18" charset="0"/>
              </a:rPr>
              <a:t>là một ngôn ngữ được sử dụng để tìm và định dạng lại các phần tử được tạo ra bởi ngôn ngữ đánh dấu (</a:t>
            </a:r>
            <a:r>
              <a:rPr lang="vi-VN" b="1" i="1">
                <a:latin typeface="Times New Roman" pitchFamily="18" charset="0"/>
                <a:cs typeface="Times New Roman" pitchFamily="18" charset="0"/>
                <a:hlinkClick r:id="rId6">
                  <a:extLst>
                    <a:ext uri="{A12FA001-AC4F-418D-AE19-62706E023703}">
                      <ahyp:hlinkClr xmlns:ahyp="http://schemas.microsoft.com/office/drawing/2018/hyperlinkcolor" val="tx"/>
                    </a:ext>
                  </a:extLst>
                </a:hlinkClick>
              </a:rPr>
              <a:t>HTML</a:t>
            </a:r>
            <a:r>
              <a:rPr lang="vi-VN" b="1" i="1">
                <a:latin typeface="Times New Roman" pitchFamily="18" charset="0"/>
                <a:cs typeface="Times New Roman" pitchFamily="18" charset="0"/>
              </a:rPr>
              <a:t>)</a:t>
            </a:r>
            <a:endParaRPr lang="en-US" b="1" i="1">
              <a:latin typeface="Times New Roman" pitchFamily="18" charset="0"/>
              <a:cs typeface="Times New Roman" pitchFamily="18" charset="0"/>
            </a:endParaRPr>
          </a:p>
          <a:p>
            <a:endParaRPr lang="en-US" b="1" i="1">
              <a:latin typeface="Times New Roman" pitchFamily="18" charset="0"/>
              <a:cs typeface="Times New Roman" pitchFamily="18" charset="0"/>
            </a:endParaRPr>
          </a:p>
        </p:txBody>
      </p:sp>
      <p:sp>
        <p:nvSpPr>
          <p:cNvPr id="30" name="Rectangle 19">
            <a:extLst>
              <a:ext uri="{FF2B5EF4-FFF2-40B4-BE49-F238E27FC236}">
                <a16:creationId xmlns:a16="http://schemas.microsoft.com/office/drawing/2014/main" id="{071C4076-B849-593B-58A8-903397E03E14}"/>
              </a:ext>
            </a:extLst>
          </p:cNvPr>
          <p:cNvSpPr>
            <a:spLocks noChangeArrowheads="1"/>
          </p:cNvSpPr>
          <p:nvPr/>
        </p:nvSpPr>
        <p:spPr bwMode="gray">
          <a:xfrm>
            <a:off x="690885" y="5412247"/>
            <a:ext cx="10164987" cy="923330"/>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vi-VN" b="1" i="1">
                <a:latin typeface="Times New Roman" pitchFamily="18" charset="0"/>
                <a:cs typeface="Times New Roman" pitchFamily="18" charset="0"/>
              </a:rPr>
              <a:t>nếu HTML đóng vai trò định dạng các phần tử trên website như việc tạo ra các đoạn văn bản, các tiêu đề, </a:t>
            </a:r>
            <a:r>
              <a:rPr lang="en-US" b="1" i="1">
                <a:latin typeface="Times New Roman" pitchFamily="18" charset="0"/>
                <a:cs typeface="Times New Roman" pitchFamily="18" charset="0"/>
              </a:rPr>
              <a:t>…</a:t>
            </a:r>
            <a:r>
              <a:rPr lang="vi-VN" b="1" i="1">
                <a:latin typeface="Times New Roman" pitchFamily="18" charset="0"/>
                <a:cs typeface="Times New Roman" pitchFamily="18" charset="0"/>
              </a:rPr>
              <a:t>thì </a:t>
            </a:r>
            <a:r>
              <a:rPr lang="vi-VN" b="1" i="1">
                <a:solidFill>
                  <a:srgbClr val="CC00FF"/>
                </a:solidFill>
                <a:latin typeface="Times New Roman" pitchFamily="18" charset="0"/>
                <a:cs typeface="Times New Roman" pitchFamily="18" charset="0"/>
              </a:rPr>
              <a:t>CSS sẽ giúp </a:t>
            </a:r>
            <a:r>
              <a:rPr lang="vi-VN" b="1" i="1">
                <a:latin typeface="Times New Roman" pitchFamily="18" charset="0"/>
                <a:cs typeface="Times New Roman" pitchFamily="18" charset="0"/>
              </a:rPr>
              <a:t>chúng ta có thể </a:t>
            </a:r>
            <a:r>
              <a:rPr lang="vi-VN" b="1" i="1">
                <a:solidFill>
                  <a:srgbClr val="CC00FF"/>
                </a:solidFill>
                <a:latin typeface="Times New Roman" pitchFamily="18" charset="0"/>
                <a:cs typeface="Times New Roman" pitchFamily="18" charset="0"/>
              </a:rPr>
              <a:t>thêm style vào các phần tử HTML </a:t>
            </a:r>
            <a:r>
              <a:rPr lang="vi-VN" b="1" i="1">
                <a:latin typeface="Times New Roman" pitchFamily="18" charset="0"/>
                <a:cs typeface="Times New Roman" pitchFamily="18" charset="0"/>
              </a:rPr>
              <a:t>đó như </a:t>
            </a:r>
            <a:r>
              <a:rPr lang="vi-VN" b="1" i="1">
                <a:solidFill>
                  <a:srgbClr val="CC00FF"/>
                </a:solidFill>
                <a:latin typeface="Times New Roman" pitchFamily="18" charset="0"/>
                <a:cs typeface="Times New Roman" pitchFamily="18" charset="0"/>
              </a:rPr>
              <a:t>đổi bố cục, màu sắc trang, đổi màu chữ, font chữ, </a:t>
            </a:r>
            <a:r>
              <a:rPr lang="vi-VN" b="1" i="1">
                <a:latin typeface="Times New Roman" pitchFamily="18" charset="0"/>
                <a:cs typeface="Times New Roman" pitchFamily="18" charset="0"/>
              </a:rPr>
              <a:t>…</a:t>
            </a:r>
            <a:endParaRPr lang="en-US" b="1" i="1">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87103462-B562-9B2D-3E1E-48EF22BFD24A}"/>
              </a:ext>
            </a:extLst>
          </p:cNvPr>
          <p:cNvPicPr>
            <a:picLocks noChangeAspect="1"/>
          </p:cNvPicPr>
          <p:nvPr/>
        </p:nvPicPr>
        <p:blipFill>
          <a:blip r:embed="rId7"/>
          <a:stretch>
            <a:fillRect/>
          </a:stretch>
        </p:blipFill>
        <p:spPr>
          <a:xfrm>
            <a:off x="5652872" y="1438959"/>
            <a:ext cx="5082927" cy="2538512"/>
          </a:xfrm>
          <a:prstGeom prst="rect">
            <a:avLst/>
          </a:prstGeom>
        </p:spPr>
      </p:pic>
    </p:spTree>
    <p:extLst>
      <p:ext uri="{BB962C8B-B14F-4D97-AF65-F5344CB8AC3E}">
        <p14:creationId xmlns:p14="http://schemas.microsoft.com/office/powerpoint/2010/main" val="1174854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Trường hợp sử dụng</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5</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3" name="Table 2">
            <a:extLst>
              <a:ext uri="{FF2B5EF4-FFF2-40B4-BE49-F238E27FC236}">
                <a16:creationId xmlns:a16="http://schemas.microsoft.com/office/drawing/2014/main" id="{C83D9B52-8305-872E-9457-E011AFFE4985}"/>
              </a:ext>
            </a:extLst>
          </p:cNvPr>
          <p:cNvGraphicFramePr>
            <a:graphicFrameLocks noGrp="1"/>
          </p:cNvGraphicFramePr>
          <p:nvPr>
            <p:extLst>
              <p:ext uri="{D42A27DB-BD31-4B8C-83A1-F6EECF244321}">
                <p14:modId xmlns:p14="http://schemas.microsoft.com/office/powerpoint/2010/main" val="1697848402"/>
              </p:ext>
            </p:extLst>
          </p:nvPr>
        </p:nvGraphicFramePr>
        <p:xfrm>
          <a:off x="1205580" y="1733202"/>
          <a:ext cx="9548976" cy="2956560"/>
        </p:xfrm>
        <a:graphic>
          <a:graphicData uri="http://schemas.openxmlformats.org/drawingml/2006/table">
            <a:tbl>
              <a:tblPr>
                <a:tableStyleId>{3C2FFA5D-87B4-456A-9821-1D502468CF0F}</a:tableStyleId>
              </a:tblPr>
              <a:tblGrid>
                <a:gridCol w="2387244">
                  <a:extLst>
                    <a:ext uri="{9D8B030D-6E8A-4147-A177-3AD203B41FA5}">
                      <a16:colId xmlns:a16="http://schemas.microsoft.com/office/drawing/2014/main" val="3970115909"/>
                    </a:ext>
                  </a:extLst>
                </a:gridCol>
                <a:gridCol w="2387244">
                  <a:extLst>
                    <a:ext uri="{9D8B030D-6E8A-4147-A177-3AD203B41FA5}">
                      <a16:colId xmlns:a16="http://schemas.microsoft.com/office/drawing/2014/main" val="3007879509"/>
                    </a:ext>
                  </a:extLst>
                </a:gridCol>
                <a:gridCol w="2387244">
                  <a:extLst>
                    <a:ext uri="{9D8B030D-6E8A-4147-A177-3AD203B41FA5}">
                      <a16:colId xmlns:a16="http://schemas.microsoft.com/office/drawing/2014/main" val="4158442119"/>
                    </a:ext>
                  </a:extLst>
                </a:gridCol>
                <a:gridCol w="2387244">
                  <a:extLst>
                    <a:ext uri="{9D8B030D-6E8A-4147-A177-3AD203B41FA5}">
                      <a16:colId xmlns:a16="http://schemas.microsoft.com/office/drawing/2014/main" val="2927817737"/>
                    </a:ext>
                  </a:extLst>
                </a:gridCol>
              </a:tblGrid>
              <a:tr h="0">
                <a:tc>
                  <a:txBody>
                    <a:bodyPr/>
                    <a:lstStyle/>
                    <a:p>
                      <a:pPr algn="ctr"/>
                      <a:r>
                        <a:rPr lang="en-US" sz="1800" b="1" i="1" kern="1200">
                          <a:solidFill>
                            <a:schemeClr val="tx1"/>
                          </a:solidFill>
                          <a:latin typeface="Times New Roman" pitchFamily="18" charset="0"/>
                          <a:ea typeface="+mn-ea"/>
                          <a:cs typeface="Times New Roman" pitchFamily="18" charset="0"/>
                        </a:rPr>
                        <a:t>Type</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opacity: 0</a:t>
                      </a: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display: none</a:t>
                      </a:r>
                    </a:p>
                  </a:txBody>
                  <a:tcPr marL="142875" marR="142875" marT="47625" marB="47625" anchor="ctr"/>
                </a:tc>
                <a:tc>
                  <a:txBody>
                    <a:bodyPr/>
                    <a:lstStyle/>
                    <a:p>
                      <a:pPr marL="0" algn="ctr" defTabSz="914400" rtl="0" eaLnBrk="1" latinLnBrk="0" hangingPunct="1"/>
                      <a:r>
                        <a:rPr lang="vi-VN" sz="1800" b="1" i="1" kern="1200">
                          <a:solidFill>
                            <a:schemeClr val="tx1"/>
                          </a:solidFill>
                          <a:latin typeface="Times New Roman" pitchFamily="18" charset="0"/>
                          <a:ea typeface="+mn-ea"/>
                          <a:cs typeface="Times New Roman" pitchFamily="18" charset="0"/>
                        </a:rPr>
                        <a:t>visibility: hidden</a:t>
                      </a:r>
                    </a:p>
                  </a:txBody>
                  <a:tcPr marL="142875" marR="142875" marT="47625" marB="47625" anchor="ctr"/>
                </a:tc>
                <a:extLst>
                  <a:ext uri="{0D108BD9-81ED-4DB2-BD59-A6C34878D82A}">
                    <a16:rowId xmlns:a16="http://schemas.microsoft.com/office/drawing/2014/main" val="431967875"/>
                  </a:ext>
                </a:extLst>
              </a:tr>
              <a:tr h="0">
                <a:tc>
                  <a:txBody>
                    <a:bodyPr/>
                    <a:lstStyle/>
                    <a:p>
                      <a:pPr algn="ctr"/>
                      <a:r>
                        <a:rPr lang="vi-VN" sz="1800" b="1" i="1" kern="1200">
                          <a:solidFill>
                            <a:schemeClr val="tx1"/>
                          </a:solidFill>
                          <a:latin typeface="Times New Roman" pitchFamily="18" charset="0"/>
                          <a:ea typeface="+mn-ea"/>
                          <a:cs typeface="Times New Roman" pitchFamily="18" charset="0"/>
                        </a:rPr>
                        <a:t>Ẩn khỏi giao diện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49841400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Chiếm không gian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62795725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Có thể tương tác</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49277800"/>
                  </a:ext>
                </a:extLst>
              </a:tr>
              <a:tr h="0">
                <a:tc>
                  <a:txBody>
                    <a:bodyPr/>
                    <a:lstStyle/>
                    <a:p>
                      <a:pPr algn="ctr"/>
                      <a:r>
                        <a:rPr lang="vi-VN" sz="1800" b="1" i="1" kern="1200">
                          <a:solidFill>
                            <a:schemeClr val="tx1"/>
                          </a:solidFill>
                          <a:latin typeface="Times New Roman" pitchFamily="18" charset="0"/>
                          <a:ea typeface="+mn-ea"/>
                          <a:cs typeface="Times New Roman" pitchFamily="18" charset="0"/>
                        </a:rPr>
                        <a:t>Ẩn phần tử con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2744574343"/>
                  </a:ext>
                </a:extLst>
              </a:tr>
              <a:tr h="0">
                <a:tc>
                  <a:txBody>
                    <a:bodyPr/>
                    <a:lstStyle/>
                    <a:p>
                      <a:pPr algn="ctr"/>
                      <a:r>
                        <a:rPr lang="vi-VN" sz="1800" b="1" i="1" kern="1200">
                          <a:solidFill>
                            <a:schemeClr val="tx1"/>
                          </a:solidFill>
                          <a:latin typeface="Times New Roman" pitchFamily="18" charset="0"/>
                          <a:ea typeface="+mn-ea"/>
                          <a:cs typeface="Times New Roman" pitchFamily="18" charset="0"/>
                        </a:rPr>
                        <a:t>Tính thừa kế</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106195339"/>
                  </a:ext>
                </a:extLst>
              </a:tr>
              <a:tr h="0">
                <a:tc>
                  <a:txBody>
                    <a:bodyPr/>
                    <a:lstStyle/>
                    <a:p>
                      <a:pPr algn="ctr"/>
                      <a:r>
                        <a:rPr lang="vi-VN" sz="1800" b="1" i="1" kern="1200">
                          <a:solidFill>
                            <a:schemeClr val="tx1"/>
                          </a:solidFill>
                          <a:latin typeface="Times New Roman" pitchFamily="18" charset="0"/>
                          <a:ea typeface="+mn-ea"/>
                          <a:cs typeface="Times New Roman" pitchFamily="18" charset="0"/>
                        </a:rPr>
                        <a:t>Hiển thị phần tử con</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961089667"/>
                  </a:ext>
                </a:extLst>
              </a:tr>
              <a:tr h="0">
                <a:tc>
                  <a:txBody>
                    <a:bodyPr/>
                    <a:lstStyle/>
                    <a:p>
                      <a:pPr algn="ctr"/>
                      <a:r>
                        <a:rPr lang="vi-VN" sz="1800" b="1" i="1" kern="1200">
                          <a:solidFill>
                            <a:schemeClr val="tx1"/>
                          </a:solidFill>
                          <a:latin typeface="Times New Roman" pitchFamily="18" charset="0"/>
                          <a:ea typeface="+mn-ea"/>
                          <a:cs typeface="Times New Roman" pitchFamily="18" charset="0"/>
                        </a:rPr>
                        <a:t>Hỗ trợ Animations</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tc>
                  <a:txBody>
                    <a:bodyPr/>
                    <a:lstStyle/>
                    <a:p>
                      <a:pPr algn="ctr"/>
                      <a:r>
                        <a:rPr lang="vi-VN">
                          <a:effectLst/>
                        </a:rPr>
                        <a:t>✅</a:t>
                      </a:r>
                    </a:p>
                  </a:txBody>
                  <a:tcPr marL="142875" marR="142875" marT="47625" marB="47625" anchor="ctr"/>
                </a:tc>
                <a:extLst>
                  <a:ext uri="{0D108BD9-81ED-4DB2-BD59-A6C34878D82A}">
                    <a16:rowId xmlns:a16="http://schemas.microsoft.com/office/drawing/2014/main" val="3102275418"/>
                  </a:ext>
                </a:extLst>
              </a:tr>
            </a:tbl>
          </a:graphicData>
        </a:graphic>
      </p:graphicFrame>
      <p:pic>
        <p:nvPicPr>
          <p:cNvPr id="4" name="Picture 3">
            <a:extLst>
              <a:ext uri="{FF2B5EF4-FFF2-40B4-BE49-F238E27FC236}">
                <a16:creationId xmlns:a16="http://schemas.microsoft.com/office/drawing/2014/main" id="{BA048A67-114C-0AC1-B9DB-1A1FAC0746F8}"/>
              </a:ext>
            </a:extLst>
          </p:cNvPr>
          <p:cNvPicPr>
            <a:picLocks noChangeAspect="1"/>
          </p:cNvPicPr>
          <p:nvPr/>
        </p:nvPicPr>
        <p:blipFill>
          <a:blip r:embed="rId5"/>
          <a:stretch>
            <a:fillRect/>
          </a:stretch>
        </p:blipFill>
        <p:spPr>
          <a:xfrm>
            <a:off x="1205580" y="4859672"/>
            <a:ext cx="5048633" cy="1538425"/>
          </a:xfrm>
          <a:prstGeom prst="rect">
            <a:avLst/>
          </a:prstGeom>
        </p:spPr>
      </p:pic>
      <p:pic>
        <p:nvPicPr>
          <p:cNvPr id="6" name="Picture 5">
            <a:extLst>
              <a:ext uri="{FF2B5EF4-FFF2-40B4-BE49-F238E27FC236}">
                <a16:creationId xmlns:a16="http://schemas.microsoft.com/office/drawing/2014/main" id="{ADA5B9CA-C003-6274-35A4-6BF9CF1D51D9}"/>
              </a:ext>
            </a:extLst>
          </p:cNvPr>
          <p:cNvPicPr>
            <a:picLocks noChangeAspect="1"/>
          </p:cNvPicPr>
          <p:nvPr/>
        </p:nvPicPr>
        <p:blipFill>
          <a:blip r:embed="rId6"/>
          <a:stretch>
            <a:fillRect/>
          </a:stretch>
        </p:blipFill>
        <p:spPr>
          <a:xfrm>
            <a:off x="6605081" y="4859672"/>
            <a:ext cx="4246934" cy="1936102"/>
          </a:xfrm>
          <a:prstGeom prst="rect">
            <a:avLst/>
          </a:prstGeom>
        </p:spPr>
      </p:pic>
      <p:sp>
        <p:nvSpPr>
          <p:cNvPr id="15" name="TextBox 14">
            <a:extLst>
              <a:ext uri="{FF2B5EF4-FFF2-40B4-BE49-F238E27FC236}">
                <a16:creationId xmlns:a16="http://schemas.microsoft.com/office/drawing/2014/main" id="{92AA001E-404C-5393-8370-FF9C90F0850A}"/>
              </a:ext>
            </a:extLst>
          </p:cNvPr>
          <p:cNvSpPr txBox="1"/>
          <p:nvPr/>
        </p:nvSpPr>
        <p:spPr>
          <a:xfrm>
            <a:off x="4640051" y="945211"/>
            <a:ext cx="3550638" cy="369332"/>
          </a:xfrm>
          <a:prstGeom prst="rect">
            <a:avLst/>
          </a:prstGeom>
          <a:noFill/>
        </p:spPr>
        <p:txBody>
          <a:bodyPr wrap="square">
            <a:spAutoFit/>
          </a:bodyPr>
          <a:lstStyle/>
          <a:p>
            <a:r>
              <a:rPr lang="vi-VN">
                <a:hlinkClick r:id="rId7"/>
              </a:rPr>
              <a:t>https://github.com/galailaptrinh</a:t>
            </a:r>
            <a:r>
              <a:rPr lang="en-US"/>
              <a:t> </a:t>
            </a:r>
            <a:endParaRPr lang="vi-VN"/>
          </a:p>
        </p:txBody>
      </p:sp>
      <p:pic>
        <p:nvPicPr>
          <p:cNvPr id="17" name="Picture 16">
            <a:extLst>
              <a:ext uri="{FF2B5EF4-FFF2-40B4-BE49-F238E27FC236}">
                <a16:creationId xmlns:a16="http://schemas.microsoft.com/office/drawing/2014/main" id="{60FEA6E3-07A2-8B9D-A7B6-E1A8B9C285FA}"/>
              </a:ext>
            </a:extLst>
          </p:cNvPr>
          <p:cNvPicPr>
            <a:picLocks noChangeAspect="1"/>
          </p:cNvPicPr>
          <p:nvPr/>
        </p:nvPicPr>
        <p:blipFill>
          <a:blip r:embed="rId8"/>
          <a:stretch>
            <a:fillRect/>
          </a:stretch>
        </p:blipFill>
        <p:spPr>
          <a:xfrm>
            <a:off x="8180289" y="945211"/>
            <a:ext cx="3590925" cy="590550"/>
          </a:xfrm>
          <a:prstGeom prst="rect">
            <a:avLst/>
          </a:prstGeom>
        </p:spPr>
      </p:pic>
    </p:spTree>
    <p:extLst>
      <p:ext uri="{BB962C8B-B14F-4D97-AF65-F5344CB8AC3E}">
        <p14:creationId xmlns:p14="http://schemas.microsoft.com/office/powerpoint/2010/main" val="46905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666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752E5EF7-1421-2248-788E-AFEB2D60793C}"/>
              </a:ext>
            </a:extLst>
          </p:cNvPr>
          <p:cNvGrpSpPr>
            <a:grpSpLocks/>
          </p:cNvGrpSpPr>
          <p:nvPr/>
        </p:nvGrpSpPr>
        <p:grpSpPr bwMode="auto">
          <a:xfrm>
            <a:off x="702179" y="712439"/>
            <a:ext cx="3139469" cy="685800"/>
            <a:chOff x="1296" y="1824"/>
            <a:chExt cx="1692" cy="432"/>
          </a:xfrm>
        </p:grpSpPr>
        <p:sp>
          <p:nvSpPr>
            <p:cNvPr id="3" name="AutoShape 47">
              <a:extLst>
                <a:ext uri="{FF2B5EF4-FFF2-40B4-BE49-F238E27FC236}">
                  <a16:creationId xmlns:a16="http://schemas.microsoft.com/office/drawing/2014/main" id="{A8E1CEDF-9F52-235E-E65B-1E01D593424F}"/>
                </a:ext>
              </a:extLst>
            </p:cNvPr>
            <p:cNvSpPr>
              <a:spLocks noChangeArrowheads="1"/>
            </p:cNvSpPr>
            <p:nvPr/>
          </p:nvSpPr>
          <p:spPr bwMode="gray">
            <a:xfrm>
              <a:off x="1536" y="1899"/>
              <a:ext cx="1411"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68F2B42F-553F-78BD-1FEA-CC208DF6D43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2D504718-0843-4139-BBEE-B1EC054A0723}"/>
                </a:ext>
              </a:extLst>
            </p:cNvPr>
            <p:cNvSpPr txBox="1">
              <a:spLocks noChangeArrowheads="1"/>
            </p:cNvSpPr>
            <p:nvPr/>
          </p:nvSpPr>
          <p:spPr bwMode="gray">
            <a:xfrm>
              <a:off x="1577" y="1932"/>
              <a:ext cx="141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favicon</a:t>
              </a:r>
              <a:endParaRPr lang="vi-VN" sz="2000" b="1">
                <a:solidFill>
                  <a:srgbClr val="CC00FF"/>
                </a:solidFill>
              </a:endParaRPr>
            </a:p>
          </p:txBody>
        </p:sp>
        <p:sp>
          <p:nvSpPr>
            <p:cNvPr id="6" name="Text Box 50">
              <a:extLst>
                <a:ext uri="{FF2B5EF4-FFF2-40B4-BE49-F238E27FC236}">
                  <a16:creationId xmlns:a16="http://schemas.microsoft.com/office/drawing/2014/main" id="{FCFDBE54-0546-C81F-62A3-24E5A1884ED2}"/>
                </a:ext>
              </a:extLst>
            </p:cNvPr>
            <p:cNvSpPr txBox="1">
              <a:spLocks noChangeArrowheads="1"/>
            </p:cNvSpPr>
            <p:nvPr/>
          </p:nvSpPr>
          <p:spPr bwMode="gray">
            <a:xfrm>
              <a:off x="1348" y="1886"/>
              <a:ext cx="2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25</a:t>
              </a:r>
            </a:p>
          </p:txBody>
        </p:sp>
      </p:grpSp>
      <p:sp>
        <p:nvSpPr>
          <p:cNvPr id="15" name="TextBox 14">
            <a:extLst>
              <a:ext uri="{FF2B5EF4-FFF2-40B4-BE49-F238E27FC236}">
                <a16:creationId xmlns:a16="http://schemas.microsoft.com/office/drawing/2014/main" id="{4A77E52D-8B89-4A21-9AAD-2D5050E36AA0}"/>
              </a:ext>
            </a:extLst>
          </p:cNvPr>
          <p:cNvSpPr txBox="1"/>
          <p:nvPr/>
        </p:nvSpPr>
        <p:spPr>
          <a:xfrm>
            <a:off x="1294375" y="2855337"/>
            <a:ext cx="6097712" cy="369332"/>
          </a:xfrm>
          <a:prstGeom prst="rect">
            <a:avLst/>
          </a:prstGeom>
          <a:noFill/>
        </p:spPr>
        <p:txBody>
          <a:bodyPr wrap="square">
            <a:spAutoFit/>
          </a:bodyPr>
          <a:lstStyle/>
          <a:p>
            <a:r>
              <a:rPr lang="vi-VN">
                <a:hlinkClick r:id="rId5"/>
              </a:rPr>
              <a:t>https://favicon.io/</a:t>
            </a:r>
            <a:r>
              <a:rPr lang="en-US"/>
              <a:t> </a:t>
            </a:r>
            <a:endParaRPr lang="vi-VN"/>
          </a:p>
        </p:txBody>
      </p:sp>
      <p:pic>
        <p:nvPicPr>
          <p:cNvPr id="19" name="Picture 18">
            <a:extLst>
              <a:ext uri="{FF2B5EF4-FFF2-40B4-BE49-F238E27FC236}">
                <a16:creationId xmlns:a16="http://schemas.microsoft.com/office/drawing/2014/main" id="{F975775D-0987-8341-3435-9CD8B14ADC00}"/>
              </a:ext>
            </a:extLst>
          </p:cNvPr>
          <p:cNvPicPr>
            <a:picLocks noChangeAspect="1"/>
          </p:cNvPicPr>
          <p:nvPr/>
        </p:nvPicPr>
        <p:blipFill rotWithShape="1">
          <a:blip r:embed="rId6"/>
          <a:srcRect t="66869"/>
          <a:stretch/>
        </p:blipFill>
        <p:spPr>
          <a:xfrm>
            <a:off x="1294077" y="3968506"/>
            <a:ext cx="3752138" cy="718495"/>
          </a:xfrm>
          <a:prstGeom prst="rect">
            <a:avLst/>
          </a:prstGeom>
        </p:spPr>
      </p:pic>
      <p:pic>
        <p:nvPicPr>
          <p:cNvPr id="27" name="Picture 26">
            <a:extLst>
              <a:ext uri="{FF2B5EF4-FFF2-40B4-BE49-F238E27FC236}">
                <a16:creationId xmlns:a16="http://schemas.microsoft.com/office/drawing/2014/main" id="{B991087B-B2DE-E05F-BDBF-3EC3D0930AED}"/>
              </a:ext>
            </a:extLst>
          </p:cNvPr>
          <p:cNvPicPr>
            <a:picLocks noChangeAspect="1"/>
          </p:cNvPicPr>
          <p:nvPr/>
        </p:nvPicPr>
        <p:blipFill>
          <a:blip r:embed="rId7"/>
          <a:stretch>
            <a:fillRect/>
          </a:stretch>
        </p:blipFill>
        <p:spPr>
          <a:xfrm>
            <a:off x="1322958" y="1486753"/>
            <a:ext cx="2562225" cy="971550"/>
          </a:xfrm>
          <a:prstGeom prst="rect">
            <a:avLst/>
          </a:prstGeom>
        </p:spPr>
      </p:pic>
      <p:pic>
        <p:nvPicPr>
          <p:cNvPr id="16" name="Picture 15">
            <a:extLst>
              <a:ext uri="{FF2B5EF4-FFF2-40B4-BE49-F238E27FC236}">
                <a16:creationId xmlns:a16="http://schemas.microsoft.com/office/drawing/2014/main" id="{C081562D-3D5D-A25C-8F5C-581464DF2421}"/>
              </a:ext>
            </a:extLst>
          </p:cNvPr>
          <p:cNvPicPr>
            <a:picLocks noChangeAspect="1"/>
          </p:cNvPicPr>
          <p:nvPr/>
        </p:nvPicPr>
        <p:blipFill>
          <a:blip r:embed="rId8"/>
          <a:stretch>
            <a:fillRect/>
          </a:stretch>
        </p:blipFill>
        <p:spPr>
          <a:xfrm>
            <a:off x="5286375" y="1752252"/>
            <a:ext cx="6124575" cy="4629150"/>
          </a:xfrm>
          <a:prstGeom prst="rect">
            <a:avLst/>
          </a:prstGeom>
        </p:spPr>
      </p:pic>
      <p:sp>
        <p:nvSpPr>
          <p:cNvPr id="18" name="TextBox 17">
            <a:extLst>
              <a:ext uri="{FF2B5EF4-FFF2-40B4-BE49-F238E27FC236}">
                <a16:creationId xmlns:a16="http://schemas.microsoft.com/office/drawing/2014/main" id="{C6E1A43C-9C02-F677-5F0C-39AFAA6288B5}"/>
              </a:ext>
            </a:extLst>
          </p:cNvPr>
          <p:cNvSpPr txBox="1"/>
          <p:nvPr/>
        </p:nvSpPr>
        <p:spPr>
          <a:xfrm>
            <a:off x="1256136" y="3389478"/>
            <a:ext cx="4459639" cy="369332"/>
          </a:xfrm>
          <a:prstGeom prst="rect">
            <a:avLst/>
          </a:prstGeom>
          <a:noFill/>
        </p:spPr>
        <p:txBody>
          <a:bodyPr wrap="square">
            <a:spAutoFit/>
          </a:bodyPr>
          <a:lstStyle/>
          <a:p>
            <a:r>
              <a:rPr lang="vi-VN">
                <a:hlinkClick r:id="rId9"/>
              </a:rPr>
              <a:t>https://www.favicon-generator.org/</a:t>
            </a:r>
            <a:r>
              <a:rPr lang="en-US"/>
              <a:t> </a:t>
            </a:r>
            <a:endParaRPr lang="vi-VN"/>
          </a:p>
        </p:txBody>
      </p:sp>
    </p:spTree>
    <p:extLst>
      <p:ext uri="{BB962C8B-B14F-4D97-AF65-F5344CB8AC3E}">
        <p14:creationId xmlns:p14="http://schemas.microsoft.com/office/powerpoint/2010/main" val="3214931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86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CSS Prefix</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7" y="1506396"/>
            <a:ext cx="10425721"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err="1">
                <a:solidFill>
                  <a:srgbClr val="CC00FF"/>
                </a:solidFill>
                <a:latin typeface="Times New Roman" pitchFamily="18" charset="0"/>
                <a:cs typeface="Times New Roman" pitchFamily="18" charset="0"/>
              </a:rPr>
              <a:t>Khái</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quát</a:t>
            </a:r>
            <a:r>
              <a:rPr lang="en-US" b="1" i="1">
                <a:solidFill>
                  <a:srgbClr val="CC00FF"/>
                </a:solidFill>
                <a:latin typeface="Times New Roman" pitchFamily="18" charset="0"/>
                <a:cs typeface="Times New Roman" pitchFamily="18" charset="0"/>
              </a:rPr>
              <a:t> : </a:t>
            </a:r>
            <a:r>
              <a:rPr lang="en-US" b="1" i="1">
                <a:latin typeface="Times New Roman" pitchFamily="18" charset="0"/>
                <a:cs typeface="Times New Roman" pitchFamily="18" charset="0"/>
              </a:rPr>
              <a:t>CSS </a:t>
            </a:r>
            <a:r>
              <a:rPr lang="en-US" b="1" i="1" err="1">
                <a:latin typeface="Times New Roman" pitchFamily="18" charset="0"/>
                <a:cs typeface="Times New Roman" pitchFamily="18" charset="0"/>
              </a:rPr>
              <a:t>có</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rất</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nhiều</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thuộc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tính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và</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không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phải</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thuộc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tính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nào</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cũng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trợ</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tất</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cả</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các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trình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duyệt</a:t>
            </a:r>
            <a:r>
              <a:rPr lang="en-US" b="1" i="1">
                <a:latin typeface="Times New Roman" pitchFamily="18" charset="0"/>
                <a:cs typeface="Times New Roman" pitchFamily="18" charset="0"/>
                <a:sym typeface="Wingdings" panose="05000000000000000000" pitchFamily="2" charset="2"/>
              </a:rPr>
              <a:t> </a:t>
            </a:r>
            <a:endParaRPr lang="en-US" b="1" i="1">
              <a:solidFill>
                <a:srgbClr val="CC00FF"/>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F969DDFB-8F9E-48DC-8D82-7227C1FC644F}"/>
              </a:ext>
            </a:extLst>
          </p:cNvPr>
          <p:cNvPicPr>
            <a:picLocks noChangeAspect="1"/>
          </p:cNvPicPr>
          <p:nvPr/>
        </p:nvPicPr>
        <p:blipFill>
          <a:blip r:embed="rId5"/>
          <a:stretch>
            <a:fillRect/>
          </a:stretch>
        </p:blipFill>
        <p:spPr>
          <a:xfrm>
            <a:off x="2167335" y="1933732"/>
            <a:ext cx="5565308" cy="1815147"/>
          </a:xfrm>
          <a:prstGeom prst="rect">
            <a:avLst/>
          </a:prstGeom>
        </p:spPr>
      </p:pic>
      <p:pic>
        <p:nvPicPr>
          <p:cNvPr id="3" name="Picture 2">
            <a:extLst>
              <a:ext uri="{FF2B5EF4-FFF2-40B4-BE49-F238E27FC236}">
                <a16:creationId xmlns:a16="http://schemas.microsoft.com/office/drawing/2014/main" id="{894A56DA-3F73-40ED-85AD-83B1AA1E406D}"/>
              </a:ext>
            </a:extLst>
          </p:cNvPr>
          <p:cNvPicPr>
            <a:picLocks noChangeAspect="1"/>
          </p:cNvPicPr>
          <p:nvPr/>
        </p:nvPicPr>
        <p:blipFill>
          <a:blip r:embed="rId6"/>
          <a:stretch>
            <a:fillRect/>
          </a:stretch>
        </p:blipFill>
        <p:spPr>
          <a:xfrm>
            <a:off x="2134639" y="4379029"/>
            <a:ext cx="3400425" cy="619125"/>
          </a:xfrm>
          <a:prstGeom prst="rect">
            <a:avLst/>
          </a:prstGeom>
        </p:spPr>
      </p:pic>
      <p:sp>
        <p:nvSpPr>
          <p:cNvPr id="26" name="Rectangle 19">
            <a:extLst>
              <a:ext uri="{FF2B5EF4-FFF2-40B4-BE49-F238E27FC236}">
                <a16:creationId xmlns:a16="http://schemas.microsoft.com/office/drawing/2014/main" id="{A3CBDDF4-C6CB-4138-A1A0-CB4A18757FAC}"/>
              </a:ext>
            </a:extLst>
          </p:cNvPr>
          <p:cNvSpPr>
            <a:spLocks noChangeArrowheads="1"/>
          </p:cNvSpPr>
          <p:nvPr/>
        </p:nvSpPr>
        <p:spPr bwMode="gray">
          <a:xfrm>
            <a:off x="777986" y="3938212"/>
            <a:ext cx="10425721"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 </a:t>
            </a:r>
            <a:r>
              <a:rPr lang="en-US" b="1" i="1" err="1">
                <a:latin typeface="Times New Roman" pitchFamily="18" charset="0"/>
                <a:cs typeface="Times New Roman" pitchFamily="18" charset="0"/>
              </a:rPr>
              <a:t>Khi</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gặp</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các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thuộc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tính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không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trợ</a:t>
            </a:r>
            <a:r>
              <a:rPr lang="en-US" b="1" i="1">
                <a:latin typeface="Times New Roman" pitchFamily="18" charset="0"/>
                <a:cs typeface="Times New Roman" pitchFamily="18" charset="0"/>
              </a:rPr>
              <a:t> all </a:t>
            </a:r>
            <a:r>
              <a:rPr lang="en-US" b="1" i="1" err="1">
                <a:latin typeface="Times New Roman" pitchFamily="18" charset="0"/>
                <a:cs typeface="Times New Roman" pitchFamily="18" charset="0"/>
              </a:rPr>
              <a:t>trình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duyệt</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cần</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thêm</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tiền</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tố</a:t>
            </a:r>
            <a:r>
              <a:rPr lang="en-US" b="1" i="1">
                <a:latin typeface="Times New Roman" pitchFamily="18" charset="0"/>
                <a:cs typeface="Times New Roman" pitchFamily="18" charset="0"/>
              </a:rPr>
              <a:t> prefix </a:t>
            </a:r>
            <a:r>
              <a:rPr lang="en-US" b="1" i="1" err="1">
                <a:latin typeface="Times New Roman" pitchFamily="18" charset="0"/>
                <a:cs typeface="Times New Roman" pitchFamily="18" charset="0"/>
              </a:rPr>
              <a:t>để</a:t>
            </a:r>
            <a:r>
              <a:rPr lang="en-US" b="1" i="1">
                <a:latin typeface="Times New Roman" pitchFamily="18" charset="0"/>
                <a:cs typeface="Times New Roman" pitchFamily="18" charset="0"/>
              </a:rPr>
              <a:t> đ</a:t>
            </a:r>
            <a:r>
              <a:rPr lang="vi-VN" b="1" i="1">
                <a:latin typeface="Times New Roman" pitchFamily="18" charset="0"/>
                <a:cs typeface="Times New Roman" pitchFamily="18" charset="0"/>
              </a:rPr>
              <a:t>ư</a:t>
            </a:r>
            <a:r>
              <a:rPr lang="en-US" b="1" i="1" err="1">
                <a:latin typeface="Times New Roman" pitchFamily="18" charset="0"/>
                <a:cs typeface="Times New Roman" pitchFamily="18" charset="0"/>
              </a:rPr>
              <a:t>ợc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trợ</a:t>
            </a:r>
            <a:endParaRPr lang="en-US" b="1" i="1">
              <a:solidFill>
                <a:srgbClr val="CC00FF"/>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92D90172-45A1-4458-AA6A-81A434A44135}"/>
              </a:ext>
            </a:extLst>
          </p:cNvPr>
          <p:cNvPicPr>
            <a:picLocks noChangeAspect="1"/>
          </p:cNvPicPr>
          <p:nvPr/>
        </p:nvPicPr>
        <p:blipFill>
          <a:blip r:embed="rId7"/>
          <a:stretch>
            <a:fillRect/>
          </a:stretch>
        </p:blipFill>
        <p:spPr>
          <a:xfrm>
            <a:off x="2134639" y="5069639"/>
            <a:ext cx="4306707" cy="771874"/>
          </a:xfrm>
          <a:prstGeom prst="rect">
            <a:avLst/>
          </a:prstGeom>
        </p:spPr>
      </p:pic>
      <p:sp>
        <p:nvSpPr>
          <p:cNvPr id="6" name="Rectangle 5">
            <a:extLst>
              <a:ext uri="{FF2B5EF4-FFF2-40B4-BE49-F238E27FC236}">
                <a16:creationId xmlns:a16="http://schemas.microsoft.com/office/drawing/2014/main" id="{4EDD17F6-0CA0-40FE-BF8A-A74B93BBB12F}"/>
              </a:ext>
            </a:extLst>
          </p:cNvPr>
          <p:cNvSpPr/>
          <p:nvPr/>
        </p:nvSpPr>
        <p:spPr>
          <a:xfrm>
            <a:off x="2057702" y="5912998"/>
            <a:ext cx="3143249" cy="646331"/>
          </a:xfrm>
          <a:prstGeom prst="rect">
            <a:avLst/>
          </a:prstGeom>
        </p:spPr>
        <p:txBody>
          <a:bodyPr wrap="square">
            <a:spAutoFit/>
          </a:bodyPr>
          <a:lstStyle/>
          <a:p>
            <a:r>
              <a:rPr lang="en-US">
                <a:hlinkClick r:id="rId8"/>
              </a:rPr>
              <a:t>https://www.geeksforgeeks.org/explain-css-vendor-prefixes/</a:t>
            </a:r>
            <a:r>
              <a:rPr lang="en-US"/>
              <a:t> </a:t>
            </a:r>
          </a:p>
        </p:txBody>
      </p:sp>
      <p:pic>
        <p:nvPicPr>
          <p:cNvPr id="14" name="Picture 13">
            <a:extLst>
              <a:ext uri="{FF2B5EF4-FFF2-40B4-BE49-F238E27FC236}">
                <a16:creationId xmlns:a16="http://schemas.microsoft.com/office/drawing/2014/main" id="{E5B2C0AB-1A61-4F1D-80EB-BDA395727358}"/>
              </a:ext>
            </a:extLst>
          </p:cNvPr>
          <p:cNvPicPr>
            <a:picLocks noChangeAspect="1"/>
          </p:cNvPicPr>
          <p:nvPr/>
        </p:nvPicPr>
        <p:blipFill>
          <a:blip r:embed="rId9"/>
          <a:stretch>
            <a:fillRect/>
          </a:stretch>
        </p:blipFill>
        <p:spPr>
          <a:xfrm>
            <a:off x="7525839" y="4336577"/>
            <a:ext cx="2520286" cy="2370141"/>
          </a:xfrm>
          <a:prstGeom prst="rect">
            <a:avLst/>
          </a:prstGeom>
        </p:spPr>
      </p:pic>
    </p:spTree>
    <p:extLst>
      <p:ext uri="{BB962C8B-B14F-4D97-AF65-F5344CB8AC3E}">
        <p14:creationId xmlns:p14="http://schemas.microsoft.com/office/powerpoint/2010/main" val="3678537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CSS Prefix</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7" y="1506396"/>
            <a:ext cx="10425721"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Auto prefix : </a:t>
            </a:r>
            <a:r>
              <a:rPr lang="en-US" b="1" i="1" err="1">
                <a:latin typeface="Times New Roman" pitchFamily="18" charset="0"/>
                <a:cs typeface="Times New Roman" pitchFamily="18" charset="0"/>
              </a:rPr>
              <a:t>Có</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thể</a:t>
            </a:r>
            <a:r>
              <a:rPr lang="en-US" b="1" i="1">
                <a:latin typeface="Times New Roman" pitchFamily="18" charset="0"/>
                <a:cs typeface="Times New Roman" pitchFamily="18" charset="0"/>
              </a:rPr>
              <a:t> copy </a:t>
            </a:r>
            <a:r>
              <a:rPr lang="en-US" b="1" i="1" err="1">
                <a:latin typeface="Times New Roman" pitchFamily="18" charset="0"/>
                <a:cs typeface="Times New Roman" pitchFamily="18" charset="0"/>
              </a:rPr>
              <a:t>css</a:t>
            </a:r>
            <a:r>
              <a:rPr lang="en-US" b="1" i="1">
                <a:latin typeface="Times New Roman" pitchFamily="18" charset="0"/>
                <a:cs typeface="Times New Roman" pitchFamily="18" charset="0"/>
              </a:rPr>
              <a:t> </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trang</a:t>
            </a:r>
            <a:r>
              <a:rPr lang="en-US" b="1" i="1">
                <a:latin typeface="Times New Roman" pitchFamily="18" charset="0"/>
                <a:cs typeface="Times New Roman" pitchFamily="18" charset="0"/>
                <a:sym typeface="Wingdings" panose="05000000000000000000" pitchFamily="2" charset="2"/>
              </a:rPr>
              <a:t> web </a:t>
            </a:r>
            <a:r>
              <a:rPr lang="en-US" b="1" i="1" err="1">
                <a:latin typeface="Times New Roman" pitchFamily="18" charset="0"/>
                <a:cs typeface="Times New Roman" pitchFamily="18" charset="0"/>
                <a:sym typeface="Wingdings" panose="05000000000000000000" pitchFamily="2" charset="2"/>
              </a:rPr>
              <a:t>sẽ</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tự</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thêm</a:t>
            </a:r>
            <a:r>
              <a:rPr lang="en-US" b="1" i="1">
                <a:latin typeface="Times New Roman" pitchFamily="18" charset="0"/>
                <a:cs typeface="Times New Roman" pitchFamily="18" charset="0"/>
                <a:sym typeface="Wingdings" panose="05000000000000000000" pitchFamily="2" charset="2"/>
              </a:rPr>
              <a:t> prefix </a:t>
            </a:r>
            <a:r>
              <a:rPr lang="en-US" b="1" i="1" err="1">
                <a:latin typeface="Times New Roman" pitchFamily="18" charset="0"/>
                <a:cs typeface="Times New Roman" pitchFamily="18" charset="0"/>
                <a:sym typeface="Wingdings" panose="05000000000000000000" pitchFamily="2" charset="2"/>
              </a:rPr>
              <a:t>cho</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những</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thuộc</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tính</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cần</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thiết</a:t>
            </a:r>
            <a:r>
              <a:rPr lang="en-US" b="1" i="1">
                <a:latin typeface="Times New Roman" pitchFamily="18" charset="0"/>
                <a:cs typeface="Times New Roman" pitchFamily="18" charset="0"/>
                <a:sym typeface="Wingdings" panose="05000000000000000000" pitchFamily="2" charset="2"/>
              </a:rPr>
              <a:t> </a:t>
            </a:r>
            <a:endParaRPr lang="en-US" b="1" i="1">
              <a:solidFill>
                <a:srgbClr val="CC00FF"/>
              </a:solidFill>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9D844858-8B5F-4430-AE41-8BD79E7A81BB}"/>
              </a:ext>
            </a:extLst>
          </p:cNvPr>
          <p:cNvPicPr>
            <a:picLocks noChangeAspect="1"/>
          </p:cNvPicPr>
          <p:nvPr/>
        </p:nvPicPr>
        <p:blipFill>
          <a:blip r:embed="rId5"/>
          <a:stretch>
            <a:fillRect/>
          </a:stretch>
        </p:blipFill>
        <p:spPr>
          <a:xfrm>
            <a:off x="1205580" y="2231003"/>
            <a:ext cx="2952750" cy="685800"/>
          </a:xfrm>
          <a:prstGeom prst="rect">
            <a:avLst/>
          </a:prstGeom>
        </p:spPr>
      </p:pic>
      <p:pic>
        <p:nvPicPr>
          <p:cNvPr id="4" name="Picture 3">
            <a:extLst>
              <a:ext uri="{FF2B5EF4-FFF2-40B4-BE49-F238E27FC236}">
                <a16:creationId xmlns:a16="http://schemas.microsoft.com/office/drawing/2014/main" id="{E3700CA6-0869-403D-B0E9-2960AC839C12}"/>
              </a:ext>
            </a:extLst>
          </p:cNvPr>
          <p:cNvPicPr>
            <a:picLocks noChangeAspect="1"/>
          </p:cNvPicPr>
          <p:nvPr/>
        </p:nvPicPr>
        <p:blipFill rotWithShape="1">
          <a:blip r:embed="rId6"/>
          <a:srcRect t="14677"/>
          <a:stretch/>
        </p:blipFill>
        <p:spPr>
          <a:xfrm>
            <a:off x="4344645" y="2107542"/>
            <a:ext cx="4048125" cy="828951"/>
          </a:xfrm>
          <a:prstGeom prst="rect">
            <a:avLst/>
          </a:prstGeom>
        </p:spPr>
      </p:pic>
      <p:sp>
        <p:nvSpPr>
          <p:cNvPr id="6" name="Rectangle 5">
            <a:extLst>
              <a:ext uri="{FF2B5EF4-FFF2-40B4-BE49-F238E27FC236}">
                <a16:creationId xmlns:a16="http://schemas.microsoft.com/office/drawing/2014/main" id="{8C3E705B-DEBC-491C-B4AB-8665B82BF045}"/>
              </a:ext>
            </a:extLst>
          </p:cNvPr>
          <p:cNvSpPr/>
          <p:nvPr/>
        </p:nvSpPr>
        <p:spPr>
          <a:xfrm>
            <a:off x="8392770" y="2204571"/>
            <a:ext cx="3073342" cy="369332"/>
          </a:xfrm>
          <a:prstGeom prst="rect">
            <a:avLst/>
          </a:prstGeom>
        </p:spPr>
        <p:txBody>
          <a:bodyPr wrap="none">
            <a:spAutoFit/>
          </a:bodyPr>
          <a:lstStyle/>
          <a:p>
            <a:r>
              <a:rPr lang="en-US">
                <a:hlinkClick r:id="rId7"/>
              </a:rPr>
              <a:t>https://autoprefixer.github.io/</a:t>
            </a:r>
            <a:r>
              <a:rPr lang="en-US"/>
              <a:t> </a:t>
            </a:r>
          </a:p>
        </p:txBody>
      </p:sp>
      <p:pic>
        <p:nvPicPr>
          <p:cNvPr id="15" name="Picture 14">
            <a:extLst>
              <a:ext uri="{FF2B5EF4-FFF2-40B4-BE49-F238E27FC236}">
                <a16:creationId xmlns:a16="http://schemas.microsoft.com/office/drawing/2014/main" id="{40F8A653-691A-4A59-9017-E48E21538506}"/>
              </a:ext>
            </a:extLst>
          </p:cNvPr>
          <p:cNvPicPr>
            <a:picLocks noChangeAspect="1"/>
          </p:cNvPicPr>
          <p:nvPr/>
        </p:nvPicPr>
        <p:blipFill>
          <a:blip r:embed="rId8"/>
          <a:stretch>
            <a:fillRect/>
          </a:stretch>
        </p:blipFill>
        <p:spPr>
          <a:xfrm>
            <a:off x="1275154" y="3206965"/>
            <a:ext cx="2238375" cy="990600"/>
          </a:xfrm>
          <a:prstGeom prst="rect">
            <a:avLst/>
          </a:prstGeom>
        </p:spPr>
      </p:pic>
      <p:pic>
        <p:nvPicPr>
          <p:cNvPr id="16" name="Picture 15">
            <a:extLst>
              <a:ext uri="{FF2B5EF4-FFF2-40B4-BE49-F238E27FC236}">
                <a16:creationId xmlns:a16="http://schemas.microsoft.com/office/drawing/2014/main" id="{B10E3AB3-DE0F-4218-8A79-00B1EC7125F8}"/>
              </a:ext>
            </a:extLst>
          </p:cNvPr>
          <p:cNvPicPr>
            <a:picLocks noChangeAspect="1"/>
          </p:cNvPicPr>
          <p:nvPr/>
        </p:nvPicPr>
        <p:blipFill>
          <a:blip r:embed="rId9"/>
          <a:stretch>
            <a:fillRect/>
          </a:stretch>
        </p:blipFill>
        <p:spPr>
          <a:xfrm>
            <a:off x="4831039" y="3206965"/>
            <a:ext cx="2847975" cy="1762125"/>
          </a:xfrm>
          <a:prstGeom prst="rect">
            <a:avLst/>
          </a:prstGeom>
        </p:spPr>
      </p:pic>
      <p:sp>
        <p:nvSpPr>
          <p:cNvPr id="17" name="Arrow: Right 16">
            <a:extLst>
              <a:ext uri="{FF2B5EF4-FFF2-40B4-BE49-F238E27FC236}">
                <a16:creationId xmlns:a16="http://schemas.microsoft.com/office/drawing/2014/main" id="{7226E1EE-E3C6-4ECD-806B-10FA04A5B683}"/>
              </a:ext>
            </a:extLst>
          </p:cNvPr>
          <p:cNvSpPr/>
          <p:nvPr/>
        </p:nvSpPr>
        <p:spPr>
          <a:xfrm>
            <a:off x="4084983" y="3702265"/>
            <a:ext cx="477078" cy="273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382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Caniuse.com</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7" y="1506396"/>
            <a:ext cx="10425721" cy="646331"/>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a:solidFill>
                  <a:srgbClr val="CC00FF"/>
                </a:solidFill>
              </a:rPr>
              <a:t>Caniuse.com </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Trang web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trợ</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kiểm</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tra</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thuộc</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tính</a:t>
            </a:r>
            <a:r>
              <a:rPr lang="en-US" b="1" i="1">
                <a:latin typeface="Times New Roman" pitchFamily="18" charset="0"/>
                <a:cs typeface="Times New Roman" pitchFamily="18" charset="0"/>
              </a:rPr>
              <a:t> CSS </a:t>
            </a:r>
            <a:r>
              <a:rPr lang="en-US" b="1" i="1" err="1">
                <a:latin typeface="Times New Roman" pitchFamily="18" charset="0"/>
                <a:cs typeface="Times New Roman" pitchFamily="18" charset="0"/>
              </a:rPr>
              <a:t>có</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cần</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sử</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dụng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thêm</a:t>
            </a:r>
            <a:r>
              <a:rPr lang="en-US" b="1" i="1">
                <a:latin typeface="Times New Roman" pitchFamily="18" charset="0"/>
                <a:cs typeface="Times New Roman" pitchFamily="18" charset="0"/>
              </a:rPr>
              <a:t> prefix </a:t>
            </a:r>
            <a:r>
              <a:rPr lang="en-US" b="1" i="1" err="1">
                <a:latin typeface="Times New Roman" pitchFamily="18" charset="0"/>
                <a:cs typeface="Times New Roman" pitchFamily="18" charset="0"/>
              </a:rPr>
              <a:t>để</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hỗ</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trợ</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đa</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trình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duyệt</a:t>
            </a:r>
            <a:r>
              <a:rPr lang="en-US" b="1" i="1">
                <a:latin typeface="Times New Roman" pitchFamily="18" charset="0"/>
                <a:cs typeface="Times New Roman" pitchFamily="18" charset="0"/>
              </a:rPr>
              <a:t> </a:t>
            </a:r>
            <a:endParaRPr lang="en-US" b="1" i="1">
              <a:solidFill>
                <a:srgbClr val="CC00FF"/>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000B790F-EC7F-4D29-99E0-8854DBD26D75}"/>
              </a:ext>
            </a:extLst>
          </p:cNvPr>
          <p:cNvPicPr>
            <a:picLocks noChangeAspect="1"/>
          </p:cNvPicPr>
          <p:nvPr/>
        </p:nvPicPr>
        <p:blipFill>
          <a:blip r:embed="rId5"/>
          <a:stretch>
            <a:fillRect/>
          </a:stretch>
        </p:blipFill>
        <p:spPr>
          <a:xfrm>
            <a:off x="968845" y="2235007"/>
            <a:ext cx="4381500" cy="556130"/>
          </a:xfrm>
          <a:prstGeom prst="rect">
            <a:avLst/>
          </a:prstGeom>
        </p:spPr>
      </p:pic>
      <p:sp>
        <p:nvSpPr>
          <p:cNvPr id="14" name="Rectangle 13">
            <a:extLst>
              <a:ext uri="{FF2B5EF4-FFF2-40B4-BE49-F238E27FC236}">
                <a16:creationId xmlns:a16="http://schemas.microsoft.com/office/drawing/2014/main" id="{9717CBCB-5E1D-4F38-86D6-1D41BDF87DB7}"/>
              </a:ext>
            </a:extLst>
          </p:cNvPr>
          <p:cNvSpPr/>
          <p:nvPr/>
        </p:nvSpPr>
        <p:spPr>
          <a:xfrm>
            <a:off x="4776132" y="895557"/>
            <a:ext cx="2213939" cy="369332"/>
          </a:xfrm>
          <a:prstGeom prst="rect">
            <a:avLst/>
          </a:prstGeom>
        </p:spPr>
        <p:txBody>
          <a:bodyPr wrap="none">
            <a:spAutoFit/>
          </a:bodyPr>
          <a:lstStyle/>
          <a:p>
            <a:r>
              <a:rPr lang="en-US">
                <a:hlinkClick r:id="rId6"/>
              </a:rPr>
              <a:t>https://caniuse.com/</a:t>
            </a:r>
            <a:r>
              <a:rPr lang="en-US"/>
              <a:t> </a:t>
            </a:r>
          </a:p>
        </p:txBody>
      </p:sp>
      <p:pic>
        <p:nvPicPr>
          <p:cNvPr id="18" name="Picture 17">
            <a:extLst>
              <a:ext uri="{FF2B5EF4-FFF2-40B4-BE49-F238E27FC236}">
                <a16:creationId xmlns:a16="http://schemas.microsoft.com/office/drawing/2014/main" id="{08CA9C83-093C-4067-9200-7EEA553804BA}"/>
              </a:ext>
            </a:extLst>
          </p:cNvPr>
          <p:cNvPicPr>
            <a:picLocks noChangeAspect="1"/>
          </p:cNvPicPr>
          <p:nvPr/>
        </p:nvPicPr>
        <p:blipFill rotWithShape="1">
          <a:blip r:embed="rId7"/>
          <a:srcRect l="50758"/>
          <a:stretch/>
        </p:blipFill>
        <p:spPr>
          <a:xfrm>
            <a:off x="5536095" y="2873417"/>
            <a:ext cx="4408517" cy="3868505"/>
          </a:xfrm>
          <a:prstGeom prst="rect">
            <a:avLst/>
          </a:prstGeom>
        </p:spPr>
      </p:pic>
      <p:sp>
        <p:nvSpPr>
          <p:cNvPr id="26" name="Rectangle 25">
            <a:extLst>
              <a:ext uri="{FF2B5EF4-FFF2-40B4-BE49-F238E27FC236}">
                <a16:creationId xmlns:a16="http://schemas.microsoft.com/office/drawing/2014/main" id="{33E3EF0C-28F7-4B4F-B3B0-E436AC75BA15}"/>
              </a:ext>
            </a:extLst>
          </p:cNvPr>
          <p:cNvSpPr/>
          <p:nvPr/>
        </p:nvSpPr>
        <p:spPr>
          <a:xfrm>
            <a:off x="10210800" y="2545819"/>
            <a:ext cx="1625727" cy="646331"/>
          </a:xfrm>
          <a:prstGeom prst="rect">
            <a:avLst/>
          </a:prstGeom>
          <a:solidFill>
            <a:srgbClr val="92D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FF0000"/>
                </a:solidFill>
              </a:rPr>
              <a:t>Hỗ</a:t>
            </a:r>
            <a:r>
              <a:rPr lang="en-US" sz="1600" b="1">
                <a:solidFill>
                  <a:srgbClr val="FF0000"/>
                </a:solidFill>
              </a:rPr>
              <a:t> </a:t>
            </a:r>
            <a:r>
              <a:rPr lang="en-US" sz="1600" b="1" err="1">
                <a:solidFill>
                  <a:srgbClr val="FF0000"/>
                </a:solidFill>
              </a:rPr>
              <a:t>trợ</a:t>
            </a:r>
            <a:r>
              <a:rPr lang="en-US" sz="1600" b="1">
                <a:solidFill>
                  <a:srgbClr val="FF0000"/>
                </a:solidFill>
              </a:rPr>
              <a:t> 97.37% bao </a:t>
            </a:r>
            <a:r>
              <a:rPr lang="en-US" sz="1600" b="1" err="1">
                <a:solidFill>
                  <a:srgbClr val="FF0000"/>
                </a:solidFill>
              </a:rPr>
              <a:t>gồm</a:t>
            </a:r>
            <a:r>
              <a:rPr lang="en-US" sz="1600" b="1">
                <a:solidFill>
                  <a:srgbClr val="FF0000"/>
                </a:solidFill>
              </a:rPr>
              <a:t> prefix</a:t>
            </a:r>
          </a:p>
        </p:txBody>
      </p:sp>
      <p:cxnSp>
        <p:nvCxnSpPr>
          <p:cNvPr id="21" name="Straight Arrow Connector 20">
            <a:extLst>
              <a:ext uri="{FF2B5EF4-FFF2-40B4-BE49-F238E27FC236}">
                <a16:creationId xmlns:a16="http://schemas.microsoft.com/office/drawing/2014/main" id="{0BE166C1-F703-4337-B633-15C82A82C435}"/>
              </a:ext>
            </a:extLst>
          </p:cNvPr>
          <p:cNvCxnSpPr>
            <a:stCxn id="26" idx="1"/>
          </p:cNvCxnSpPr>
          <p:nvPr/>
        </p:nvCxnSpPr>
        <p:spPr>
          <a:xfrm flipH="1">
            <a:off x="9799983" y="2868985"/>
            <a:ext cx="410817" cy="3214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5EB7F01-C424-4855-B0E6-75172653781D}"/>
              </a:ext>
            </a:extLst>
          </p:cNvPr>
          <p:cNvSpPr/>
          <p:nvPr/>
        </p:nvSpPr>
        <p:spPr>
          <a:xfrm>
            <a:off x="10210800" y="3342685"/>
            <a:ext cx="1625727" cy="646331"/>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FF0000"/>
                </a:solidFill>
              </a:rPr>
              <a:t>Hỗ</a:t>
            </a:r>
            <a:r>
              <a:rPr lang="en-US" sz="1600" b="1">
                <a:solidFill>
                  <a:srgbClr val="FF0000"/>
                </a:solidFill>
              </a:rPr>
              <a:t> </a:t>
            </a:r>
            <a:r>
              <a:rPr lang="en-US" sz="1600" b="1" err="1">
                <a:solidFill>
                  <a:srgbClr val="FF0000"/>
                </a:solidFill>
              </a:rPr>
              <a:t>trợ</a:t>
            </a:r>
            <a:r>
              <a:rPr lang="en-US" sz="1600" b="1">
                <a:solidFill>
                  <a:srgbClr val="FF0000"/>
                </a:solidFill>
              </a:rPr>
              <a:t> 75.69%</a:t>
            </a:r>
          </a:p>
          <a:p>
            <a:pPr algn="ctr"/>
            <a:r>
              <a:rPr lang="en-US" sz="1600" b="1" err="1">
                <a:solidFill>
                  <a:srgbClr val="FF0000"/>
                </a:solidFill>
              </a:rPr>
              <a:t>Khi</a:t>
            </a:r>
            <a:r>
              <a:rPr lang="en-US" sz="1600" b="1">
                <a:solidFill>
                  <a:srgbClr val="FF0000"/>
                </a:solidFill>
              </a:rPr>
              <a:t> </a:t>
            </a:r>
            <a:r>
              <a:rPr lang="en-US" sz="1600" b="1" err="1">
                <a:solidFill>
                  <a:srgbClr val="FF0000"/>
                </a:solidFill>
              </a:rPr>
              <a:t>không</a:t>
            </a:r>
            <a:r>
              <a:rPr lang="en-US" sz="1600" b="1">
                <a:solidFill>
                  <a:srgbClr val="FF0000"/>
                </a:solidFill>
              </a:rPr>
              <a:t> </a:t>
            </a:r>
            <a:r>
              <a:rPr lang="en-US" sz="1600" b="1" err="1">
                <a:solidFill>
                  <a:srgbClr val="FF0000"/>
                </a:solidFill>
              </a:rPr>
              <a:t>có</a:t>
            </a:r>
            <a:r>
              <a:rPr lang="en-US" sz="1600" b="1">
                <a:solidFill>
                  <a:srgbClr val="FF0000"/>
                </a:solidFill>
              </a:rPr>
              <a:t> prefix</a:t>
            </a:r>
          </a:p>
        </p:txBody>
      </p:sp>
      <p:cxnSp>
        <p:nvCxnSpPr>
          <p:cNvPr id="30" name="Straight Arrow Connector 29">
            <a:extLst>
              <a:ext uri="{FF2B5EF4-FFF2-40B4-BE49-F238E27FC236}">
                <a16:creationId xmlns:a16="http://schemas.microsoft.com/office/drawing/2014/main" id="{F3021C17-9429-4B84-AA6C-177C7F43904C}"/>
              </a:ext>
            </a:extLst>
          </p:cNvPr>
          <p:cNvCxnSpPr>
            <a:cxnSpLocks/>
            <a:stCxn id="33" idx="1"/>
          </p:cNvCxnSpPr>
          <p:nvPr/>
        </p:nvCxnSpPr>
        <p:spPr>
          <a:xfrm flipH="1">
            <a:off x="9064487" y="5164702"/>
            <a:ext cx="1146312" cy="4310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B063864-BD2D-4C16-9E9F-A81CD9F438D2}"/>
              </a:ext>
            </a:extLst>
          </p:cNvPr>
          <p:cNvSpPr/>
          <p:nvPr/>
        </p:nvSpPr>
        <p:spPr>
          <a:xfrm>
            <a:off x="10210799" y="5003119"/>
            <a:ext cx="1625727" cy="323165"/>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 </a:t>
            </a:r>
            <a:r>
              <a:rPr lang="en-US" sz="1600" b="1" err="1">
                <a:solidFill>
                  <a:srgbClr val="FF0000"/>
                </a:solidFill>
              </a:rPr>
              <a:t>Không</a:t>
            </a:r>
            <a:r>
              <a:rPr lang="en-US" sz="1600" b="1">
                <a:solidFill>
                  <a:srgbClr val="FF0000"/>
                </a:solidFill>
              </a:rPr>
              <a:t> </a:t>
            </a:r>
            <a:r>
              <a:rPr lang="en-US" sz="1600" b="1" err="1">
                <a:solidFill>
                  <a:srgbClr val="FF0000"/>
                </a:solidFill>
              </a:rPr>
              <a:t>hỗ</a:t>
            </a:r>
            <a:r>
              <a:rPr lang="en-US" sz="1600" b="1">
                <a:solidFill>
                  <a:srgbClr val="FF0000"/>
                </a:solidFill>
              </a:rPr>
              <a:t> </a:t>
            </a:r>
            <a:r>
              <a:rPr lang="en-US" sz="1600" b="1" err="1">
                <a:solidFill>
                  <a:srgbClr val="FF0000"/>
                </a:solidFill>
              </a:rPr>
              <a:t>trợ</a:t>
            </a:r>
            <a:endParaRPr lang="en-US" sz="1600" b="1">
              <a:solidFill>
                <a:srgbClr val="FF0000"/>
              </a:solidFill>
            </a:endParaRPr>
          </a:p>
        </p:txBody>
      </p:sp>
      <p:sp>
        <p:nvSpPr>
          <p:cNvPr id="36" name="Rectangle 35">
            <a:extLst>
              <a:ext uri="{FF2B5EF4-FFF2-40B4-BE49-F238E27FC236}">
                <a16:creationId xmlns:a16="http://schemas.microsoft.com/office/drawing/2014/main" id="{3DD4C745-BD5F-467C-92F7-99556A816CFE}"/>
              </a:ext>
            </a:extLst>
          </p:cNvPr>
          <p:cNvSpPr/>
          <p:nvPr/>
        </p:nvSpPr>
        <p:spPr>
          <a:xfrm>
            <a:off x="10210799" y="5752536"/>
            <a:ext cx="1625727" cy="323165"/>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2. </a:t>
            </a:r>
            <a:r>
              <a:rPr lang="en-US" sz="1600" b="1" err="1">
                <a:solidFill>
                  <a:srgbClr val="FF0000"/>
                </a:solidFill>
              </a:rPr>
              <a:t>Hỗ</a:t>
            </a:r>
            <a:r>
              <a:rPr lang="en-US" sz="1600" b="1">
                <a:solidFill>
                  <a:srgbClr val="FF0000"/>
                </a:solidFill>
              </a:rPr>
              <a:t> </a:t>
            </a:r>
            <a:r>
              <a:rPr lang="en-US" sz="1600" b="1" err="1">
                <a:solidFill>
                  <a:srgbClr val="FF0000"/>
                </a:solidFill>
              </a:rPr>
              <a:t>trợ</a:t>
            </a:r>
            <a:r>
              <a:rPr lang="en-US" sz="1600" b="1">
                <a:solidFill>
                  <a:srgbClr val="FF0000"/>
                </a:solidFill>
              </a:rPr>
              <a:t> full</a:t>
            </a:r>
          </a:p>
        </p:txBody>
      </p:sp>
      <p:cxnSp>
        <p:nvCxnSpPr>
          <p:cNvPr id="37" name="Straight Arrow Connector 36">
            <a:extLst>
              <a:ext uri="{FF2B5EF4-FFF2-40B4-BE49-F238E27FC236}">
                <a16:creationId xmlns:a16="http://schemas.microsoft.com/office/drawing/2014/main" id="{3605D624-0074-4C5B-89E9-16FB17F93CF6}"/>
              </a:ext>
            </a:extLst>
          </p:cNvPr>
          <p:cNvCxnSpPr>
            <a:cxnSpLocks/>
            <a:stCxn id="36" idx="1"/>
          </p:cNvCxnSpPr>
          <p:nvPr/>
        </p:nvCxnSpPr>
        <p:spPr>
          <a:xfrm flipH="1">
            <a:off x="9710530" y="5914119"/>
            <a:ext cx="500269" cy="47449"/>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0C2606B-C22C-42A0-8655-40755A3D8BBB}"/>
              </a:ext>
            </a:extLst>
          </p:cNvPr>
          <p:cNvSpPr/>
          <p:nvPr/>
        </p:nvSpPr>
        <p:spPr>
          <a:xfrm>
            <a:off x="7428489" y="6285592"/>
            <a:ext cx="1924233" cy="485824"/>
          </a:xfrm>
          <a:prstGeom prst="rect">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3. </a:t>
            </a:r>
            <a:r>
              <a:rPr lang="en-US" sz="1600" b="1" err="1">
                <a:solidFill>
                  <a:srgbClr val="FF0000"/>
                </a:solidFill>
              </a:rPr>
              <a:t>Hỗ</a:t>
            </a:r>
            <a:r>
              <a:rPr lang="en-US" sz="1600" b="1">
                <a:solidFill>
                  <a:srgbClr val="FF0000"/>
                </a:solidFill>
              </a:rPr>
              <a:t> </a:t>
            </a:r>
            <a:r>
              <a:rPr lang="en-US" sz="1600" b="1" err="1">
                <a:solidFill>
                  <a:srgbClr val="FF0000"/>
                </a:solidFill>
              </a:rPr>
              <a:t>trợ</a:t>
            </a:r>
            <a:r>
              <a:rPr lang="en-US" sz="1600" b="1">
                <a:solidFill>
                  <a:srgbClr val="FF0000"/>
                </a:solidFill>
              </a:rPr>
              <a:t> </a:t>
            </a:r>
            <a:r>
              <a:rPr lang="en-US" sz="1600" b="1" err="1">
                <a:solidFill>
                  <a:srgbClr val="FF0000"/>
                </a:solidFill>
              </a:rPr>
              <a:t>cần</a:t>
            </a:r>
            <a:r>
              <a:rPr lang="en-US" sz="1600" b="1">
                <a:solidFill>
                  <a:srgbClr val="FF0000"/>
                </a:solidFill>
              </a:rPr>
              <a:t> </a:t>
            </a:r>
            <a:r>
              <a:rPr lang="en-US" sz="1600" b="1" err="1">
                <a:solidFill>
                  <a:srgbClr val="FF0000"/>
                </a:solidFill>
              </a:rPr>
              <a:t>dùng</a:t>
            </a:r>
            <a:r>
              <a:rPr lang="en-US" sz="1600" b="1">
                <a:solidFill>
                  <a:srgbClr val="FF0000"/>
                </a:solidFill>
              </a:rPr>
              <a:t> prefix</a:t>
            </a:r>
          </a:p>
        </p:txBody>
      </p:sp>
      <p:cxnSp>
        <p:nvCxnSpPr>
          <p:cNvPr id="41" name="Straight Arrow Connector 40">
            <a:extLst>
              <a:ext uri="{FF2B5EF4-FFF2-40B4-BE49-F238E27FC236}">
                <a16:creationId xmlns:a16="http://schemas.microsoft.com/office/drawing/2014/main" id="{F63ABD6D-347E-46B8-8487-ED8F0368F778}"/>
              </a:ext>
            </a:extLst>
          </p:cNvPr>
          <p:cNvCxnSpPr>
            <a:cxnSpLocks/>
            <a:stCxn id="40" idx="1"/>
          </p:cNvCxnSpPr>
          <p:nvPr/>
        </p:nvCxnSpPr>
        <p:spPr>
          <a:xfrm flipH="1" flipV="1">
            <a:off x="6917635" y="6285594"/>
            <a:ext cx="510854" cy="24291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307" name="Picture 10306">
            <a:extLst>
              <a:ext uri="{FF2B5EF4-FFF2-40B4-BE49-F238E27FC236}">
                <a16:creationId xmlns:a16="http://schemas.microsoft.com/office/drawing/2014/main" id="{A814044C-5424-44AD-9740-330DA071B4FF}"/>
              </a:ext>
            </a:extLst>
          </p:cNvPr>
          <p:cNvPicPr>
            <a:picLocks noChangeAspect="1"/>
          </p:cNvPicPr>
          <p:nvPr/>
        </p:nvPicPr>
        <p:blipFill>
          <a:blip r:embed="rId8"/>
          <a:stretch>
            <a:fillRect/>
          </a:stretch>
        </p:blipFill>
        <p:spPr>
          <a:xfrm>
            <a:off x="991787" y="4128900"/>
            <a:ext cx="4381500" cy="1619250"/>
          </a:xfrm>
          <a:prstGeom prst="rect">
            <a:avLst/>
          </a:prstGeom>
        </p:spPr>
      </p:pic>
      <p:cxnSp>
        <p:nvCxnSpPr>
          <p:cNvPr id="47" name="Straight Arrow Connector 46">
            <a:extLst>
              <a:ext uri="{FF2B5EF4-FFF2-40B4-BE49-F238E27FC236}">
                <a16:creationId xmlns:a16="http://schemas.microsoft.com/office/drawing/2014/main" id="{986D066E-DEFC-4ED5-97D6-54F8CEDFB202}"/>
              </a:ext>
            </a:extLst>
          </p:cNvPr>
          <p:cNvCxnSpPr>
            <a:cxnSpLocks/>
          </p:cNvCxnSpPr>
          <p:nvPr/>
        </p:nvCxnSpPr>
        <p:spPr>
          <a:xfrm flipH="1" flipV="1">
            <a:off x="1798983" y="5164701"/>
            <a:ext cx="5629506" cy="136380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4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681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Tag name selector</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4" name="Picture 3">
            <a:extLst>
              <a:ext uri="{FF2B5EF4-FFF2-40B4-BE49-F238E27FC236}">
                <a16:creationId xmlns:a16="http://schemas.microsoft.com/office/drawing/2014/main" id="{E7E418B4-A984-A770-820C-BAD0E2F2AC23}"/>
              </a:ext>
            </a:extLst>
          </p:cNvPr>
          <p:cNvPicPr>
            <a:picLocks noChangeAspect="1"/>
          </p:cNvPicPr>
          <p:nvPr/>
        </p:nvPicPr>
        <p:blipFill>
          <a:blip r:embed="rId5"/>
          <a:stretch>
            <a:fillRect/>
          </a:stretch>
        </p:blipFill>
        <p:spPr>
          <a:xfrm>
            <a:off x="886194" y="1970202"/>
            <a:ext cx="2885663" cy="1469716"/>
          </a:xfrm>
          <a:prstGeom prst="rect">
            <a:avLst/>
          </a:prstGeom>
        </p:spPr>
      </p:pic>
      <p:sp>
        <p:nvSpPr>
          <p:cNvPr id="15" name="TextBox 14">
            <a:extLst>
              <a:ext uri="{FF2B5EF4-FFF2-40B4-BE49-F238E27FC236}">
                <a16:creationId xmlns:a16="http://schemas.microsoft.com/office/drawing/2014/main" id="{547FD96A-A6A2-990C-0498-0C71A63F58B7}"/>
              </a:ext>
            </a:extLst>
          </p:cNvPr>
          <p:cNvSpPr txBox="1"/>
          <p:nvPr/>
        </p:nvSpPr>
        <p:spPr>
          <a:xfrm>
            <a:off x="4479484" y="1910819"/>
            <a:ext cx="5651906" cy="369332"/>
          </a:xfrm>
          <a:prstGeom prst="rect">
            <a:avLst/>
          </a:prstGeom>
          <a:noFill/>
        </p:spPr>
        <p:txBody>
          <a:bodyPr wrap="square">
            <a:spAutoFit/>
          </a:bodyPr>
          <a:lstStyle/>
          <a:p>
            <a:r>
              <a:rPr lang="vi-VN">
                <a:hlinkClick r:id="rId6"/>
              </a:rPr>
              <a:t>https://www.w3schools.com/cssref/css_selectors.php</a:t>
            </a:r>
            <a:r>
              <a:rPr lang="en-US"/>
              <a:t> </a:t>
            </a:r>
            <a:endParaRPr lang="vi-VN"/>
          </a:p>
        </p:txBody>
      </p:sp>
      <p:pic>
        <p:nvPicPr>
          <p:cNvPr id="18" name="Picture 17">
            <a:extLst>
              <a:ext uri="{FF2B5EF4-FFF2-40B4-BE49-F238E27FC236}">
                <a16:creationId xmlns:a16="http://schemas.microsoft.com/office/drawing/2014/main" id="{682FAC43-E0DB-2A89-59DD-E42E563FFE82}"/>
              </a:ext>
            </a:extLst>
          </p:cNvPr>
          <p:cNvPicPr>
            <a:picLocks noChangeAspect="1"/>
          </p:cNvPicPr>
          <p:nvPr/>
        </p:nvPicPr>
        <p:blipFill>
          <a:blip r:embed="rId7"/>
          <a:stretch>
            <a:fillRect/>
          </a:stretch>
        </p:blipFill>
        <p:spPr>
          <a:xfrm>
            <a:off x="886194" y="3554728"/>
            <a:ext cx="3224824" cy="1442295"/>
          </a:xfrm>
          <a:prstGeom prst="rect">
            <a:avLst/>
          </a:prstGeom>
        </p:spPr>
      </p:pic>
      <p:pic>
        <p:nvPicPr>
          <p:cNvPr id="21" name="Picture 20">
            <a:extLst>
              <a:ext uri="{FF2B5EF4-FFF2-40B4-BE49-F238E27FC236}">
                <a16:creationId xmlns:a16="http://schemas.microsoft.com/office/drawing/2014/main" id="{86551462-8BA3-3A4F-A98E-BDED715E041B}"/>
              </a:ext>
            </a:extLst>
          </p:cNvPr>
          <p:cNvPicPr>
            <a:picLocks noChangeAspect="1"/>
          </p:cNvPicPr>
          <p:nvPr/>
        </p:nvPicPr>
        <p:blipFill>
          <a:blip r:embed="rId8"/>
          <a:stretch>
            <a:fillRect/>
          </a:stretch>
        </p:blipFill>
        <p:spPr>
          <a:xfrm>
            <a:off x="865784" y="5091920"/>
            <a:ext cx="5915025" cy="1590675"/>
          </a:xfrm>
          <a:prstGeom prst="rect">
            <a:avLst/>
          </a:prstGeom>
        </p:spPr>
      </p:pic>
      <p:pic>
        <p:nvPicPr>
          <p:cNvPr id="23" name="Picture 22">
            <a:extLst>
              <a:ext uri="{FF2B5EF4-FFF2-40B4-BE49-F238E27FC236}">
                <a16:creationId xmlns:a16="http://schemas.microsoft.com/office/drawing/2014/main" id="{57FAED56-8C7B-672D-59DC-1A975E16B162}"/>
              </a:ext>
            </a:extLst>
          </p:cNvPr>
          <p:cNvPicPr>
            <a:picLocks noChangeAspect="1"/>
          </p:cNvPicPr>
          <p:nvPr/>
        </p:nvPicPr>
        <p:blipFill>
          <a:blip r:embed="rId9"/>
          <a:stretch>
            <a:fillRect/>
          </a:stretch>
        </p:blipFill>
        <p:spPr>
          <a:xfrm>
            <a:off x="8095672" y="4421187"/>
            <a:ext cx="2428875" cy="2228850"/>
          </a:xfrm>
          <a:prstGeom prst="rect">
            <a:avLst/>
          </a:prstGeom>
        </p:spPr>
      </p:pic>
      <p:sp>
        <p:nvSpPr>
          <p:cNvPr id="24" name="Arrow: Right 23">
            <a:extLst>
              <a:ext uri="{FF2B5EF4-FFF2-40B4-BE49-F238E27FC236}">
                <a16:creationId xmlns:a16="http://schemas.microsoft.com/office/drawing/2014/main" id="{F0C4A4A3-A988-4959-A1CC-FB64987C2E32}"/>
              </a:ext>
            </a:extLst>
          </p:cNvPr>
          <p:cNvSpPr/>
          <p:nvPr/>
        </p:nvSpPr>
        <p:spPr>
          <a:xfrm>
            <a:off x="7387119" y="5506948"/>
            <a:ext cx="390418"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207717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Class &amp; ID selector</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7" y="1506396"/>
            <a:ext cx="10425721"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2.1  ID selector : </a:t>
            </a:r>
            <a:r>
              <a:rPr lang="en-US" b="1" i="1">
                <a:latin typeface="Times New Roman" pitchFamily="18" charset="0"/>
                <a:cs typeface="Times New Roman" pitchFamily="18" charset="0"/>
              </a:rPr>
              <a:t>Khi </a:t>
            </a:r>
            <a:r>
              <a:rPr lang="en-US" b="1" i="1" err="1">
                <a:latin typeface="Times New Roman" pitchFamily="18" charset="0"/>
                <a:cs typeface="Times New Roman" pitchFamily="18" charset="0"/>
              </a:rPr>
              <a:t>chỉ</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muốn</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áp</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dụng</a:t>
            </a:r>
            <a:r>
              <a:rPr lang="en-US" b="1" i="1">
                <a:latin typeface="Times New Roman" pitchFamily="18" charset="0"/>
                <a:cs typeface="Times New Roman" pitchFamily="18" charset="0"/>
              </a:rPr>
              <a:t> CSS </a:t>
            </a:r>
            <a:r>
              <a:rPr lang="en-US" b="1" i="1" err="1">
                <a:latin typeface="Times New Roman" pitchFamily="18" charset="0"/>
                <a:cs typeface="Times New Roman" pitchFamily="18" charset="0"/>
              </a:rPr>
              <a:t>cho</a:t>
            </a:r>
            <a:r>
              <a:rPr lang="en-US" b="1" i="1">
                <a:latin typeface="Times New Roman" pitchFamily="18" charset="0"/>
                <a:cs typeface="Times New Roman" pitchFamily="18" charset="0"/>
              </a:rPr>
              <a:t> 1 </a:t>
            </a:r>
            <a:r>
              <a:rPr lang="en-US" b="1" i="1" err="1">
                <a:latin typeface="Times New Roman" pitchFamily="18" charset="0"/>
                <a:cs typeface="Times New Roman" pitchFamily="18" charset="0"/>
              </a:rPr>
              <a:t>phần</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tử</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chỉ</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định</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nào</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đó</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của</a:t>
            </a:r>
            <a:r>
              <a:rPr lang="en-US" b="1" i="1">
                <a:latin typeface="Times New Roman" pitchFamily="18" charset="0"/>
                <a:cs typeface="Times New Roman" pitchFamily="18" charset="0"/>
              </a:rPr>
              <a:t> HTML</a:t>
            </a:r>
            <a:r>
              <a:rPr lang="en-US" b="1" i="1">
                <a:latin typeface="Times New Roman" pitchFamily="18" charset="0"/>
                <a:cs typeface="Times New Roman" pitchFamily="18" charset="0"/>
                <a:sym typeface="Wingdings" panose="05000000000000000000" pitchFamily="2" charset="2"/>
              </a:rPr>
              <a:t> </a:t>
            </a:r>
            <a:r>
              <a:rPr lang="en-US" b="1" i="1" err="1">
                <a:latin typeface="Times New Roman" pitchFamily="18" charset="0"/>
                <a:cs typeface="Times New Roman" pitchFamily="18" charset="0"/>
                <a:sym typeface="Wingdings" panose="05000000000000000000" pitchFamily="2" charset="2"/>
              </a:rPr>
              <a:t>dùng</a:t>
            </a:r>
            <a:r>
              <a:rPr lang="en-US" b="1" i="1">
                <a:latin typeface="Times New Roman" pitchFamily="18" charset="0"/>
                <a:cs typeface="Times New Roman" pitchFamily="18" charset="0"/>
                <a:sym typeface="Wingdings" panose="05000000000000000000" pitchFamily="2" charset="2"/>
              </a:rPr>
              <a:t> </a:t>
            </a:r>
            <a:r>
              <a:rPr lang="en-US" b="1" i="1">
                <a:solidFill>
                  <a:srgbClr val="CC00FF"/>
                </a:solidFill>
                <a:latin typeface="Times New Roman" pitchFamily="18" charset="0"/>
                <a:cs typeface="Times New Roman" pitchFamily="18" charset="0"/>
                <a:sym typeface="Wingdings" panose="05000000000000000000" pitchFamily="2" charset="2"/>
              </a:rPr>
              <a:t>id</a:t>
            </a:r>
            <a:endParaRPr lang="en-US" b="1" i="1">
              <a:solidFill>
                <a:srgbClr val="CC00FF"/>
              </a:solidFill>
              <a:latin typeface="Times New Roman" pitchFamily="18" charset="0"/>
              <a:cs typeface="Times New Roman" pitchFamily="18" charset="0"/>
            </a:endParaRPr>
          </a:p>
        </p:txBody>
      </p:sp>
      <p:sp>
        <p:nvSpPr>
          <p:cNvPr id="16" name="Rectangle 15">
            <a:extLst>
              <a:ext uri="{FF2B5EF4-FFF2-40B4-BE49-F238E27FC236}">
                <a16:creationId xmlns:a16="http://schemas.microsoft.com/office/drawing/2014/main" id="{0A16F316-44D9-615C-F282-911505EE7343}"/>
              </a:ext>
            </a:extLst>
          </p:cNvPr>
          <p:cNvSpPr/>
          <p:nvPr/>
        </p:nvSpPr>
        <p:spPr>
          <a:xfrm>
            <a:off x="1315986" y="2129186"/>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sp>
        <p:nvSpPr>
          <p:cNvPr id="17" name="Rectangle 16">
            <a:extLst>
              <a:ext uri="{FF2B5EF4-FFF2-40B4-BE49-F238E27FC236}">
                <a16:creationId xmlns:a16="http://schemas.microsoft.com/office/drawing/2014/main" id="{D53D0EEC-1D22-C88B-37C8-50AEC9618943}"/>
              </a:ext>
            </a:extLst>
          </p:cNvPr>
          <p:cNvSpPr/>
          <p:nvPr/>
        </p:nvSpPr>
        <p:spPr>
          <a:xfrm>
            <a:off x="6914509" y="2150836"/>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sp>
        <p:nvSpPr>
          <p:cNvPr id="15" name="Rectangle 14">
            <a:extLst>
              <a:ext uri="{FF2B5EF4-FFF2-40B4-BE49-F238E27FC236}">
                <a16:creationId xmlns:a16="http://schemas.microsoft.com/office/drawing/2014/main" id="{E4B1504E-083E-79FB-FFF8-B64CF3A65554}"/>
              </a:ext>
            </a:extLst>
          </p:cNvPr>
          <p:cNvSpPr/>
          <p:nvPr/>
        </p:nvSpPr>
        <p:spPr>
          <a:xfrm>
            <a:off x="1348576" y="4461156"/>
            <a:ext cx="4779196" cy="555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itchFamily="18" charset="0"/>
                <a:cs typeface="Times New Roman" pitchFamily="18" charset="0"/>
              </a:rPr>
              <a:t>Chỉ áp dụng vào phần thẻ html có id : </a:t>
            </a:r>
            <a:r>
              <a:rPr lang="en-US" b="1" i="1">
                <a:solidFill>
                  <a:srgbClr val="CC00FF"/>
                </a:solidFill>
                <a:latin typeface="Times New Roman" pitchFamily="18" charset="0"/>
                <a:cs typeface="Times New Roman" pitchFamily="18" charset="0"/>
              </a:rPr>
              <a:t>line4</a:t>
            </a:r>
          </a:p>
        </p:txBody>
      </p:sp>
      <p:sp>
        <p:nvSpPr>
          <p:cNvPr id="25" name="Rectangle 24">
            <a:extLst>
              <a:ext uri="{FF2B5EF4-FFF2-40B4-BE49-F238E27FC236}">
                <a16:creationId xmlns:a16="http://schemas.microsoft.com/office/drawing/2014/main" id="{474CEA4A-3431-3AEF-05F0-C4DF28B9FF25}"/>
              </a:ext>
            </a:extLst>
          </p:cNvPr>
          <p:cNvSpPr>
            <a:spLocks noChangeArrowheads="1"/>
          </p:cNvSpPr>
          <p:nvPr/>
        </p:nvSpPr>
        <p:spPr bwMode="gray">
          <a:xfrm>
            <a:off x="1205580" y="5296641"/>
            <a:ext cx="9268137" cy="1200329"/>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à"/>
            </a:pPr>
            <a:r>
              <a:rPr lang="en-US" b="1" i="1">
                <a:solidFill>
                  <a:srgbClr val="FF0000"/>
                </a:solidFill>
                <a:latin typeface="Times New Roman" pitchFamily="18" charset="0"/>
                <a:cs typeface="Times New Roman" pitchFamily="18" charset="0"/>
                <a:sym typeface="Wingdings" panose="05000000000000000000" pitchFamily="2" charset="2"/>
              </a:rPr>
              <a:t>ID </a:t>
            </a:r>
            <a:r>
              <a:rPr lang="en-US" b="1" i="1" err="1">
                <a:solidFill>
                  <a:srgbClr val="FF0000"/>
                </a:solidFill>
                <a:latin typeface="Times New Roman" pitchFamily="18" charset="0"/>
                <a:cs typeface="Times New Roman" pitchFamily="18" charset="0"/>
                <a:sym typeface="Wingdings" panose="05000000000000000000" pitchFamily="2" charset="2"/>
              </a:rPr>
              <a:t>là</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duy</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nhất</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theo</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quy</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chuẩn</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không</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cho</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phép</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đặt</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trùng</a:t>
            </a:r>
            <a:r>
              <a:rPr lang="en-US" b="1" i="1">
                <a:solidFill>
                  <a:srgbClr val="FF0000"/>
                </a:solidFill>
                <a:latin typeface="Times New Roman" pitchFamily="18" charset="0"/>
                <a:cs typeface="Times New Roman" pitchFamily="18" charset="0"/>
                <a:sym typeface="Wingdings" panose="05000000000000000000" pitchFamily="2" charset="2"/>
              </a:rPr>
              <a:t> id </a:t>
            </a:r>
            <a:r>
              <a:rPr lang="en-US" b="1" i="1" err="1">
                <a:solidFill>
                  <a:srgbClr val="FF0000"/>
                </a:solidFill>
                <a:latin typeface="Times New Roman" pitchFamily="18" charset="0"/>
                <a:cs typeface="Times New Roman" pitchFamily="18" charset="0"/>
                <a:sym typeface="Wingdings" panose="05000000000000000000" pitchFamily="2" charset="2"/>
              </a:rPr>
              <a:t>đã</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có</a:t>
            </a:r>
            <a:endParaRPr lang="en-US" b="1" i="1">
              <a:solidFill>
                <a:srgbClr val="FF0000"/>
              </a:solidFill>
              <a:latin typeface="Times New Roman" pitchFamily="18" charset="0"/>
              <a:cs typeface="Times New Roman" pitchFamily="18" charset="0"/>
              <a:sym typeface="Wingdings" panose="05000000000000000000" pitchFamily="2" charset="2"/>
            </a:endParaRPr>
          </a:p>
          <a:p>
            <a:r>
              <a:rPr lang="en-US" b="1" i="1">
                <a:solidFill>
                  <a:srgbClr val="FF0000"/>
                </a:solidFill>
                <a:latin typeface="Times New Roman" pitchFamily="18" charset="0"/>
                <a:cs typeface="Times New Roman" pitchFamily="18" charset="0"/>
                <a:sym typeface="Wingdings" panose="05000000000000000000" pitchFamily="2" charset="2"/>
              </a:rPr>
              <a:t>    Check code </a:t>
            </a:r>
            <a:r>
              <a:rPr lang="en-US" b="1" i="1" err="1">
                <a:solidFill>
                  <a:srgbClr val="FF0000"/>
                </a:solidFill>
                <a:latin typeface="Times New Roman" pitchFamily="18" charset="0"/>
                <a:cs typeface="Times New Roman" pitchFamily="18" charset="0"/>
                <a:sym typeface="Wingdings" panose="05000000000000000000" pitchFamily="2" charset="2"/>
              </a:rPr>
              <a:t>hợp</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lệ</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tại</a:t>
            </a:r>
            <a:r>
              <a:rPr lang="en-US" b="1" i="1">
                <a:solidFill>
                  <a:srgbClr val="FF0000"/>
                </a:solidFill>
                <a:latin typeface="Times New Roman" pitchFamily="18" charset="0"/>
                <a:cs typeface="Times New Roman" pitchFamily="18" charset="0"/>
                <a:sym typeface="Wingdings" panose="05000000000000000000" pitchFamily="2" charset="2"/>
              </a:rPr>
              <a:t> : </a:t>
            </a:r>
            <a:r>
              <a:rPr lang="en-US" b="1" i="1">
                <a:solidFill>
                  <a:srgbClr val="FF0000"/>
                </a:solidFill>
                <a:latin typeface="Times New Roman" pitchFamily="18" charset="0"/>
                <a:cs typeface="Times New Roman" pitchFamily="18" charset="0"/>
                <a:sym typeface="Wingdings" panose="05000000000000000000" pitchFamily="2" charset="2"/>
                <a:hlinkClick r:id="rId5"/>
              </a:rPr>
              <a:t>https://validator.w3.org/#validate_by_input</a:t>
            </a:r>
            <a:r>
              <a:rPr lang="en-US" b="1" i="1">
                <a:solidFill>
                  <a:srgbClr val="FF0000"/>
                </a:solidFill>
                <a:latin typeface="Times New Roman" pitchFamily="18" charset="0"/>
                <a:cs typeface="Times New Roman" pitchFamily="18" charset="0"/>
                <a:sym typeface="Wingdings" panose="05000000000000000000" pitchFamily="2" charset="2"/>
              </a:rPr>
              <a:t> </a:t>
            </a:r>
          </a:p>
          <a:p>
            <a:pPr marL="285750" indent="-285750">
              <a:buFont typeface="Wingdings" panose="05000000000000000000" pitchFamily="2" charset="2"/>
              <a:buChar char="à"/>
            </a:pPr>
            <a:r>
              <a:rPr lang="en-US" b="1" i="1">
                <a:solidFill>
                  <a:srgbClr val="FF0000"/>
                </a:solidFill>
                <a:latin typeface="Times New Roman" pitchFamily="18" charset="0"/>
                <a:cs typeface="Times New Roman" pitchFamily="18" charset="0"/>
                <a:sym typeface="Wingdings" panose="05000000000000000000" pitchFamily="2" charset="2"/>
              </a:rPr>
              <a:t>ID, class </a:t>
            </a:r>
            <a:r>
              <a:rPr lang="en-US" b="1" i="1" err="1">
                <a:solidFill>
                  <a:srgbClr val="FF0000"/>
                </a:solidFill>
                <a:latin typeface="Times New Roman" pitchFamily="18" charset="0"/>
                <a:cs typeface="Times New Roman" pitchFamily="18" charset="0"/>
                <a:sym typeface="Wingdings" panose="05000000000000000000" pitchFamily="2" charset="2"/>
              </a:rPr>
              <a:t>không</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được</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đặt</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tên</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bắt</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đầu</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bằng</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số</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nếu</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có</a:t>
            </a:r>
            <a:r>
              <a:rPr lang="en-US" b="1" i="1">
                <a:solidFill>
                  <a:srgbClr val="FF0000"/>
                </a:solidFill>
                <a:latin typeface="Times New Roman" pitchFamily="18" charset="0"/>
                <a:cs typeface="Times New Roman" pitchFamily="18" charset="0"/>
                <a:sym typeface="Wingdings" panose="05000000000000000000" pitchFamily="2" charset="2"/>
              </a:rPr>
              <a:t> 2 </a:t>
            </a:r>
            <a:r>
              <a:rPr lang="en-US" b="1" i="1" err="1">
                <a:solidFill>
                  <a:srgbClr val="FF0000"/>
                </a:solidFill>
                <a:latin typeface="Times New Roman" pitchFamily="18" charset="0"/>
                <a:cs typeface="Times New Roman" pitchFamily="18" charset="0"/>
                <a:sym typeface="Wingdings" panose="05000000000000000000" pitchFamily="2" charset="2"/>
              </a:rPr>
              <a:t>ký</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tự</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trở</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lên</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nên</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đặt</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dấu</a:t>
            </a:r>
            <a:r>
              <a:rPr lang="en-US" b="1" i="1">
                <a:solidFill>
                  <a:srgbClr val="FF0000"/>
                </a:solidFill>
                <a:latin typeface="Times New Roman" pitchFamily="18" charset="0"/>
                <a:cs typeface="Times New Roman" pitchFamily="18" charset="0"/>
                <a:sym typeface="Wingdings" panose="05000000000000000000" pitchFamily="2" charset="2"/>
              </a:rPr>
              <a:t> _ </a:t>
            </a:r>
            <a:r>
              <a:rPr lang="en-US" b="1" i="1" err="1">
                <a:solidFill>
                  <a:srgbClr val="FF0000"/>
                </a:solidFill>
                <a:latin typeface="Times New Roman" pitchFamily="18" charset="0"/>
                <a:cs typeface="Times New Roman" pitchFamily="18" charset="0"/>
                <a:sym typeface="Wingdings" panose="05000000000000000000" pitchFamily="2" charset="2"/>
              </a:rPr>
              <a:t>hoặc</a:t>
            </a:r>
            <a:r>
              <a:rPr lang="en-US" b="1" i="1">
                <a:solidFill>
                  <a:srgbClr val="FF0000"/>
                </a:solidFill>
                <a:latin typeface="Times New Roman" pitchFamily="18" charset="0"/>
                <a:cs typeface="Times New Roman" pitchFamily="18" charset="0"/>
                <a:sym typeface="Wingdings" panose="05000000000000000000" pitchFamily="2" charset="2"/>
              </a:rPr>
              <a:t> – </a:t>
            </a:r>
            <a:r>
              <a:rPr lang="en-US" b="1" i="1" err="1">
                <a:solidFill>
                  <a:srgbClr val="FF0000"/>
                </a:solidFill>
                <a:latin typeface="Times New Roman" pitchFamily="18" charset="0"/>
                <a:cs typeface="Times New Roman" pitchFamily="18" charset="0"/>
                <a:sym typeface="Wingdings" panose="05000000000000000000" pitchFamily="2" charset="2"/>
              </a:rPr>
              <a:t>để</a:t>
            </a:r>
            <a:r>
              <a:rPr lang="en-US" b="1" i="1">
                <a:solidFill>
                  <a:srgbClr val="FF0000"/>
                </a:solidFill>
                <a:latin typeface="Times New Roman" pitchFamily="18" charset="0"/>
                <a:cs typeface="Times New Roman" pitchFamily="18" charset="0"/>
                <a:sym typeface="Wingdings" panose="05000000000000000000" pitchFamily="2" charset="2"/>
              </a:rPr>
              <a:t> </a:t>
            </a:r>
            <a:r>
              <a:rPr lang="en-US" b="1" i="1" err="1">
                <a:solidFill>
                  <a:srgbClr val="FF0000"/>
                </a:solidFill>
                <a:latin typeface="Times New Roman" pitchFamily="18" charset="0"/>
                <a:cs typeface="Times New Roman" pitchFamily="18" charset="0"/>
                <a:sym typeface="Wingdings" panose="05000000000000000000" pitchFamily="2" charset="2"/>
              </a:rPr>
              <a:t>nối</a:t>
            </a:r>
            <a:endParaRPr lang="en-US" b="1" i="1">
              <a:solidFill>
                <a:srgbClr val="FF0000"/>
              </a:solidFill>
              <a:latin typeface="Times New Roman" pitchFamily="18" charset="0"/>
              <a:cs typeface="Times New Roman" pitchFamily="18" charset="0"/>
            </a:endParaRPr>
          </a:p>
        </p:txBody>
      </p:sp>
      <p:pic>
        <p:nvPicPr>
          <p:cNvPr id="18" name="Picture 17">
            <a:extLst>
              <a:ext uri="{FF2B5EF4-FFF2-40B4-BE49-F238E27FC236}">
                <a16:creationId xmlns:a16="http://schemas.microsoft.com/office/drawing/2014/main" id="{995B35DC-8238-67FA-06F5-E1F91742078F}"/>
              </a:ext>
            </a:extLst>
          </p:cNvPr>
          <p:cNvPicPr>
            <a:picLocks noChangeAspect="1"/>
          </p:cNvPicPr>
          <p:nvPr/>
        </p:nvPicPr>
        <p:blipFill>
          <a:blip r:embed="rId6"/>
          <a:stretch>
            <a:fillRect/>
          </a:stretch>
        </p:blipFill>
        <p:spPr>
          <a:xfrm>
            <a:off x="9490577" y="2422451"/>
            <a:ext cx="2497685" cy="2308785"/>
          </a:xfrm>
          <a:prstGeom prst="rect">
            <a:avLst/>
          </a:prstGeom>
        </p:spPr>
      </p:pic>
      <p:pic>
        <p:nvPicPr>
          <p:cNvPr id="22" name="Picture 21">
            <a:extLst>
              <a:ext uri="{FF2B5EF4-FFF2-40B4-BE49-F238E27FC236}">
                <a16:creationId xmlns:a16="http://schemas.microsoft.com/office/drawing/2014/main" id="{65FAA5DB-91F5-0516-F83D-1630300D3B1C}"/>
              </a:ext>
            </a:extLst>
          </p:cNvPr>
          <p:cNvPicPr>
            <a:picLocks noChangeAspect="1"/>
          </p:cNvPicPr>
          <p:nvPr/>
        </p:nvPicPr>
        <p:blipFill>
          <a:blip r:embed="rId7"/>
          <a:stretch>
            <a:fillRect/>
          </a:stretch>
        </p:blipFill>
        <p:spPr>
          <a:xfrm>
            <a:off x="1315986" y="2500312"/>
            <a:ext cx="5324475" cy="1857375"/>
          </a:xfrm>
          <a:prstGeom prst="rect">
            <a:avLst/>
          </a:prstGeom>
        </p:spPr>
      </p:pic>
      <p:pic>
        <p:nvPicPr>
          <p:cNvPr id="24" name="Picture 23">
            <a:extLst>
              <a:ext uri="{FF2B5EF4-FFF2-40B4-BE49-F238E27FC236}">
                <a16:creationId xmlns:a16="http://schemas.microsoft.com/office/drawing/2014/main" id="{BF78113D-C4B4-9C52-4CE2-51338466A0EA}"/>
              </a:ext>
            </a:extLst>
          </p:cNvPr>
          <p:cNvPicPr>
            <a:picLocks noChangeAspect="1"/>
          </p:cNvPicPr>
          <p:nvPr/>
        </p:nvPicPr>
        <p:blipFill>
          <a:blip r:embed="rId8"/>
          <a:stretch>
            <a:fillRect/>
          </a:stretch>
        </p:blipFill>
        <p:spPr>
          <a:xfrm>
            <a:off x="6914509" y="2579902"/>
            <a:ext cx="2390775" cy="790575"/>
          </a:xfrm>
          <a:prstGeom prst="rect">
            <a:avLst/>
          </a:prstGeom>
        </p:spPr>
      </p:pic>
    </p:spTree>
    <p:extLst>
      <p:ext uri="{BB962C8B-B14F-4D97-AF65-F5344CB8AC3E}">
        <p14:creationId xmlns:p14="http://schemas.microsoft.com/office/powerpoint/2010/main" val="1751310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Vị trí đặt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30" name="Rectangle 19">
            <a:extLst>
              <a:ext uri="{FF2B5EF4-FFF2-40B4-BE49-F238E27FC236}">
                <a16:creationId xmlns:a16="http://schemas.microsoft.com/office/drawing/2014/main" id="{071C4076-B849-593B-58A8-903397E03E14}"/>
              </a:ext>
            </a:extLst>
          </p:cNvPr>
          <p:cNvSpPr>
            <a:spLocks noChangeArrowheads="1"/>
          </p:cNvSpPr>
          <p:nvPr/>
        </p:nvSpPr>
        <p:spPr bwMode="gray">
          <a:xfrm>
            <a:off x="1314012" y="1561450"/>
            <a:ext cx="5287956" cy="584775"/>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sz="3200" b="1" i="1">
                <a:latin typeface="Times New Roman" pitchFamily="18" charset="0"/>
                <a:cs typeface="Times New Roman" pitchFamily="18" charset="0"/>
              </a:rPr>
              <a:t>Có 3 nơi có thể đặt CSS:</a:t>
            </a:r>
          </a:p>
        </p:txBody>
      </p:sp>
      <p:sp>
        <p:nvSpPr>
          <p:cNvPr id="2" name="TextBox 1">
            <a:extLst>
              <a:ext uri="{FF2B5EF4-FFF2-40B4-BE49-F238E27FC236}">
                <a16:creationId xmlns:a16="http://schemas.microsoft.com/office/drawing/2014/main" id="{7C8F0E3E-BD10-6996-BADE-A8A3AA2220FF}"/>
              </a:ext>
            </a:extLst>
          </p:cNvPr>
          <p:cNvSpPr txBox="1"/>
          <p:nvPr/>
        </p:nvSpPr>
        <p:spPr>
          <a:xfrm>
            <a:off x="1090037" y="2442786"/>
            <a:ext cx="2415443" cy="707886"/>
          </a:xfrm>
          <a:prstGeom prst="rect">
            <a:avLst/>
          </a:prstGeom>
          <a:noFill/>
        </p:spPr>
        <p:txBody>
          <a:bodyPr wrap="square">
            <a:spAutoFit/>
          </a:bodyPr>
          <a:lstStyle/>
          <a:p>
            <a:pPr algn="ctr"/>
            <a:r>
              <a:rPr lang="vi-VN" sz="2000" b="0" i="0">
                <a:solidFill>
                  <a:srgbClr val="CC00FF"/>
                </a:solidFill>
                <a:effectLst/>
                <a:latin typeface="Roboto" panose="020B0604020202020204" pitchFamily="2" charset="0"/>
              </a:rPr>
              <a:t>✅</a:t>
            </a:r>
            <a:r>
              <a:rPr lang="en-US" sz="2000" b="1" i="1">
                <a:solidFill>
                  <a:srgbClr val="CC00FF"/>
                </a:solidFill>
                <a:latin typeface="Times New Roman" pitchFamily="18" charset="0"/>
                <a:cs typeface="Times New Roman" pitchFamily="18" charset="0"/>
              </a:rPr>
              <a:t>Inline</a:t>
            </a:r>
            <a:r>
              <a:rPr lang="en-US" sz="2000" b="1" i="1">
                <a:latin typeface="Times New Roman" pitchFamily="18" charset="0"/>
                <a:cs typeface="Times New Roman" pitchFamily="18" charset="0"/>
              </a:rPr>
              <a:t> </a:t>
            </a:r>
          </a:p>
          <a:p>
            <a:pPr algn="ctr"/>
            <a:r>
              <a:rPr lang="en-US" sz="2000" b="1" i="1">
                <a:latin typeface="Times New Roman" pitchFamily="18" charset="0"/>
                <a:cs typeface="Times New Roman" pitchFamily="18" charset="0"/>
              </a:rPr>
              <a:t>( CSS nội tuyến )</a:t>
            </a:r>
          </a:p>
        </p:txBody>
      </p:sp>
      <p:sp>
        <p:nvSpPr>
          <p:cNvPr id="26" name="TextBox 25">
            <a:extLst>
              <a:ext uri="{FF2B5EF4-FFF2-40B4-BE49-F238E27FC236}">
                <a16:creationId xmlns:a16="http://schemas.microsoft.com/office/drawing/2014/main" id="{E44AB7B2-B529-FD1D-0FF5-50296880BB3D}"/>
              </a:ext>
            </a:extLst>
          </p:cNvPr>
          <p:cNvSpPr txBox="1"/>
          <p:nvPr/>
        </p:nvSpPr>
        <p:spPr>
          <a:xfrm>
            <a:off x="4872171" y="2442786"/>
            <a:ext cx="2035902" cy="707886"/>
          </a:xfrm>
          <a:prstGeom prst="rect">
            <a:avLst/>
          </a:prstGeom>
          <a:noFill/>
        </p:spPr>
        <p:txBody>
          <a:bodyPr wrap="square">
            <a:spAutoFit/>
          </a:bodyPr>
          <a:lstStyle/>
          <a:p>
            <a:pPr algn="ctr"/>
            <a:r>
              <a:rPr lang="vi-VN" sz="2000" b="0" i="0">
                <a:solidFill>
                  <a:srgbClr val="CC00FF"/>
                </a:solidFill>
                <a:effectLst/>
                <a:latin typeface="Roboto" panose="020B0604020202020204" pitchFamily="2" charset="0"/>
              </a:rPr>
              <a:t>✅</a:t>
            </a:r>
            <a:r>
              <a:rPr lang="en-US" sz="2000" b="1" i="1">
                <a:solidFill>
                  <a:srgbClr val="CC00FF"/>
                </a:solidFill>
                <a:latin typeface="Times New Roman" pitchFamily="18" charset="0"/>
                <a:cs typeface="Times New Roman" pitchFamily="18" charset="0"/>
              </a:rPr>
              <a:t>Internal </a:t>
            </a:r>
          </a:p>
          <a:p>
            <a:pPr algn="ctr"/>
            <a:r>
              <a:rPr lang="en-US" sz="2000" b="1" i="1">
                <a:latin typeface="Times New Roman" pitchFamily="18" charset="0"/>
                <a:cs typeface="Times New Roman" pitchFamily="18" charset="0"/>
              </a:rPr>
              <a:t>( CSS nội bộ ) </a:t>
            </a:r>
          </a:p>
        </p:txBody>
      </p:sp>
      <p:sp>
        <p:nvSpPr>
          <p:cNvPr id="27" name="TextBox 26">
            <a:extLst>
              <a:ext uri="{FF2B5EF4-FFF2-40B4-BE49-F238E27FC236}">
                <a16:creationId xmlns:a16="http://schemas.microsoft.com/office/drawing/2014/main" id="{FE58E7CA-BE8E-0C6A-86B8-FA10DC99F2CB}"/>
              </a:ext>
            </a:extLst>
          </p:cNvPr>
          <p:cNvSpPr txBox="1"/>
          <p:nvPr/>
        </p:nvSpPr>
        <p:spPr>
          <a:xfrm>
            <a:off x="8438036" y="2442786"/>
            <a:ext cx="2481234" cy="707886"/>
          </a:xfrm>
          <a:prstGeom prst="rect">
            <a:avLst/>
          </a:prstGeom>
          <a:noFill/>
        </p:spPr>
        <p:txBody>
          <a:bodyPr wrap="square">
            <a:spAutoFit/>
          </a:bodyPr>
          <a:lstStyle/>
          <a:p>
            <a:pPr algn="ctr"/>
            <a:r>
              <a:rPr lang="vi-VN" sz="2000" b="0" i="0">
                <a:solidFill>
                  <a:srgbClr val="CC00FF"/>
                </a:solidFill>
                <a:effectLst/>
                <a:latin typeface="Roboto" panose="020B0604020202020204" pitchFamily="2" charset="0"/>
              </a:rPr>
              <a:t>✅</a:t>
            </a:r>
            <a:r>
              <a:rPr lang="en-US" sz="2000" b="1" i="1">
                <a:solidFill>
                  <a:srgbClr val="CC00FF"/>
                </a:solidFill>
                <a:effectLst/>
                <a:latin typeface="Times New Roman" pitchFamily="18" charset="0"/>
                <a:cs typeface="Times New Roman" pitchFamily="18" charset="0"/>
              </a:rPr>
              <a:t>External</a:t>
            </a:r>
            <a:r>
              <a:rPr lang="en-US" sz="2000" b="1" i="1">
                <a:latin typeface="Times New Roman" pitchFamily="18" charset="0"/>
                <a:cs typeface="Times New Roman" pitchFamily="18" charset="0"/>
              </a:rPr>
              <a:t> </a:t>
            </a:r>
          </a:p>
          <a:p>
            <a:pPr algn="ctr"/>
            <a:r>
              <a:rPr lang="en-US" sz="2000" b="1" i="1">
                <a:latin typeface="Times New Roman" pitchFamily="18" charset="0"/>
                <a:cs typeface="Times New Roman" pitchFamily="18" charset="0"/>
              </a:rPr>
              <a:t>( CSS bên ngoài) </a:t>
            </a:r>
          </a:p>
        </p:txBody>
      </p:sp>
      <p:pic>
        <p:nvPicPr>
          <p:cNvPr id="29" name="Picture 28">
            <a:extLst>
              <a:ext uri="{FF2B5EF4-FFF2-40B4-BE49-F238E27FC236}">
                <a16:creationId xmlns:a16="http://schemas.microsoft.com/office/drawing/2014/main" id="{D663872B-F204-9A94-5218-9215FC43892F}"/>
              </a:ext>
            </a:extLst>
          </p:cNvPr>
          <p:cNvPicPr>
            <a:picLocks noChangeAspect="1"/>
          </p:cNvPicPr>
          <p:nvPr/>
        </p:nvPicPr>
        <p:blipFill>
          <a:blip r:embed="rId5"/>
          <a:stretch>
            <a:fillRect/>
          </a:stretch>
        </p:blipFill>
        <p:spPr>
          <a:xfrm>
            <a:off x="1064866" y="3463059"/>
            <a:ext cx="2762250" cy="733425"/>
          </a:xfrm>
          <a:prstGeom prst="rect">
            <a:avLst/>
          </a:prstGeom>
        </p:spPr>
      </p:pic>
      <p:pic>
        <p:nvPicPr>
          <p:cNvPr id="10304" name="Picture 10303">
            <a:extLst>
              <a:ext uri="{FF2B5EF4-FFF2-40B4-BE49-F238E27FC236}">
                <a16:creationId xmlns:a16="http://schemas.microsoft.com/office/drawing/2014/main" id="{6704A305-6E1F-E38F-EDF5-D8FE0D673886}"/>
              </a:ext>
            </a:extLst>
          </p:cNvPr>
          <p:cNvPicPr>
            <a:picLocks noChangeAspect="1"/>
          </p:cNvPicPr>
          <p:nvPr/>
        </p:nvPicPr>
        <p:blipFill>
          <a:blip r:embed="rId6"/>
          <a:stretch>
            <a:fillRect/>
          </a:stretch>
        </p:blipFill>
        <p:spPr>
          <a:xfrm>
            <a:off x="4705350" y="3447673"/>
            <a:ext cx="2781300" cy="723900"/>
          </a:xfrm>
          <a:prstGeom prst="rect">
            <a:avLst/>
          </a:prstGeom>
        </p:spPr>
      </p:pic>
      <p:pic>
        <p:nvPicPr>
          <p:cNvPr id="10306" name="Picture 10305">
            <a:extLst>
              <a:ext uri="{FF2B5EF4-FFF2-40B4-BE49-F238E27FC236}">
                <a16:creationId xmlns:a16="http://schemas.microsoft.com/office/drawing/2014/main" id="{DD80D3A2-E16A-B047-1989-9AECFDA02564}"/>
              </a:ext>
            </a:extLst>
          </p:cNvPr>
          <p:cNvPicPr>
            <a:picLocks noChangeAspect="1"/>
          </p:cNvPicPr>
          <p:nvPr/>
        </p:nvPicPr>
        <p:blipFill>
          <a:blip r:embed="rId7"/>
          <a:stretch>
            <a:fillRect/>
          </a:stretch>
        </p:blipFill>
        <p:spPr>
          <a:xfrm>
            <a:off x="8438036" y="3421493"/>
            <a:ext cx="3095625" cy="676275"/>
          </a:xfrm>
          <a:prstGeom prst="rect">
            <a:avLst/>
          </a:prstGeom>
        </p:spPr>
      </p:pic>
      <p:pic>
        <p:nvPicPr>
          <p:cNvPr id="10308" name="Picture 10307">
            <a:extLst>
              <a:ext uri="{FF2B5EF4-FFF2-40B4-BE49-F238E27FC236}">
                <a16:creationId xmlns:a16="http://schemas.microsoft.com/office/drawing/2014/main" id="{03AA4950-80CE-2B59-AE3A-296A2DEE6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4098" y="4299661"/>
            <a:ext cx="6213920" cy="2427313"/>
          </a:xfrm>
          <a:prstGeom prst="rect">
            <a:avLst/>
          </a:prstGeom>
        </p:spPr>
      </p:pic>
    </p:spTree>
    <p:extLst>
      <p:ext uri="{BB962C8B-B14F-4D97-AF65-F5344CB8AC3E}">
        <p14:creationId xmlns:p14="http://schemas.microsoft.com/office/powerpoint/2010/main" val="43799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Class &amp; ID selector</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646331"/>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2.2  Class selector : </a:t>
            </a:r>
            <a:r>
              <a:rPr lang="en-US" b="1" i="1">
                <a:latin typeface="Times New Roman" pitchFamily="18" charset="0"/>
                <a:cs typeface="Times New Roman" pitchFamily="18" charset="0"/>
              </a:rPr>
              <a:t>Do </a:t>
            </a:r>
            <a:r>
              <a:rPr lang="en-US" b="1" i="1" err="1">
                <a:latin typeface="Times New Roman" pitchFamily="18" charset="0"/>
                <a:cs typeface="Times New Roman" pitchFamily="18" charset="0"/>
              </a:rPr>
              <a:t>không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thể</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sử</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dụng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lại</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tên</a:t>
            </a:r>
            <a:r>
              <a:rPr lang="en-US" b="1" i="1">
                <a:latin typeface="Times New Roman" pitchFamily="18" charset="0"/>
                <a:cs typeface="Times New Roman" pitchFamily="18" charset="0"/>
              </a:rPr>
              <a:t> id </a:t>
            </a:r>
            <a:r>
              <a:rPr lang="en-US" b="1" i="1">
                <a:latin typeface="Times New Roman" pitchFamily="18" charset="0"/>
                <a:cs typeface="Times New Roman" pitchFamily="18" charset="0"/>
                <a:sym typeface="Wingdings" panose="05000000000000000000" pitchFamily="2" charset="2"/>
              </a:rPr>
              <a:t> </a:t>
            </a:r>
            <a:r>
              <a:rPr lang="en-US" b="1" i="1" err="1">
                <a:solidFill>
                  <a:srgbClr val="CC00FF"/>
                </a:solidFill>
                <a:latin typeface="Times New Roman" pitchFamily="18" charset="0"/>
                <a:cs typeface="Times New Roman" pitchFamily="18" charset="0"/>
              </a:rPr>
              <a:t>Trong</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trường</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hợp</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muốn</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khai</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báo</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lặp</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lại</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thì</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dùng</a:t>
            </a:r>
            <a:r>
              <a:rPr lang="en-US" b="1" i="1">
                <a:solidFill>
                  <a:srgbClr val="CC00FF"/>
                </a:solidFill>
                <a:latin typeface="Times New Roman" pitchFamily="18" charset="0"/>
                <a:cs typeface="Times New Roman" pitchFamily="18" charset="0"/>
              </a:rPr>
              <a:t> Class</a:t>
            </a:r>
          </a:p>
        </p:txBody>
      </p:sp>
      <p:sp>
        <p:nvSpPr>
          <p:cNvPr id="16" name="Rectangle 15">
            <a:extLst>
              <a:ext uri="{FF2B5EF4-FFF2-40B4-BE49-F238E27FC236}">
                <a16:creationId xmlns:a16="http://schemas.microsoft.com/office/drawing/2014/main" id="{0A16F316-44D9-615C-F282-911505EE7343}"/>
              </a:ext>
            </a:extLst>
          </p:cNvPr>
          <p:cNvSpPr/>
          <p:nvPr/>
        </p:nvSpPr>
        <p:spPr>
          <a:xfrm>
            <a:off x="991787" y="2235007"/>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sp>
        <p:nvSpPr>
          <p:cNvPr id="17" name="Rectangle 16">
            <a:extLst>
              <a:ext uri="{FF2B5EF4-FFF2-40B4-BE49-F238E27FC236}">
                <a16:creationId xmlns:a16="http://schemas.microsoft.com/office/drawing/2014/main" id="{D53D0EEC-1D22-C88B-37C8-50AEC9618943}"/>
              </a:ext>
            </a:extLst>
          </p:cNvPr>
          <p:cNvSpPr/>
          <p:nvPr/>
        </p:nvSpPr>
        <p:spPr>
          <a:xfrm>
            <a:off x="991787" y="4298477"/>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sp>
        <p:nvSpPr>
          <p:cNvPr id="19" name="Rectangle 18">
            <a:extLst>
              <a:ext uri="{FF2B5EF4-FFF2-40B4-BE49-F238E27FC236}">
                <a16:creationId xmlns:a16="http://schemas.microsoft.com/office/drawing/2014/main" id="{C6C8F2DD-8930-6D46-CAF2-CA6A361099DA}"/>
              </a:ext>
            </a:extLst>
          </p:cNvPr>
          <p:cNvSpPr/>
          <p:nvPr/>
        </p:nvSpPr>
        <p:spPr>
          <a:xfrm>
            <a:off x="4653120" y="5239185"/>
            <a:ext cx="1075750" cy="471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Id selector</a:t>
            </a:r>
          </a:p>
        </p:txBody>
      </p:sp>
      <p:sp>
        <p:nvSpPr>
          <p:cNvPr id="22" name="Rectangle 21">
            <a:extLst>
              <a:ext uri="{FF2B5EF4-FFF2-40B4-BE49-F238E27FC236}">
                <a16:creationId xmlns:a16="http://schemas.microsoft.com/office/drawing/2014/main" id="{82E82E05-8CA9-8148-6441-4AA1A9D450C7}"/>
              </a:ext>
            </a:extLst>
          </p:cNvPr>
          <p:cNvSpPr/>
          <p:nvPr/>
        </p:nvSpPr>
        <p:spPr>
          <a:xfrm>
            <a:off x="4625722" y="4246305"/>
            <a:ext cx="1075750" cy="47177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Class selector</a:t>
            </a:r>
          </a:p>
        </p:txBody>
      </p:sp>
      <p:sp>
        <p:nvSpPr>
          <p:cNvPr id="29" name="Rectangle 28">
            <a:extLst>
              <a:ext uri="{FF2B5EF4-FFF2-40B4-BE49-F238E27FC236}">
                <a16:creationId xmlns:a16="http://schemas.microsoft.com/office/drawing/2014/main" id="{11EE6E0E-AA95-4DAB-1312-2D46A09E7E05}"/>
              </a:ext>
            </a:extLst>
          </p:cNvPr>
          <p:cNvSpPr/>
          <p:nvPr/>
        </p:nvSpPr>
        <p:spPr>
          <a:xfrm>
            <a:off x="2294562" y="6249651"/>
            <a:ext cx="4972917" cy="311947"/>
          </a:xfrm>
          <a:prstGeom prst="rect">
            <a:avLst/>
          </a:prstGeom>
          <a:solidFill>
            <a:schemeClr val="accent5">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itchFamily="18" charset="0"/>
                <a:cs typeface="Times New Roman" pitchFamily="18" charset="0"/>
              </a:rPr>
              <a:t>Trong thực tế ta sử dụng chủ yếu : </a:t>
            </a:r>
            <a:r>
              <a:rPr lang="en-US" b="1" i="1">
                <a:solidFill>
                  <a:srgbClr val="FF0000"/>
                </a:solidFill>
                <a:latin typeface="Times New Roman" pitchFamily="18" charset="0"/>
                <a:cs typeface="Times New Roman" pitchFamily="18" charset="0"/>
              </a:rPr>
              <a:t>Class selector</a:t>
            </a:r>
          </a:p>
        </p:txBody>
      </p:sp>
      <p:pic>
        <p:nvPicPr>
          <p:cNvPr id="3" name="Picture 2">
            <a:extLst>
              <a:ext uri="{FF2B5EF4-FFF2-40B4-BE49-F238E27FC236}">
                <a16:creationId xmlns:a16="http://schemas.microsoft.com/office/drawing/2014/main" id="{2B580080-6FF9-51D7-5299-401C658158CC}"/>
              </a:ext>
            </a:extLst>
          </p:cNvPr>
          <p:cNvPicPr>
            <a:picLocks noChangeAspect="1"/>
          </p:cNvPicPr>
          <p:nvPr/>
        </p:nvPicPr>
        <p:blipFill>
          <a:blip r:embed="rId5"/>
          <a:stretch>
            <a:fillRect/>
          </a:stretch>
        </p:blipFill>
        <p:spPr>
          <a:xfrm>
            <a:off x="2294562" y="2222014"/>
            <a:ext cx="5486400" cy="1809750"/>
          </a:xfrm>
          <a:prstGeom prst="rect">
            <a:avLst/>
          </a:prstGeom>
        </p:spPr>
      </p:pic>
      <p:sp>
        <p:nvSpPr>
          <p:cNvPr id="4" name="Rectangle 3">
            <a:extLst>
              <a:ext uri="{FF2B5EF4-FFF2-40B4-BE49-F238E27FC236}">
                <a16:creationId xmlns:a16="http://schemas.microsoft.com/office/drawing/2014/main" id="{134E106B-C33B-B6ED-7FF9-FB11DE32FBDB}"/>
              </a:ext>
            </a:extLst>
          </p:cNvPr>
          <p:cNvSpPr/>
          <p:nvPr/>
        </p:nvSpPr>
        <p:spPr>
          <a:xfrm>
            <a:off x="-2749454" y="632013"/>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sp>
        <p:nvSpPr>
          <p:cNvPr id="6" name="Rectangle 5">
            <a:extLst>
              <a:ext uri="{FF2B5EF4-FFF2-40B4-BE49-F238E27FC236}">
                <a16:creationId xmlns:a16="http://schemas.microsoft.com/office/drawing/2014/main" id="{58FA5A3C-4B8F-8911-ECD8-6399D1CB5405}"/>
              </a:ext>
            </a:extLst>
          </p:cNvPr>
          <p:cNvSpPr/>
          <p:nvPr/>
        </p:nvSpPr>
        <p:spPr>
          <a:xfrm>
            <a:off x="4269734" y="3728543"/>
            <a:ext cx="3511228" cy="311947"/>
          </a:xfrm>
          <a:prstGeom prst="rect">
            <a:avLst/>
          </a:prstGeom>
          <a:solidFill>
            <a:schemeClr val="accent5">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itchFamily="18" charset="0"/>
                <a:cs typeface="Times New Roman" pitchFamily="18" charset="0"/>
              </a:rPr>
              <a:t>Sử dụng </a:t>
            </a:r>
            <a:r>
              <a:rPr lang="en-US" b="1" i="1">
                <a:solidFill>
                  <a:srgbClr val="FF0000"/>
                </a:solidFill>
                <a:latin typeface="Times New Roman" pitchFamily="18" charset="0"/>
                <a:cs typeface="Times New Roman" pitchFamily="18" charset="0"/>
              </a:rPr>
              <a:t>_</a:t>
            </a:r>
            <a:r>
              <a:rPr lang="en-US" b="1" i="1">
                <a:solidFill>
                  <a:schemeClr val="tx1"/>
                </a:solidFill>
                <a:latin typeface="Times New Roman" pitchFamily="18" charset="0"/>
                <a:cs typeface="Times New Roman" pitchFamily="18" charset="0"/>
              </a:rPr>
              <a:t> hoặc </a:t>
            </a:r>
            <a:r>
              <a:rPr lang="en-US" b="1" i="1">
                <a:solidFill>
                  <a:srgbClr val="FF0000"/>
                </a:solidFill>
                <a:latin typeface="Times New Roman" pitchFamily="18" charset="0"/>
                <a:cs typeface="Times New Roman" pitchFamily="18" charset="0"/>
              </a:rPr>
              <a:t>–</a:t>
            </a:r>
            <a:r>
              <a:rPr lang="en-US" b="1" i="1">
                <a:solidFill>
                  <a:schemeClr val="tx1"/>
                </a:solidFill>
                <a:latin typeface="Times New Roman" pitchFamily="18" charset="0"/>
                <a:cs typeface="Times New Roman" pitchFamily="18" charset="0"/>
              </a:rPr>
              <a:t> nếu tên class dài </a:t>
            </a:r>
          </a:p>
        </p:txBody>
      </p:sp>
      <p:pic>
        <p:nvPicPr>
          <p:cNvPr id="21" name="Picture 20">
            <a:extLst>
              <a:ext uri="{FF2B5EF4-FFF2-40B4-BE49-F238E27FC236}">
                <a16:creationId xmlns:a16="http://schemas.microsoft.com/office/drawing/2014/main" id="{A014C0A6-A413-E7EB-8AD7-25BB15073D8A}"/>
              </a:ext>
            </a:extLst>
          </p:cNvPr>
          <p:cNvPicPr>
            <a:picLocks noChangeAspect="1"/>
          </p:cNvPicPr>
          <p:nvPr/>
        </p:nvPicPr>
        <p:blipFill>
          <a:blip r:embed="rId6"/>
          <a:stretch>
            <a:fillRect/>
          </a:stretch>
        </p:blipFill>
        <p:spPr>
          <a:xfrm>
            <a:off x="8246606" y="3629076"/>
            <a:ext cx="3227562" cy="2932522"/>
          </a:xfrm>
          <a:prstGeom prst="rect">
            <a:avLst/>
          </a:prstGeom>
        </p:spPr>
      </p:pic>
      <p:cxnSp>
        <p:nvCxnSpPr>
          <p:cNvPr id="25" name="Straight Arrow Connector 24">
            <a:extLst>
              <a:ext uri="{FF2B5EF4-FFF2-40B4-BE49-F238E27FC236}">
                <a16:creationId xmlns:a16="http://schemas.microsoft.com/office/drawing/2014/main" id="{B0721E8C-A2D5-4BA2-3F5E-EEC2A0FE5472}"/>
              </a:ext>
            </a:extLst>
          </p:cNvPr>
          <p:cNvCxnSpPr>
            <a:cxnSpLocks/>
            <a:stCxn id="22" idx="3"/>
          </p:cNvCxnSpPr>
          <p:nvPr/>
        </p:nvCxnSpPr>
        <p:spPr>
          <a:xfrm>
            <a:off x="5701472" y="4482192"/>
            <a:ext cx="2641144" cy="306565"/>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0FC8BD55-49D4-4B5F-F4C3-BE02EC56CD25}"/>
              </a:ext>
            </a:extLst>
          </p:cNvPr>
          <p:cNvPicPr>
            <a:picLocks noChangeAspect="1"/>
          </p:cNvPicPr>
          <p:nvPr/>
        </p:nvPicPr>
        <p:blipFill>
          <a:blip r:embed="rId7"/>
          <a:stretch>
            <a:fillRect/>
          </a:stretch>
        </p:blipFill>
        <p:spPr>
          <a:xfrm>
            <a:off x="2225282" y="4236084"/>
            <a:ext cx="1924050" cy="1581150"/>
          </a:xfrm>
          <a:prstGeom prst="rect">
            <a:avLst/>
          </a:prstGeom>
        </p:spPr>
      </p:pic>
      <p:cxnSp>
        <p:nvCxnSpPr>
          <p:cNvPr id="10307" name="Straight Arrow Connector 10306">
            <a:extLst>
              <a:ext uri="{FF2B5EF4-FFF2-40B4-BE49-F238E27FC236}">
                <a16:creationId xmlns:a16="http://schemas.microsoft.com/office/drawing/2014/main" id="{1E5EEF15-D5A0-5EE0-D4D7-FB6FB34DCA46}"/>
              </a:ext>
            </a:extLst>
          </p:cNvPr>
          <p:cNvCxnSpPr>
            <a:cxnSpLocks/>
            <a:stCxn id="19" idx="3"/>
          </p:cNvCxnSpPr>
          <p:nvPr/>
        </p:nvCxnSpPr>
        <p:spPr>
          <a:xfrm>
            <a:off x="5728870" y="5475072"/>
            <a:ext cx="2613746" cy="235886"/>
          </a:xfrm>
          <a:prstGeom prst="straightConnector1">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1" name="TextBox 10310">
            <a:extLst>
              <a:ext uri="{FF2B5EF4-FFF2-40B4-BE49-F238E27FC236}">
                <a16:creationId xmlns:a16="http://schemas.microsoft.com/office/drawing/2014/main" id="{D8404D89-A788-D922-0B6B-9F8642B8C200}"/>
              </a:ext>
            </a:extLst>
          </p:cNvPr>
          <p:cNvSpPr txBox="1"/>
          <p:nvPr/>
        </p:nvSpPr>
        <p:spPr>
          <a:xfrm>
            <a:off x="4202721" y="3977167"/>
            <a:ext cx="553526" cy="769441"/>
          </a:xfrm>
          <a:prstGeom prst="rect">
            <a:avLst/>
          </a:prstGeom>
          <a:noFill/>
        </p:spPr>
        <p:txBody>
          <a:bodyPr wrap="square" rtlCol="0">
            <a:spAutoFit/>
          </a:bodyPr>
          <a:lstStyle/>
          <a:p>
            <a:r>
              <a:rPr lang="en-US" sz="4400"/>
              <a:t>.</a:t>
            </a:r>
            <a:endParaRPr lang="vi-VN" sz="4400"/>
          </a:p>
        </p:txBody>
      </p:sp>
      <p:sp>
        <p:nvSpPr>
          <p:cNvPr id="10314" name="TextBox 10313">
            <a:extLst>
              <a:ext uri="{FF2B5EF4-FFF2-40B4-BE49-F238E27FC236}">
                <a16:creationId xmlns:a16="http://schemas.microsoft.com/office/drawing/2014/main" id="{630E10E5-AC76-B2D3-C7D4-58505821E8D9}"/>
              </a:ext>
            </a:extLst>
          </p:cNvPr>
          <p:cNvSpPr txBox="1"/>
          <p:nvPr/>
        </p:nvSpPr>
        <p:spPr>
          <a:xfrm>
            <a:off x="4200088" y="5223657"/>
            <a:ext cx="299944" cy="523220"/>
          </a:xfrm>
          <a:prstGeom prst="rect">
            <a:avLst/>
          </a:prstGeom>
          <a:noFill/>
        </p:spPr>
        <p:txBody>
          <a:bodyPr wrap="square" rtlCol="0">
            <a:spAutoFit/>
          </a:bodyPr>
          <a:lstStyle/>
          <a:p>
            <a:r>
              <a:rPr lang="en-US" sz="2800"/>
              <a:t>#</a:t>
            </a:r>
            <a:endParaRPr lang="vi-VN" sz="2800"/>
          </a:p>
        </p:txBody>
      </p:sp>
    </p:spTree>
    <p:extLst>
      <p:ext uri="{BB962C8B-B14F-4D97-AF65-F5344CB8AC3E}">
        <p14:creationId xmlns:p14="http://schemas.microsoft.com/office/powerpoint/2010/main" val="2936439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Class &amp; ID selector</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2.3  </a:t>
            </a:r>
            <a:r>
              <a:rPr lang="en-US" b="1" i="1" err="1">
                <a:solidFill>
                  <a:srgbClr val="CC00FF"/>
                </a:solidFill>
                <a:latin typeface="Times New Roman" pitchFamily="18" charset="0"/>
                <a:cs typeface="Times New Roman" pitchFamily="18" charset="0"/>
              </a:rPr>
              <a:t>Ví</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dụ</a:t>
            </a:r>
            <a:r>
              <a:rPr lang="en-US" b="1" i="1">
                <a:solidFill>
                  <a:srgbClr val="CC00FF"/>
                </a:solidFill>
                <a:latin typeface="Times New Roman" pitchFamily="18" charset="0"/>
                <a:cs typeface="Times New Roman" pitchFamily="18" charset="0"/>
              </a:rPr>
              <a:t> : </a:t>
            </a:r>
            <a:r>
              <a:rPr lang="en-US" b="1" i="1" err="1">
                <a:solidFill>
                  <a:srgbClr val="CC00FF"/>
                </a:solidFill>
                <a:latin typeface="Times New Roman" pitchFamily="18" charset="0"/>
                <a:cs typeface="Times New Roman" pitchFamily="18" charset="0"/>
              </a:rPr>
              <a:t>Xóa</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chấm</a:t>
            </a:r>
            <a:r>
              <a:rPr lang="en-US" b="1" i="1">
                <a:solidFill>
                  <a:srgbClr val="CC00FF"/>
                </a:solidFill>
                <a:latin typeface="Times New Roman" pitchFamily="18" charset="0"/>
                <a:cs typeface="Times New Roman" pitchFamily="18" charset="0"/>
              </a:rPr>
              <a:t> dot </a:t>
            </a:r>
            <a:r>
              <a:rPr lang="en-US" b="1" i="1" err="1">
                <a:solidFill>
                  <a:srgbClr val="CC00FF"/>
                </a:solidFill>
                <a:latin typeface="Times New Roman" pitchFamily="18" charset="0"/>
                <a:cs typeface="Times New Roman" pitchFamily="18" charset="0"/>
              </a:rPr>
              <a:t>thẻ</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ul</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sử</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dụng</a:t>
            </a:r>
            <a:r>
              <a:rPr lang="en-US" b="1" i="1">
                <a:solidFill>
                  <a:srgbClr val="CC00FF"/>
                </a:solidFill>
                <a:latin typeface="Times New Roman" pitchFamily="18" charset="0"/>
                <a:cs typeface="Times New Roman" pitchFamily="18" charset="0"/>
              </a:rPr>
              <a:t> class selector  </a:t>
            </a:r>
          </a:p>
        </p:txBody>
      </p:sp>
      <p:pic>
        <p:nvPicPr>
          <p:cNvPr id="3" name="Picture 2">
            <a:extLst>
              <a:ext uri="{FF2B5EF4-FFF2-40B4-BE49-F238E27FC236}">
                <a16:creationId xmlns:a16="http://schemas.microsoft.com/office/drawing/2014/main" id="{D6AE8402-4ED7-3859-E2B2-6B00F3620973}"/>
              </a:ext>
            </a:extLst>
          </p:cNvPr>
          <p:cNvPicPr>
            <a:picLocks noChangeAspect="1"/>
          </p:cNvPicPr>
          <p:nvPr/>
        </p:nvPicPr>
        <p:blipFill>
          <a:blip r:embed="rId5"/>
          <a:stretch>
            <a:fillRect/>
          </a:stretch>
        </p:blipFill>
        <p:spPr>
          <a:xfrm>
            <a:off x="2739155" y="5708050"/>
            <a:ext cx="1676400" cy="889109"/>
          </a:xfrm>
          <a:prstGeom prst="rect">
            <a:avLst/>
          </a:prstGeom>
        </p:spPr>
      </p:pic>
      <p:pic>
        <p:nvPicPr>
          <p:cNvPr id="6" name="Picture 5">
            <a:extLst>
              <a:ext uri="{FF2B5EF4-FFF2-40B4-BE49-F238E27FC236}">
                <a16:creationId xmlns:a16="http://schemas.microsoft.com/office/drawing/2014/main" id="{60F74453-A1E9-74B0-C0FB-749856DDE16F}"/>
              </a:ext>
            </a:extLst>
          </p:cNvPr>
          <p:cNvPicPr>
            <a:picLocks noChangeAspect="1"/>
          </p:cNvPicPr>
          <p:nvPr/>
        </p:nvPicPr>
        <p:blipFill>
          <a:blip r:embed="rId6"/>
          <a:stretch>
            <a:fillRect/>
          </a:stretch>
        </p:blipFill>
        <p:spPr>
          <a:xfrm>
            <a:off x="5152010" y="5701810"/>
            <a:ext cx="1676400" cy="895350"/>
          </a:xfrm>
          <a:prstGeom prst="rect">
            <a:avLst/>
          </a:prstGeom>
        </p:spPr>
      </p:pic>
      <p:sp>
        <p:nvSpPr>
          <p:cNvPr id="14" name="Arrow: Right 13">
            <a:extLst>
              <a:ext uri="{FF2B5EF4-FFF2-40B4-BE49-F238E27FC236}">
                <a16:creationId xmlns:a16="http://schemas.microsoft.com/office/drawing/2014/main" id="{43DB83E4-09BA-5E79-003E-7B136FA129DD}"/>
              </a:ext>
            </a:extLst>
          </p:cNvPr>
          <p:cNvSpPr/>
          <p:nvPr/>
        </p:nvSpPr>
        <p:spPr>
          <a:xfrm>
            <a:off x="4571420" y="5967557"/>
            <a:ext cx="454890" cy="3295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id="{791A9FA1-CF90-169C-EACA-9EB58D4CEF05}"/>
              </a:ext>
            </a:extLst>
          </p:cNvPr>
          <p:cNvSpPr/>
          <p:nvPr/>
        </p:nvSpPr>
        <p:spPr>
          <a:xfrm>
            <a:off x="905450" y="2235007"/>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sp>
        <p:nvSpPr>
          <p:cNvPr id="25" name="Rectangle 24">
            <a:extLst>
              <a:ext uri="{FF2B5EF4-FFF2-40B4-BE49-F238E27FC236}">
                <a16:creationId xmlns:a16="http://schemas.microsoft.com/office/drawing/2014/main" id="{3369DA81-5BE9-3837-6319-45283D12DAF4}"/>
              </a:ext>
            </a:extLst>
          </p:cNvPr>
          <p:cNvSpPr/>
          <p:nvPr/>
        </p:nvSpPr>
        <p:spPr>
          <a:xfrm>
            <a:off x="905450" y="4311047"/>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.css</a:t>
            </a:r>
          </a:p>
        </p:txBody>
      </p:sp>
      <p:pic>
        <p:nvPicPr>
          <p:cNvPr id="31" name="Picture 30">
            <a:extLst>
              <a:ext uri="{FF2B5EF4-FFF2-40B4-BE49-F238E27FC236}">
                <a16:creationId xmlns:a16="http://schemas.microsoft.com/office/drawing/2014/main" id="{CCC52427-0967-88E9-DAC0-8B02E2558587}"/>
              </a:ext>
            </a:extLst>
          </p:cNvPr>
          <p:cNvPicPr>
            <a:picLocks noChangeAspect="1"/>
          </p:cNvPicPr>
          <p:nvPr/>
        </p:nvPicPr>
        <p:blipFill>
          <a:blip r:embed="rId7"/>
          <a:stretch>
            <a:fillRect/>
          </a:stretch>
        </p:blipFill>
        <p:spPr>
          <a:xfrm>
            <a:off x="2739155" y="2117235"/>
            <a:ext cx="3048000" cy="1343025"/>
          </a:xfrm>
          <a:prstGeom prst="rect">
            <a:avLst/>
          </a:prstGeom>
        </p:spPr>
      </p:pic>
      <p:pic>
        <p:nvPicPr>
          <p:cNvPr id="10305" name="Picture 10304">
            <a:extLst>
              <a:ext uri="{FF2B5EF4-FFF2-40B4-BE49-F238E27FC236}">
                <a16:creationId xmlns:a16="http://schemas.microsoft.com/office/drawing/2014/main" id="{21739F42-ECF0-0986-7973-B406E5174810}"/>
              </a:ext>
            </a:extLst>
          </p:cNvPr>
          <p:cNvPicPr>
            <a:picLocks noChangeAspect="1"/>
          </p:cNvPicPr>
          <p:nvPr/>
        </p:nvPicPr>
        <p:blipFill>
          <a:blip r:embed="rId8"/>
          <a:stretch>
            <a:fillRect/>
          </a:stretch>
        </p:blipFill>
        <p:spPr>
          <a:xfrm>
            <a:off x="2739155" y="4158757"/>
            <a:ext cx="4924425" cy="1152525"/>
          </a:xfrm>
          <a:prstGeom prst="rect">
            <a:avLst/>
          </a:prstGeom>
        </p:spPr>
      </p:pic>
    </p:spTree>
    <p:extLst>
      <p:ext uri="{BB962C8B-B14F-4D97-AF65-F5344CB8AC3E}">
        <p14:creationId xmlns:p14="http://schemas.microsoft.com/office/powerpoint/2010/main" val="2990445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567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1.  * Selector – </a:t>
            </a:r>
            <a:r>
              <a:rPr lang="en-US" b="1" i="1" err="1">
                <a:solidFill>
                  <a:srgbClr val="CC00FF"/>
                </a:solidFill>
                <a:latin typeface="Times New Roman" pitchFamily="18" charset="0"/>
                <a:cs typeface="Times New Roman" pitchFamily="18" charset="0"/>
              </a:rPr>
              <a:t>Chọn</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tất</a:t>
            </a:r>
            <a:r>
              <a:rPr lang="en-US" b="1" i="1">
                <a:solidFill>
                  <a:srgbClr val="CC00FF"/>
                </a:solidFill>
                <a:latin typeface="Times New Roman" pitchFamily="18" charset="0"/>
                <a:cs typeface="Times New Roman" pitchFamily="18" charset="0"/>
              </a:rPr>
              <a:t> </a:t>
            </a:r>
            <a:r>
              <a:rPr lang="en-US" b="1" i="1" err="1">
                <a:solidFill>
                  <a:srgbClr val="CC00FF"/>
                </a:solidFill>
                <a:latin typeface="Times New Roman" pitchFamily="18" charset="0"/>
                <a:cs typeface="Times New Roman" pitchFamily="18" charset="0"/>
              </a:rPr>
              <a:t>cả</a:t>
            </a:r>
            <a:r>
              <a:rPr lang="en-US" b="1" i="1">
                <a:solidFill>
                  <a:srgbClr val="CC00FF"/>
                </a:solidFill>
                <a:latin typeface="Times New Roman" pitchFamily="18" charset="0"/>
                <a:cs typeface="Times New Roman" pitchFamily="18" charset="0"/>
              </a:rPr>
              <a:t> element </a:t>
            </a:r>
          </a:p>
        </p:txBody>
      </p:sp>
      <p:sp>
        <p:nvSpPr>
          <p:cNvPr id="16" name="TextBox 15">
            <a:extLst>
              <a:ext uri="{FF2B5EF4-FFF2-40B4-BE49-F238E27FC236}">
                <a16:creationId xmlns:a16="http://schemas.microsoft.com/office/drawing/2014/main" id="{15F1C740-5A38-4CD3-AD18-A0642ABF952D}"/>
              </a:ext>
            </a:extLst>
          </p:cNvPr>
          <p:cNvSpPr txBox="1"/>
          <p:nvPr/>
        </p:nvSpPr>
        <p:spPr>
          <a:xfrm>
            <a:off x="5572736" y="1490895"/>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24" name="Rectangle 23">
            <a:extLst>
              <a:ext uri="{FF2B5EF4-FFF2-40B4-BE49-F238E27FC236}">
                <a16:creationId xmlns:a16="http://schemas.microsoft.com/office/drawing/2014/main" id="{DD6CBAA1-7F28-52B9-B7DE-2D0A50E813D3}"/>
              </a:ext>
            </a:extLst>
          </p:cNvPr>
          <p:cNvSpPr/>
          <p:nvPr/>
        </p:nvSpPr>
        <p:spPr>
          <a:xfrm>
            <a:off x="1133666" y="6072223"/>
            <a:ext cx="3524250" cy="555641"/>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FF0000"/>
                </a:solidFill>
              </a:rPr>
              <a:t>Áp</a:t>
            </a:r>
            <a:r>
              <a:rPr lang="en-US" sz="1600" b="1">
                <a:solidFill>
                  <a:srgbClr val="FF0000"/>
                </a:solidFill>
              </a:rPr>
              <a:t> </a:t>
            </a:r>
            <a:r>
              <a:rPr lang="en-US" sz="1600" b="1" err="1">
                <a:solidFill>
                  <a:srgbClr val="FF0000"/>
                </a:solidFill>
              </a:rPr>
              <a:t>dụng</a:t>
            </a:r>
            <a:r>
              <a:rPr lang="en-US" sz="1600" b="1">
                <a:solidFill>
                  <a:srgbClr val="FF0000"/>
                </a:solidFill>
              </a:rPr>
              <a:t> </a:t>
            </a:r>
            <a:r>
              <a:rPr lang="en-US" sz="1600" b="1" err="1">
                <a:solidFill>
                  <a:srgbClr val="FF0000"/>
                </a:solidFill>
              </a:rPr>
              <a:t>tất</a:t>
            </a:r>
            <a:r>
              <a:rPr lang="en-US" sz="1600" b="1">
                <a:solidFill>
                  <a:srgbClr val="FF0000"/>
                </a:solidFill>
              </a:rPr>
              <a:t> </a:t>
            </a:r>
            <a:r>
              <a:rPr lang="en-US" sz="1600" b="1" err="1">
                <a:solidFill>
                  <a:srgbClr val="FF0000"/>
                </a:solidFill>
              </a:rPr>
              <a:t>cả</a:t>
            </a:r>
            <a:r>
              <a:rPr lang="en-US" sz="1600" b="1">
                <a:solidFill>
                  <a:srgbClr val="FF0000"/>
                </a:solidFill>
              </a:rPr>
              <a:t> </a:t>
            </a:r>
            <a:r>
              <a:rPr lang="en-US" sz="1600" b="1" err="1">
                <a:solidFill>
                  <a:srgbClr val="FF0000"/>
                </a:solidFill>
              </a:rPr>
              <a:t>các</a:t>
            </a:r>
            <a:r>
              <a:rPr lang="en-US" sz="1600" b="1">
                <a:solidFill>
                  <a:srgbClr val="FF0000"/>
                </a:solidFill>
              </a:rPr>
              <a:t> </a:t>
            </a:r>
            <a:r>
              <a:rPr lang="en-US" sz="1600" b="1" err="1">
                <a:solidFill>
                  <a:srgbClr val="FF0000"/>
                </a:solidFill>
              </a:rPr>
              <a:t>thẻ</a:t>
            </a:r>
            <a:endParaRPr lang="en-US" sz="1600" b="1">
              <a:solidFill>
                <a:srgbClr val="FF0000"/>
              </a:solidFill>
            </a:endParaRPr>
          </a:p>
        </p:txBody>
      </p:sp>
      <p:pic>
        <p:nvPicPr>
          <p:cNvPr id="3" name="Picture 2">
            <a:extLst>
              <a:ext uri="{FF2B5EF4-FFF2-40B4-BE49-F238E27FC236}">
                <a16:creationId xmlns:a16="http://schemas.microsoft.com/office/drawing/2014/main" id="{E0B4F225-A218-50FC-322A-4BB485FBFFF0}"/>
              </a:ext>
            </a:extLst>
          </p:cNvPr>
          <p:cNvPicPr>
            <a:picLocks noChangeAspect="1"/>
          </p:cNvPicPr>
          <p:nvPr/>
        </p:nvPicPr>
        <p:blipFill>
          <a:blip r:embed="rId6"/>
          <a:stretch>
            <a:fillRect/>
          </a:stretch>
        </p:blipFill>
        <p:spPr>
          <a:xfrm>
            <a:off x="5769176" y="1875728"/>
            <a:ext cx="5438776" cy="515575"/>
          </a:xfrm>
          <a:prstGeom prst="rect">
            <a:avLst/>
          </a:prstGeom>
        </p:spPr>
      </p:pic>
      <p:pic>
        <p:nvPicPr>
          <p:cNvPr id="17" name="Picture 16">
            <a:extLst>
              <a:ext uri="{FF2B5EF4-FFF2-40B4-BE49-F238E27FC236}">
                <a16:creationId xmlns:a16="http://schemas.microsoft.com/office/drawing/2014/main" id="{03BFF4FA-7797-5BF2-D4DE-A22AA684BA2F}"/>
              </a:ext>
            </a:extLst>
          </p:cNvPr>
          <p:cNvPicPr>
            <a:picLocks noChangeAspect="1"/>
          </p:cNvPicPr>
          <p:nvPr/>
        </p:nvPicPr>
        <p:blipFill>
          <a:blip r:embed="rId7"/>
          <a:stretch>
            <a:fillRect/>
          </a:stretch>
        </p:blipFill>
        <p:spPr>
          <a:xfrm>
            <a:off x="1133666" y="4789629"/>
            <a:ext cx="3524250" cy="1123950"/>
          </a:xfrm>
          <a:prstGeom prst="rect">
            <a:avLst/>
          </a:prstGeom>
        </p:spPr>
      </p:pic>
      <p:pic>
        <p:nvPicPr>
          <p:cNvPr id="21" name="Picture 20">
            <a:extLst>
              <a:ext uri="{FF2B5EF4-FFF2-40B4-BE49-F238E27FC236}">
                <a16:creationId xmlns:a16="http://schemas.microsoft.com/office/drawing/2014/main" id="{96B46E66-5A6C-2EAA-0255-6D82BDB5B32A}"/>
              </a:ext>
            </a:extLst>
          </p:cNvPr>
          <p:cNvPicPr>
            <a:picLocks noChangeAspect="1"/>
          </p:cNvPicPr>
          <p:nvPr/>
        </p:nvPicPr>
        <p:blipFill>
          <a:blip r:embed="rId8"/>
          <a:stretch>
            <a:fillRect/>
          </a:stretch>
        </p:blipFill>
        <p:spPr>
          <a:xfrm>
            <a:off x="6985502" y="2593082"/>
            <a:ext cx="2505075" cy="2333625"/>
          </a:xfrm>
          <a:prstGeom prst="rect">
            <a:avLst/>
          </a:prstGeom>
        </p:spPr>
      </p:pic>
      <p:grpSp>
        <p:nvGrpSpPr>
          <p:cNvPr id="2" name="Group 46">
            <a:extLst>
              <a:ext uri="{FF2B5EF4-FFF2-40B4-BE49-F238E27FC236}">
                <a16:creationId xmlns:a16="http://schemas.microsoft.com/office/drawing/2014/main" id="{04F2D322-27AE-B68C-700E-346BC4402B77}"/>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3BDB5EB6-DB30-1B50-FBC1-21D3C4859CAB}"/>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73463B1-2636-0ECD-D8A6-385968CAE58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A73C598C-572F-3A7A-D1DA-B0E282ED95B6}"/>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en-US" sz="2000" b="1" err="1">
                  <a:solidFill>
                    <a:srgbClr val="CC00FF"/>
                  </a:solidFill>
                </a:rPr>
                <a:t>Kết</a:t>
              </a:r>
              <a:r>
                <a:rPr lang="en-US" sz="2000" b="1">
                  <a:solidFill>
                    <a:srgbClr val="CC00FF"/>
                  </a:solidFill>
                </a:rPr>
                <a:t> </a:t>
              </a:r>
              <a:r>
                <a:rPr lang="en-US" sz="2000" b="1" err="1">
                  <a:solidFill>
                    <a:srgbClr val="CC00FF"/>
                  </a:solidFill>
                </a:rPr>
                <a:t>hợp</a:t>
              </a:r>
              <a:r>
                <a:rPr lang="en-US" sz="2000" b="1">
                  <a:solidFill>
                    <a:srgbClr val="CC00FF"/>
                  </a:solidFill>
                </a:rPr>
                <a:t> </a:t>
              </a:r>
              <a:r>
                <a:rPr lang="en-US" sz="2000" b="1" err="1">
                  <a:solidFill>
                    <a:srgbClr val="CC00FF"/>
                  </a:solidFill>
                </a:rPr>
                <a:t>các</a:t>
              </a:r>
              <a:r>
                <a:rPr lang="en-US" sz="2000" b="1">
                  <a:solidFill>
                    <a:srgbClr val="CC00FF"/>
                  </a:solidFill>
                </a:rPr>
                <a:t> selector</a:t>
              </a:r>
            </a:p>
          </p:txBody>
        </p:sp>
        <p:sp>
          <p:nvSpPr>
            <p:cNvPr id="18" name="Text Box 50">
              <a:extLst>
                <a:ext uri="{FF2B5EF4-FFF2-40B4-BE49-F238E27FC236}">
                  <a16:creationId xmlns:a16="http://schemas.microsoft.com/office/drawing/2014/main" id="{0D70C0CC-DA16-742B-F371-F6C16C7463C9}"/>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pic>
        <p:nvPicPr>
          <p:cNvPr id="20" name="Picture 19">
            <a:extLst>
              <a:ext uri="{FF2B5EF4-FFF2-40B4-BE49-F238E27FC236}">
                <a16:creationId xmlns:a16="http://schemas.microsoft.com/office/drawing/2014/main" id="{895B450A-50DC-348C-EB8B-D513A23BB425}"/>
              </a:ext>
            </a:extLst>
          </p:cNvPr>
          <p:cNvPicPr>
            <a:picLocks noChangeAspect="1"/>
          </p:cNvPicPr>
          <p:nvPr/>
        </p:nvPicPr>
        <p:blipFill>
          <a:blip r:embed="rId9"/>
          <a:stretch>
            <a:fillRect/>
          </a:stretch>
        </p:blipFill>
        <p:spPr>
          <a:xfrm>
            <a:off x="8017077" y="6246747"/>
            <a:ext cx="3190875" cy="552450"/>
          </a:xfrm>
          <a:prstGeom prst="rect">
            <a:avLst/>
          </a:prstGeom>
        </p:spPr>
      </p:pic>
      <p:sp>
        <p:nvSpPr>
          <p:cNvPr id="22" name="Rectangle 21">
            <a:extLst>
              <a:ext uri="{FF2B5EF4-FFF2-40B4-BE49-F238E27FC236}">
                <a16:creationId xmlns:a16="http://schemas.microsoft.com/office/drawing/2014/main" id="{1D550FE9-A4C3-414F-E1B7-5662ADD4A544}"/>
              </a:ext>
            </a:extLst>
          </p:cNvPr>
          <p:cNvSpPr/>
          <p:nvPr/>
        </p:nvSpPr>
        <p:spPr>
          <a:xfrm>
            <a:off x="6985502" y="6246747"/>
            <a:ext cx="999549" cy="46239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FF0000"/>
                </a:solidFill>
              </a:rPr>
              <a:t>Bài</a:t>
            </a:r>
            <a:r>
              <a:rPr lang="en-US" sz="1600" b="1">
                <a:solidFill>
                  <a:srgbClr val="FF0000"/>
                </a:solidFill>
              </a:rPr>
              <a:t> </a:t>
            </a:r>
            <a:r>
              <a:rPr lang="en-US" sz="1600" b="1" err="1">
                <a:solidFill>
                  <a:srgbClr val="FF0000"/>
                </a:solidFill>
              </a:rPr>
              <a:t>tập</a:t>
            </a:r>
            <a:r>
              <a:rPr lang="en-US" sz="1600" b="1">
                <a:solidFill>
                  <a:srgbClr val="FF0000"/>
                </a:solidFill>
              </a:rPr>
              <a:t> </a:t>
            </a:r>
          </a:p>
        </p:txBody>
      </p:sp>
      <p:sp>
        <p:nvSpPr>
          <p:cNvPr id="25" name="TextBox 24">
            <a:extLst>
              <a:ext uri="{FF2B5EF4-FFF2-40B4-BE49-F238E27FC236}">
                <a16:creationId xmlns:a16="http://schemas.microsoft.com/office/drawing/2014/main" id="{A555F448-1F0D-EDB9-6208-B20FC17C7B39}"/>
              </a:ext>
            </a:extLst>
          </p:cNvPr>
          <p:cNvSpPr txBox="1"/>
          <p:nvPr/>
        </p:nvSpPr>
        <p:spPr>
          <a:xfrm>
            <a:off x="6859467" y="5182439"/>
            <a:ext cx="3524250" cy="369332"/>
          </a:xfrm>
          <a:prstGeom prst="rect">
            <a:avLst/>
          </a:prstGeom>
          <a:noFill/>
        </p:spPr>
        <p:txBody>
          <a:bodyPr wrap="square">
            <a:spAutoFit/>
          </a:bodyPr>
          <a:lstStyle/>
          <a:p>
            <a:r>
              <a:rPr lang="en-US">
                <a:hlinkClick r:id="rId10"/>
              </a:rPr>
              <a:t>https://github.com/galailaptrinh</a:t>
            </a:r>
            <a:r>
              <a:rPr lang="en-US"/>
              <a:t> </a:t>
            </a:r>
          </a:p>
        </p:txBody>
      </p:sp>
      <p:pic>
        <p:nvPicPr>
          <p:cNvPr id="27" name="Picture 26">
            <a:extLst>
              <a:ext uri="{FF2B5EF4-FFF2-40B4-BE49-F238E27FC236}">
                <a16:creationId xmlns:a16="http://schemas.microsoft.com/office/drawing/2014/main" id="{EE89C683-F2B8-1403-80C6-FF01E52AA6A8}"/>
              </a:ext>
            </a:extLst>
          </p:cNvPr>
          <p:cNvPicPr>
            <a:picLocks noChangeAspect="1"/>
          </p:cNvPicPr>
          <p:nvPr/>
        </p:nvPicPr>
        <p:blipFill>
          <a:blip r:embed="rId11"/>
          <a:stretch>
            <a:fillRect/>
          </a:stretch>
        </p:blipFill>
        <p:spPr>
          <a:xfrm>
            <a:off x="6985502" y="5534850"/>
            <a:ext cx="2352675" cy="504825"/>
          </a:xfrm>
          <a:prstGeom prst="rect">
            <a:avLst/>
          </a:prstGeom>
        </p:spPr>
      </p:pic>
      <p:pic>
        <p:nvPicPr>
          <p:cNvPr id="19" name="Picture 18">
            <a:extLst>
              <a:ext uri="{FF2B5EF4-FFF2-40B4-BE49-F238E27FC236}">
                <a16:creationId xmlns:a16="http://schemas.microsoft.com/office/drawing/2014/main" id="{C7F35625-FFCD-B101-E23F-B3DF72932E1C}"/>
              </a:ext>
            </a:extLst>
          </p:cNvPr>
          <p:cNvPicPr>
            <a:picLocks noChangeAspect="1"/>
          </p:cNvPicPr>
          <p:nvPr/>
        </p:nvPicPr>
        <p:blipFill>
          <a:blip r:embed="rId12"/>
          <a:stretch>
            <a:fillRect/>
          </a:stretch>
        </p:blipFill>
        <p:spPr>
          <a:xfrm>
            <a:off x="1133666" y="2638999"/>
            <a:ext cx="5438775" cy="1905000"/>
          </a:xfrm>
          <a:prstGeom prst="rect">
            <a:avLst/>
          </a:prstGeom>
        </p:spPr>
      </p:pic>
      <p:grpSp>
        <p:nvGrpSpPr>
          <p:cNvPr id="23" name="Group 22">
            <a:extLst>
              <a:ext uri="{FF2B5EF4-FFF2-40B4-BE49-F238E27FC236}">
                <a16:creationId xmlns:a16="http://schemas.microsoft.com/office/drawing/2014/main" id="{1C467213-C09D-04CA-6DA8-44FF68FA5C6C}"/>
              </a:ext>
            </a:extLst>
          </p:cNvPr>
          <p:cNvGrpSpPr/>
          <p:nvPr/>
        </p:nvGrpSpPr>
        <p:grpSpPr>
          <a:xfrm>
            <a:off x="1133665" y="2638999"/>
            <a:ext cx="5438775" cy="1905000"/>
            <a:chOff x="1133666" y="3094882"/>
            <a:chExt cx="5438775" cy="1905000"/>
          </a:xfrm>
        </p:grpSpPr>
        <p:pic>
          <p:nvPicPr>
            <p:cNvPr id="26" name="Picture 25">
              <a:extLst>
                <a:ext uri="{FF2B5EF4-FFF2-40B4-BE49-F238E27FC236}">
                  <a16:creationId xmlns:a16="http://schemas.microsoft.com/office/drawing/2014/main" id="{07A66D3F-9FAB-763C-4437-51D4769B5281}"/>
                </a:ext>
              </a:extLst>
            </p:cNvPr>
            <p:cNvPicPr>
              <a:picLocks noChangeAspect="1"/>
            </p:cNvPicPr>
            <p:nvPr/>
          </p:nvPicPr>
          <p:blipFill>
            <a:blip r:embed="rId12"/>
            <a:stretch>
              <a:fillRect/>
            </a:stretch>
          </p:blipFill>
          <p:spPr>
            <a:xfrm>
              <a:off x="1133666" y="3094882"/>
              <a:ext cx="5438775" cy="1905000"/>
            </a:xfrm>
            <a:prstGeom prst="rect">
              <a:avLst/>
            </a:prstGeom>
          </p:spPr>
        </p:pic>
        <p:pic>
          <p:nvPicPr>
            <p:cNvPr id="28" name="Picture 27">
              <a:extLst>
                <a:ext uri="{FF2B5EF4-FFF2-40B4-BE49-F238E27FC236}">
                  <a16:creationId xmlns:a16="http://schemas.microsoft.com/office/drawing/2014/main" id="{30FDA1C1-B67C-01C2-3930-8408F96EC9A4}"/>
                </a:ext>
              </a:extLst>
            </p:cNvPr>
            <p:cNvPicPr>
              <a:picLocks noChangeAspect="1"/>
            </p:cNvPicPr>
            <p:nvPr/>
          </p:nvPicPr>
          <p:blipFill>
            <a:blip r:embed="rId13"/>
            <a:stretch>
              <a:fillRect/>
            </a:stretch>
          </p:blipFill>
          <p:spPr>
            <a:xfrm>
              <a:off x="3723753" y="3429000"/>
              <a:ext cx="323850" cy="381000"/>
            </a:xfrm>
            <a:prstGeom prst="rect">
              <a:avLst/>
            </a:prstGeom>
          </p:spPr>
        </p:pic>
        <p:pic>
          <p:nvPicPr>
            <p:cNvPr id="29" name="Picture 28">
              <a:extLst>
                <a:ext uri="{FF2B5EF4-FFF2-40B4-BE49-F238E27FC236}">
                  <a16:creationId xmlns:a16="http://schemas.microsoft.com/office/drawing/2014/main" id="{3751D874-ADEF-48F7-1F35-89B7726D08DA}"/>
                </a:ext>
              </a:extLst>
            </p:cNvPr>
            <p:cNvPicPr>
              <a:picLocks noChangeAspect="1"/>
            </p:cNvPicPr>
            <p:nvPr/>
          </p:nvPicPr>
          <p:blipFill>
            <a:blip r:embed="rId13"/>
            <a:stretch>
              <a:fillRect/>
            </a:stretch>
          </p:blipFill>
          <p:spPr>
            <a:xfrm>
              <a:off x="3746724" y="3664394"/>
              <a:ext cx="161925" cy="190500"/>
            </a:xfrm>
            <a:prstGeom prst="rect">
              <a:avLst/>
            </a:prstGeom>
          </p:spPr>
        </p:pic>
        <p:pic>
          <p:nvPicPr>
            <p:cNvPr id="30" name="Picture 29">
              <a:extLst>
                <a:ext uri="{FF2B5EF4-FFF2-40B4-BE49-F238E27FC236}">
                  <a16:creationId xmlns:a16="http://schemas.microsoft.com/office/drawing/2014/main" id="{D13D255D-3F91-8665-BC12-8A1B98B2F0AF}"/>
                </a:ext>
              </a:extLst>
            </p:cNvPr>
            <p:cNvPicPr>
              <a:picLocks noChangeAspect="1"/>
            </p:cNvPicPr>
            <p:nvPr/>
          </p:nvPicPr>
          <p:blipFill>
            <a:blip r:embed="rId13"/>
            <a:stretch>
              <a:fillRect/>
            </a:stretch>
          </p:blipFill>
          <p:spPr>
            <a:xfrm>
              <a:off x="4875622" y="3469612"/>
              <a:ext cx="427774" cy="381000"/>
            </a:xfrm>
            <a:prstGeom prst="rect">
              <a:avLst/>
            </a:prstGeom>
          </p:spPr>
        </p:pic>
        <p:pic>
          <p:nvPicPr>
            <p:cNvPr id="31" name="Picture 30">
              <a:extLst>
                <a:ext uri="{FF2B5EF4-FFF2-40B4-BE49-F238E27FC236}">
                  <a16:creationId xmlns:a16="http://schemas.microsoft.com/office/drawing/2014/main" id="{D9A94042-B48B-433E-5E61-A3AFA7930539}"/>
                </a:ext>
              </a:extLst>
            </p:cNvPr>
            <p:cNvPicPr>
              <a:picLocks noChangeAspect="1"/>
            </p:cNvPicPr>
            <p:nvPr/>
          </p:nvPicPr>
          <p:blipFill>
            <a:blip r:embed="rId13"/>
            <a:stretch>
              <a:fillRect/>
            </a:stretch>
          </p:blipFill>
          <p:spPr>
            <a:xfrm>
              <a:off x="3866813" y="3660111"/>
              <a:ext cx="161925" cy="190500"/>
            </a:xfrm>
            <a:prstGeom prst="rect">
              <a:avLst/>
            </a:prstGeom>
          </p:spPr>
        </p:pic>
      </p:grpSp>
    </p:spTree>
    <p:extLst>
      <p:ext uri="{BB962C8B-B14F-4D97-AF65-F5344CB8AC3E}">
        <p14:creationId xmlns:p14="http://schemas.microsoft.com/office/powerpoint/2010/main" val="2391739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144" name="Text Box 50"/>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2.  </a:t>
            </a:r>
            <a:r>
              <a:rPr lang="vi-VN" b="1" i="1">
                <a:solidFill>
                  <a:srgbClr val="CC00FF"/>
                </a:solidFill>
                <a:latin typeface="Times New Roman" pitchFamily="18" charset="0"/>
                <a:cs typeface="Times New Roman" pitchFamily="18" charset="0"/>
              </a:rPr>
              <a:t>element.class</a:t>
            </a:r>
            <a:r>
              <a:rPr lang="en-US" b="1" i="1">
                <a:solidFill>
                  <a:srgbClr val="CC00FF"/>
                </a:solidFill>
                <a:latin typeface="Times New Roman" pitchFamily="18" charset="0"/>
                <a:cs typeface="Times New Roman" pitchFamily="18" charset="0"/>
              </a:rPr>
              <a:t>  </a:t>
            </a:r>
          </a:p>
        </p:txBody>
      </p:sp>
      <p:pic>
        <p:nvPicPr>
          <p:cNvPr id="4" name="Picture 3">
            <a:extLst>
              <a:ext uri="{FF2B5EF4-FFF2-40B4-BE49-F238E27FC236}">
                <a16:creationId xmlns:a16="http://schemas.microsoft.com/office/drawing/2014/main" id="{2B8D3211-56A3-8499-D837-22265D8CFA0D}"/>
              </a:ext>
            </a:extLst>
          </p:cNvPr>
          <p:cNvPicPr>
            <a:picLocks noChangeAspect="1"/>
          </p:cNvPicPr>
          <p:nvPr/>
        </p:nvPicPr>
        <p:blipFill>
          <a:blip r:embed="rId5"/>
          <a:stretch>
            <a:fillRect/>
          </a:stretch>
        </p:blipFill>
        <p:spPr>
          <a:xfrm>
            <a:off x="1133666" y="1990812"/>
            <a:ext cx="9048108" cy="555641"/>
          </a:xfrm>
          <a:prstGeom prst="rect">
            <a:avLst/>
          </a:prstGeom>
        </p:spPr>
      </p:pic>
      <p:sp>
        <p:nvSpPr>
          <p:cNvPr id="16" name="TextBox 15">
            <a:extLst>
              <a:ext uri="{FF2B5EF4-FFF2-40B4-BE49-F238E27FC236}">
                <a16:creationId xmlns:a16="http://schemas.microsoft.com/office/drawing/2014/main" id="{15F1C740-5A38-4CD3-AD18-A0642ABF952D}"/>
              </a:ext>
            </a:extLst>
          </p:cNvPr>
          <p:cNvSpPr txBox="1"/>
          <p:nvPr/>
        </p:nvSpPr>
        <p:spPr>
          <a:xfrm>
            <a:off x="4662652" y="1531795"/>
            <a:ext cx="6097712" cy="369332"/>
          </a:xfrm>
          <a:prstGeom prst="rect">
            <a:avLst/>
          </a:prstGeom>
          <a:noFill/>
        </p:spPr>
        <p:txBody>
          <a:bodyPr wrap="square">
            <a:spAutoFit/>
          </a:bodyPr>
          <a:lstStyle/>
          <a:p>
            <a:r>
              <a:rPr lang="vi-VN">
                <a:hlinkClick r:id="rId6"/>
              </a:rPr>
              <a:t>https://www.w3schools.com/cssref/css_selectors.php</a:t>
            </a:r>
            <a:r>
              <a:rPr lang="en-US"/>
              <a:t> </a:t>
            </a:r>
            <a:endParaRPr lang="vi-VN"/>
          </a:p>
        </p:txBody>
      </p:sp>
      <p:pic>
        <p:nvPicPr>
          <p:cNvPr id="18" name="Picture 17">
            <a:extLst>
              <a:ext uri="{FF2B5EF4-FFF2-40B4-BE49-F238E27FC236}">
                <a16:creationId xmlns:a16="http://schemas.microsoft.com/office/drawing/2014/main" id="{575B49D4-28FA-F344-D9CB-13E0FF7ACA0C}"/>
              </a:ext>
            </a:extLst>
          </p:cNvPr>
          <p:cNvPicPr>
            <a:picLocks noChangeAspect="1"/>
          </p:cNvPicPr>
          <p:nvPr/>
        </p:nvPicPr>
        <p:blipFill>
          <a:blip r:embed="rId7"/>
          <a:stretch>
            <a:fillRect/>
          </a:stretch>
        </p:blipFill>
        <p:spPr>
          <a:xfrm>
            <a:off x="6843141" y="3079148"/>
            <a:ext cx="2213529" cy="1920734"/>
          </a:xfrm>
          <a:prstGeom prst="rect">
            <a:avLst/>
          </a:prstGeom>
        </p:spPr>
      </p:pic>
      <p:pic>
        <p:nvPicPr>
          <p:cNvPr id="22" name="Picture 21">
            <a:extLst>
              <a:ext uri="{FF2B5EF4-FFF2-40B4-BE49-F238E27FC236}">
                <a16:creationId xmlns:a16="http://schemas.microsoft.com/office/drawing/2014/main" id="{70747477-C844-7BA7-B78B-36539220D0E1}"/>
              </a:ext>
            </a:extLst>
          </p:cNvPr>
          <p:cNvPicPr>
            <a:picLocks noChangeAspect="1"/>
          </p:cNvPicPr>
          <p:nvPr/>
        </p:nvPicPr>
        <p:blipFill>
          <a:blip r:embed="rId8"/>
          <a:stretch>
            <a:fillRect/>
          </a:stretch>
        </p:blipFill>
        <p:spPr>
          <a:xfrm>
            <a:off x="1133666" y="5081104"/>
            <a:ext cx="1781175" cy="828675"/>
          </a:xfrm>
          <a:prstGeom prst="rect">
            <a:avLst/>
          </a:prstGeom>
        </p:spPr>
      </p:pic>
      <p:sp>
        <p:nvSpPr>
          <p:cNvPr id="2" name="Rectangle 1">
            <a:extLst>
              <a:ext uri="{FF2B5EF4-FFF2-40B4-BE49-F238E27FC236}">
                <a16:creationId xmlns:a16="http://schemas.microsoft.com/office/drawing/2014/main" id="{B1F444C0-E9F4-686D-6E40-DCFA9A9678A4}"/>
              </a:ext>
            </a:extLst>
          </p:cNvPr>
          <p:cNvSpPr/>
          <p:nvPr/>
        </p:nvSpPr>
        <p:spPr>
          <a:xfrm>
            <a:off x="5853687" y="2534403"/>
            <a:ext cx="4192438"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p</a:t>
            </a:r>
            <a:r>
              <a:rPr lang="en-US" sz="1600" b="1">
                <a:solidFill>
                  <a:schemeClr val="tx1"/>
                </a:solidFill>
              </a:rPr>
              <a:t>, có class là </a:t>
            </a:r>
            <a:r>
              <a:rPr lang="en-US" sz="1600" b="1">
                <a:solidFill>
                  <a:srgbClr val="FF0000"/>
                </a:solidFill>
              </a:rPr>
              <a:t>intro </a:t>
            </a:r>
          </a:p>
        </p:txBody>
      </p:sp>
      <p:sp>
        <p:nvSpPr>
          <p:cNvPr id="3" name="Rectangle 2">
            <a:extLst>
              <a:ext uri="{FF2B5EF4-FFF2-40B4-BE49-F238E27FC236}">
                <a16:creationId xmlns:a16="http://schemas.microsoft.com/office/drawing/2014/main" id="{AF0EBFA7-1722-E0C2-CB7C-655E9C25B90F}"/>
              </a:ext>
            </a:extLst>
          </p:cNvPr>
          <p:cNvSpPr/>
          <p:nvPr/>
        </p:nvSpPr>
        <p:spPr>
          <a:xfrm>
            <a:off x="1142857" y="5991001"/>
            <a:ext cx="4192438"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h3</a:t>
            </a:r>
            <a:r>
              <a:rPr lang="en-US" sz="1600" b="1">
                <a:solidFill>
                  <a:schemeClr val="tx1"/>
                </a:solidFill>
              </a:rPr>
              <a:t>, có class là </a:t>
            </a:r>
            <a:r>
              <a:rPr lang="en-US" sz="1600" b="1">
                <a:solidFill>
                  <a:srgbClr val="FF0000"/>
                </a:solidFill>
              </a:rPr>
              <a:t>demo</a:t>
            </a:r>
          </a:p>
        </p:txBody>
      </p:sp>
      <p:grpSp>
        <p:nvGrpSpPr>
          <p:cNvPr id="26" name="Group 25">
            <a:extLst>
              <a:ext uri="{FF2B5EF4-FFF2-40B4-BE49-F238E27FC236}">
                <a16:creationId xmlns:a16="http://schemas.microsoft.com/office/drawing/2014/main" id="{AFA51B93-E21D-3128-F0B4-95291B49398F}"/>
              </a:ext>
            </a:extLst>
          </p:cNvPr>
          <p:cNvGrpSpPr/>
          <p:nvPr/>
        </p:nvGrpSpPr>
        <p:grpSpPr>
          <a:xfrm>
            <a:off x="1133666" y="3094882"/>
            <a:ext cx="5438775" cy="1905000"/>
            <a:chOff x="1133666" y="3094882"/>
            <a:chExt cx="5438775" cy="1905000"/>
          </a:xfrm>
        </p:grpSpPr>
        <p:pic>
          <p:nvPicPr>
            <p:cNvPr id="20" name="Picture 19">
              <a:extLst>
                <a:ext uri="{FF2B5EF4-FFF2-40B4-BE49-F238E27FC236}">
                  <a16:creationId xmlns:a16="http://schemas.microsoft.com/office/drawing/2014/main" id="{C37E9A5D-ADD9-4FA2-4185-E531097973B2}"/>
                </a:ext>
              </a:extLst>
            </p:cNvPr>
            <p:cNvPicPr>
              <a:picLocks noChangeAspect="1"/>
            </p:cNvPicPr>
            <p:nvPr/>
          </p:nvPicPr>
          <p:blipFill>
            <a:blip r:embed="rId9"/>
            <a:stretch>
              <a:fillRect/>
            </a:stretch>
          </p:blipFill>
          <p:spPr>
            <a:xfrm>
              <a:off x="1133666" y="3094882"/>
              <a:ext cx="5438775" cy="1905000"/>
            </a:xfrm>
            <a:prstGeom prst="rect">
              <a:avLst/>
            </a:prstGeom>
          </p:spPr>
        </p:pic>
        <p:pic>
          <p:nvPicPr>
            <p:cNvPr id="14" name="Picture 13">
              <a:extLst>
                <a:ext uri="{FF2B5EF4-FFF2-40B4-BE49-F238E27FC236}">
                  <a16:creationId xmlns:a16="http://schemas.microsoft.com/office/drawing/2014/main" id="{D623DFA6-7B99-8256-DAA7-D501010AACC3}"/>
                </a:ext>
              </a:extLst>
            </p:cNvPr>
            <p:cNvPicPr>
              <a:picLocks noChangeAspect="1"/>
            </p:cNvPicPr>
            <p:nvPr/>
          </p:nvPicPr>
          <p:blipFill>
            <a:blip r:embed="rId10"/>
            <a:stretch>
              <a:fillRect/>
            </a:stretch>
          </p:blipFill>
          <p:spPr>
            <a:xfrm>
              <a:off x="3723753" y="3429000"/>
              <a:ext cx="323850" cy="381000"/>
            </a:xfrm>
            <a:prstGeom prst="rect">
              <a:avLst/>
            </a:prstGeom>
          </p:spPr>
        </p:pic>
        <p:pic>
          <p:nvPicPr>
            <p:cNvPr id="15" name="Picture 14">
              <a:extLst>
                <a:ext uri="{FF2B5EF4-FFF2-40B4-BE49-F238E27FC236}">
                  <a16:creationId xmlns:a16="http://schemas.microsoft.com/office/drawing/2014/main" id="{CF176E0E-46DD-EA19-69E6-2E4D05AEDD5C}"/>
                </a:ext>
              </a:extLst>
            </p:cNvPr>
            <p:cNvPicPr>
              <a:picLocks noChangeAspect="1"/>
            </p:cNvPicPr>
            <p:nvPr/>
          </p:nvPicPr>
          <p:blipFill>
            <a:blip r:embed="rId10"/>
            <a:stretch>
              <a:fillRect/>
            </a:stretch>
          </p:blipFill>
          <p:spPr>
            <a:xfrm>
              <a:off x="3746724" y="3664394"/>
              <a:ext cx="161925" cy="190500"/>
            </a:xfrm>
            <a:prstGeom prst="rect">
              <a:avLst/>
            </a:prstGeom>
          </p:spPr>
        </p:pic>
        <p:pic>
          <p:nvPicPr>
            <p:cNvPr id="19" name="Picture 18">
              <a:extLst>
                <a:ext uri="{FF2B5EF4-FFF2-40B4-BE49-F238E27FC236}">
                  <a16:creationId xmlns:a16="http://schemas.microsoft.com/office/drawing/2014/main" id="{C128E7AA-EDCE-2295-3EA4-9FFD20A6260F}"/>
                </a:ext>
              </a:extLst>
            </p:cNvPr>
            <p:cNvPicPr>
              <a:picLocks noChangeAspect="1"/>
            </p:cNvPicPr>
            <p:nvPr/>
          </p:nvPicPr>
          <p:blipFill>
            <a:blip r:embed="rId10"/>
            <a:stretch>
              <a:fillRect/>
            </a:stretch>
          </p:blipFill>
          <p:spPr>
            <a:xfrm>
              <a:off x="4875622" y="3469612"/>
              <a:ext cx="427774" cy="381000"/>
            </a:xfrm>
            <a:prstGeom prst="rect">
              <a:avLst/>
            </a:prstGeom>
          </p:spPr>
        </p:pic>
        <p:pic>
          <p:nvPicPr>
            <p:cNvPr id="21" name="Picture 20">
              <a:extLst>
                <a:ext uri="{FF2B5EF4-FFF2-40B4-BE49-F238E27FC236}">
                  <a16:creationId xmlns:a16="http://schemas.microsoft.com/office/drawing/2014/main" id="{431467C3-12E5-08D7-750E-92B62715F5B6}"/>
                </a:ext>
              </a:extLst>
            </p:cNvPr>
            <p:cNvPicPr>
              <a:picLocks noChangeAspect="1"/>
            </p:cNvPicPr>
            <p:nvPr/>
          </p:nvPicPr>
          <p:blipFill>
            <a:blip r:embed="rId10"/>
            <a:stretch>
              <a:fillRect/>
            </a:stretch>
          </p:blipFill>
          <p:spPr>
            <a:xfrm>
              <a:off x="3866813" y="3660111"/>
              <a:ext cx="161925" cy="190500"/>
            </a:xfrm>
            <a:prstGeom prst="rect">
              <a:avLst/>
            </a:prstGeom>
          </p:spPr>
        </p:pic>
      </p:grpSp>
      <p:pic>
        <p:nvPicPr>
          <p:cNvPr id="17" name="Picture 16">
            <a:extLst>
              <a:ext uri="{FF2B5EF4-FFF2-40B4-BE49-F238E27FC236}">
                <a16:creationId xmlns:a16="http://schemas.microsoft.com/office/drawing/2014/main" id="{5AD3FC72-A821-2030-71CC-EF7129CA65CF}"/>
              </a:ext>
            </a:extLst>
          </p:cNvPr>
          <p:cNvPicPr>
            <a:picLocks noChangeAspect="1"/>
          </p:cNvPicPr>
          <p:nvPr/>
        </p:nvPicPr>
        <p:blipFill>
          <a:blip r:embed="rId11"/>
          <a:stretch>
            <a:fillRect/>
          </a:stretch>
        </p:blipFill>
        <p:spPr>
          <a:xfrm>
            <a:off x="8051551" y="6178941"/>
            <a:ext cx="3238500" cy="542925"/>
          </a:xfrm>
          <a:prstGeom prst="rect">
            <a:avLst/>
          </a:prstGeom>
        </p:spPr>
      </p:pic>
      <p:sp>
        <p:nvSpPr>
          <p:cNvPr id="23" name="Rectangle 22">
            <a:extLst>
              <a:ext uri="{FF2B5EF4-FFF2-40B4-BE49-F238E27FC236}">
                <a16:creationId xmlns:a16="http://schemas.microsoft.com/office/drawing/2014/main" id="{789918AE-3361-DE41-6E0D-D7ED10EBCF92}"/>
              </a:ext>
            </a:extLst>
          </p:cNvPr>
          <p:cNvSpPr/>
          <p:nvPr/>
        </p:nvSpPr>
        <p:spPr>
          <a:xfrm>
            <a:off x="6985502" y="6246747"/>
            <a:ext cx="999549" cy="46239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FF0000"/>
                </a:solidFill>
              </a:rPr>
              <a:t>Bài</a:t>
            </a:r>
            <a:r>
              <a:rPr lang="en-US" sz="1600" b="1">
                <a:solidFill>
                  <a:srgbClr val="FF0000"/>
                </a:solidFill>
              </a:rPr>
              <a:t> </a:t>
            </a:r>
            <a:r>
              <a:rPr lang="en-US" sz="1600" b="1" err="1">
                <a:solidFill>
                  <a:srgbClr val="FF0000"/>
                </a:solidFill>
              </a:rPr>
              <a:t>tập</a:t>
            </a:r>
            <a:r>
              <a:rPr lang="en-US" sz="1600" b="1">
                <a:solidFill>
                  <a:srgbClr val="FF0000"/>
                </a:solidFill>
              </a:rPr>
              <a:t> </a:t>
            </a:r>
          </a:p>
        </p:txBody>
      </p:sp>
      <p:sp>
        <p:nvSpPr>
          <p:cNvPr id="24" name="TextBox 23">
            <a:extLst>
              <a:ext uri="{FF2B5EF4-FFF2-40B4-BE49-F238E27FC236}">
                <a16:creationId xmlns:a16="http://schemas.microsoft.com/office/drawing/2014/main" id="{7FF3E387-6193-1C7A-5260-1C51E764F362}"/>
              </a:ext>
            </a:extLst>
          </p:cNvPr>
          <p:cNvSpPr txBox="1"/>
          <p:nvPr/>
        </p:nvSpPr>
        <p:spPr>
          <a:xfrm>
            <a:off x="6892836" y="5125852"/>
            <a:ext cx="3524250" cy="369332"/>
          </a:xfrm>
          <a:prstGeom prst="rect">
            <a:avLst/>
          </a:prstGeom>
          <a:noFill/>
        </p:spPr>
        <p:txBody>
          <a:bodyPr wrap="square">
            <a:spAutoFit/>
          </a:bodyPr>
          <a:lstStyle/>
          <a:p>
            <a:r>
              <a:rPr lang="en-US">
                <a:hlinkClick r:id="rId12"/>
              </a:rPr>
              <a:t>https://github.com/galailaptrinh</a:t>
            </a:r>
            <a:r>
              <a:rPr lang="en-US"/>
              <a:t> </a:t>
            </a:r>
          </a:p>
        </p:txBody>
      </p:sp>
      <p:pic>
        <p:nvPicPr>
          <p:cNvPr id="25" name="Picture 24">
            <a:extLst>
              <a:ext uri="{FF2B5EF4-FFF2-40B4-BE49-F238E27FC236}">
                <a16:creationId xmlns:a16="http://schemas.microsoft.com/office/drawing/2014/main" id="{5E25611B-A8A3-504F-B248-F6D98538FEF1}"/>
              </a:ext>
            </a:extLst>
          </p:cNvPr>
          <p:cNvPicPr>
            <a:picLocks noChangeAspect="1"/>
          </p:cNvPicPr>
          <p:nvPr/>
        </p:nvPicPr>
        <p:blipFill>
          <a:blip r:embed="rId13"/>
          <a:stretch>
            <a:fillRect/>
          </a:stretch>
        </p:blipFill>
        <p:spPr>
          <a:xfrm>
            <a:off x="6986357" y="5546552"/>
            <a:ext cx="2352675" cy="504825"/>
          </a:xfrm>
          <a:prstGeom prst="rect">
            <a:avLst/>
          </a:prstGeom>
        </p:spPr>
      </p:pic>
      <p:pic>
        <p:nvPicPr>
          <p:cNvPr id="28" name="Picture 27">
            <a:extLst>
              <a:ext uri="{FF2B5EF4-FFF2-40B4-BE49-F238E27FC236}">
                <a16:creationId xmlns:a16="http://schemas.microsoft.com/office/drawing/2014/main" id="{E0BAFC3A-AF58-B7AF-1FC7-75209419C354}"/>
              </a:ext>
            </a:extLst>
          </p:cNvPr>
          <p:cNvPicPr>
            <a:picLocks noChangeAspect="1"/>
          </p:cNvPicPr>
          <p:nvPr/>
        </p:nvPicPr>
        <p:blipFill>
          <a:blip r:embed="rId14"/>
          <a:stretch>
            <a:fillRect/>
          </a:stretch>
        </p:blipFill>
        <p:spPr>
          <a:xfrm>
            <a:off x="4776132" y="771611"/>
            <a:ext cx="2991130" cy="618854"/>
          </a:xfrm>
          <a:prstGeom prst="rect">
            <a:avLst/>
          </a:prstGeom>
        </p:spPr>
      </p:pic>
      <p:pic>
        <p:nvPicPr>
          <p:cNvPr id="30" name="Picture 29">
            <a:extLst>
              <a:ext uri="{FF2B5EF4-FFF2-40B4-BE49-F238E27FC236}">
                <a16:creationId xmlns:a16="http://schemas.microsoft.com/office/drawing/2014/main" id="{EEA7439B-D822-3D0D-3630-A8B5A0902A96}"/>
              </a:ext>
            </a:extLst>
          </p:cNvPr>
          <p:cNvPicPr>
            <a:picLocks noChangeAspect="1"/>
          </p:cNvPicPr>
          <p:nvPr/>
        </p:nvPicPr>
        <p:blipFill>
          <a:blip r:embed="rId15"/>
          <a:stretch>
            <a:fillRect/>
          </a:stretch>
        </p:blipFill>
        <p:spPr>
          <a:xfrm>
            <a:off x="7949531" y="759344"/>
            <a:ext cx="3782652" cy="796348"/>
          </a:xfrm>
          <a:prstGeom prst="rect">
            <a:avLst/>
          </a:prstGeom>
        </p:spPr>
      </p:pic>
    </p:spTree>
    <p:extLst>
      <p:ext uri="{BB962C8B-B14F-4D97-AF65-F5344CB8AC3E}">
        <p14:creationId xmlns:p14="http://schemas.microsoft.com/office/powerpoint/2010/main" val="3636415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84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3  </a:t>
            </a:r>
            <a:r>
              <a:rPr lang="vi-VN" b="1" i="1">
                <a:solidFill>
                  <a:srgbClr val="CC00FF"/>
                </a:solidFill>
                <a:latin typeface="Times New Roman" pitchFamily="18" charset="0"/>
                <a:cs typeface="Times New Roman" pitchFamily="18" charset="0"/>
              </a:rPr>
              <a:t>element,element</a:t>
            </a:r>
            <a:endParaRPr lang="en-US" b="1" i="1">
              <a:solidFill>
                <a:srgbClr val="CC00FF"/>
              </a:solidFill>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15F1C740-5A38-4CD3-AD18-A0642ABF952D}"/>
              </a:ext>
            </a:extLst>
          </p:cNvPr>
          <p:cNvSpPr txBox="1"/>
          <p:nvPr/>
        </p:nvSpPr>
        <p:spPr>
          <a:xfrm>
            <a:off x="4662652" y="1531795"/>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2" name="Rectangle 1">
            <a:extLst>
              <a:ext uri="{FF2B5EF4-FFF2-40B4-BE49-F238E27FC236}">
                <a16:creationId xmlns:a16="http://schemas.microsoft.com/office/drawing/2014/main" id="{B1F444C0-E9F4-686D-6E40-DCFA9A9678A4}"/>
              </a:ext>
            </a:extLst>
          </p:cNvPr>
          <p:cNvSpPr/>
          <p:nvPr/>
        </p:nvSpPr>
        <p:spPr>
          <a:xfrm>
            <a:off x="7372550" y="2523545"/>
            <a:ext cx="2673575"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div, p </a:t>
            </a:r>
          </a:p>
        </p:txBody>
      </p:sp>
      <p:pic>
        <p:nvPicPr>
          <p:cNvPr id="21" name="Picture 20">
            <a:extLst>
              <a:ext uri="{FF2B5EF4-FFF2-40B4-BE49-F238E27FC236}">
                <a16:creationId xmlns:a16="http://schemas.microsoft.com/office/drawing/2014/main" id="{214B047F-7CE6-CB1C-A80D-92F03D2897A8}"/>
              </a:ext>
            </a:extLst>
          </p:cNvPr>
          <p:cNvPicPr>
            <a:picLocks noChangeAspect="1"/>
          </p:cNvPicPr>
          <p:nvPr/>
        </p:nvPicPr>
        <p:blipFill>
          <a:blip r:embed="rId6"/>
          <a:stretch>
            <a:fillRect/>
          </a:stretch>
        </p:blipFill>
        <p:spPr>
          <a:xfrm>
            <a:off x="1044671" y="5161640"/>
            <a:ext cx="2085975" cy="1343025"/>
          </a:xfrm>
          <a:prstGeom prst="rect">
            <a:avLst/>
          </a:prstGeom>
        </p:spPr>
      </p:pic>
      <p:sp>
        <p:nvSpPr>
          <p:cNvPr id="23" name="Rectangle 22">
            <a:extLst>
              <a:ext uri="{FF2B5EF4-FFF2-40B4-BE49-F238E27FC236}">
                <a16:creationId xmlns:a16="http://schemas.microsoft.com/office/drawing/2014/main" id="{6304FC28-8B2C-7615-F64C-5E8BC5765CD1}"/>
              </a:ext>
            </a:extLst>
          </p:cNvPr>
          <p:cNvSpPr/>
          <p:nvPr/>
        </p:nvSpPr>
        <p:spPr>
          <a:xfrm>
            <a:off x="2096609" y="5161640"/>
            <a:ext cx="1214589" cy="267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00"/>
                </a:solidFill>
              </a:rPr>
              <a:t>Element</a:t>
            </a:r>
          </a:p>
        </p:txBody>
      </p:sp>
      <p:sp>
        <p:nvSpPr>
          <p:cNvPr id="24" name="Rectangle 23">
            <a:extLst>
              <a:ext uri="{FF2B5EF4-FFF2-40B4-BE49-F238E27FC236}">
                <a16:creationId xmlns:a16="http://schemas.microsoft.com/office/drawing/2014/main" id="{7A131E15-8A6A-B97D-AEC6-662E46272C13}"/>
              </a:ext>
            </a:extLst>
          </p:cNvPr>
          <p:cNvSpPr/>
          <p:nvPr/>
        </p:nvSpPr>
        <p:spPr>
          <a:xfrm>
            <a:off x="2203555" y="5421310"/>
            <a:ext cx="1214589" cy="267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00"/>
                </a:solidFill>
              </a:rPr>
              <a:t>Class</a:t>
            </a:r>
          </a:p>
        </p:txBody>
      </p:sp>
      <p:sp>
        <p:nvSpPr>
          <p:cNvPr id="25" name="Rectangle 24">
            <a:extLst>
              <a:ext uri="{FF2B5EF4-FFF2-40B4-BE49-F238E27FC236}">
                <a16:creationId xmlns:a16="http://schemas.microsoft.com/office/drawing/2014/main" id="{17FD068F-856B-8819-F7F7-FA07C9885060}"/>
              </a:ext>
            </a:extLst>
          </p:cNvPr>
          <p:cNvSpPr/>
          <p:nvPr/>
        </p:nvSpPr>
        <p:spPr>
          <a:xfrm>
            <a:off x="2310501" y="5691247"/>
            <a:ext cx="1214589" cy="267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00"/>
                </a:solidFill>
              </a:rPr>
              <a:t>Id</a:t>
            </a:r>
          </a:p>
        </p:txBody>
      </p:sp>
      <p:cxnSp>
        <p:nvCxnSpPr>
          <p:cNvPr id="27" name="Straight Arrow Connector 26">
            <a:extLst>
              <a:ext uri="{FF2B5EF4-FFF2-40B4-BE49-F238E27FC236}">
                <a16:creationId xmlns:a16="http://schemas.microsoft.com/office/drawing/2014/main" id="{73EE0587-D894-E901-F1EF-F443B5D114AF}"/>
              </a:ext>
            </a:extLst>
          </p:cNvPr>
          <p:cNvCxnSpPr/>
          <p:nvPr/>
        </p:nvCxnSpPr>
        <p:spPr>
          <a:xfrm>
            <a:off x="1767155" y="5300234"/>
            <a:ext cx="44471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794700-FC4F-C862-0B45-116CCA8DE67C}"/>
              </a:ext>
            </a:extLst>
          </p:cNvPr>
          <p:cNvCxnSpPr/>
          <p:nvPr/>
        </p:nvCxnSpPr>
        <p:spPr>
          <a:xfrm>
            <a:off x="1981200" y="5587790"/>
            <a:ext cx="44471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16D81D-2F61-0DCF-595A-D855EF2BC815}"/>
              </a:ext>
            </a:extLst>
          </p:cNvPr>
          <p:cNvCxnSpPr/>
          <p:nvPr/>
        </p:nvCxnSpPr>
        <p:spPr>
          <a:xfrm>
            <a:off x="2203555" y="5824751"/>
            <a:ext cx="444710"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E7FD47F-9B5C-210A-50AD-39A9F0D34E3F}"/>
              </a:ext>
            </a:extLst>
          </p:cNvPr>
          <p:cNvSpPr/>
          <p:nvPr/>
        </p:nvSpPr>
        <p:spPr>
          <a:xfrm>
            <a:off x="3370749" y="5161640"/>
            <a:ext cx="2343395" cy="108504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Áp dụng cho bộ chọn được liệt kê, mỗi bộ chọn cách nhau bởi dấu phẩy</a:t>
            </a:r>
          </a:p>
        </p:txBody>
      </p:sp>
      <p:pic>
        <p:nvPicPr>
          <p:cNvPr id="31" name="Picture 30">
            <a:extLst>
              <a:ext uri="{FF2B5EF4-FFF2-40B4-BE49-F238E27FC236}">
                <a16:creationId xmlns:a16="http://schemas.microsoft.com/office/drawing/2014/main" id="{81B9816F-464A-B8F6-7E8B-DAAA19B60DBD}"/>
              </a:ext>
            </a:extLst>
          </p:cNvPr>
          <p:cNvPicPr>
            <a:picLocks noChangeAspect="1"/>
          </p:cNvPicPr>
          <p:nvPr/>
        </p:nvPicPr>
        <p:blipFill>
          <a:blip r:embed="rId7"/>
          <a:stretch>
            <a:fillRect/>
          </a:stretch>
        </p:blipFill>
        <p:spPr>
          <a:xfrm>
            <a:off x="1044671" y="3029937"/>
            <a:ext cx="5305425" cy="1866900"/>
          </a:xfrm>
          <a:prstGeom prst="rect">
            <a:avLst/>
          </a:prstGeom>
        </p:spPr>
      </p:pic>
      <p:pic>
        <p:nvPicPr>
          <p:cNvPr id="10305" name="Picture 10304">
            <a:extLst>
              <a:ext uri="{FF2B5EF4-FFF2-40B4-BE49-F238E27FC236}">
                <a16:creationId xmlns:a16="http://schemas.microsoft.com/office/drawing/2014/main" id="{E860DF48-F66F-0552-365E-6BF781965253}"/>
              </a:ext>
            </a:extLst>
          </p:cNvPr>
          <p:cNvPicPr>
            <a:picLocks noChangeAspect="1"/>
          </p:cNvPicPr>
          <p:nvPr/>
        </p:nvPicPr>
        <p:blipFill>
          <a:blip r:embed="rId8"/>
          <a:stretch>
            <a:fillRect/>
          </a:stretch>
        </p:blipFill>
        <p:spPr>
          <a:xfrm>
            <a:off x="8266614" y="4055938"/>
            <a:ext cx="2447925" cy="2190750"/>
          </a:xfrm>
          <a:prstGeom prst="rect">
            <a:avLst/>
          </a:prstGeom>
        </p:spPr>
      </p:pic>
      <p:pic>
        <p:nvPicPr>
          <p:cNvPr id="10307" name="Picture 10306">
            <a:extLst>
              <a:ext uri="{FF2B5EF4-FFF2-40B4-BE49-F238E27FC236}">
                <a16:creationId xmlns:a16="http://schemas.microsoft.com/office/drawing/2014/main" id="{E9EE2700-677F-FBFF-2469-B2DD1CF1FE56}"/>
              </a:ext>
            </a:extLst>
          </p:cNvPr>
          <p:cNvPicPr>
            <a:picLocks noChangeAspect="1"/>
          </p:cNvPicPr>
          <p:nvPr/>
        </p:nvPicPr>
        <p:blipFill>
          <a:blip r:embed="rId9"/>
          <a:stretch>
            <a:fillRect/>
          </a:stretch>
        </p:blipFill>
        <p:spPr>
          <a:xfrm>
            <a:off x="1044671" y="1988227"/>
            <a:ext cx="10610850" cy="495300"/>
          </a:xfrm>
          <a:prstGeom prst="rect">
            <a:avLst/>
          </a:prstGeom>
        </p:spPr>
      </p:pic>
      <p:grpSp>
        <p:nvGrpSpPr>
          <p:cNvPr id="17" name="Group 46">
            <a:extLst>
              <a:ext uri="{FF2B5EF4-FFF2-40B4-BE49-F238E27FC236}">
                <a16:creationId xmlns:a16="http://schemas.microsoft.com/office/drawing/2014/main" id="{E3F5A8F6-732F-3531-83C2-0E6195C3B126}"/>
              </a:ext>
            </a:extLst>
          </p:cNvPr>
          <p:cNvGrpSpPr>
            <a:grpSpLocks/>
          </p:cNvGrpSpPr>
          <p:nvPr/>
        </p:nvGrpSpPr>
        <p:grpSpPr bwMode="auto">
          <a:xfrm>
            <a:off x="702179" y="712439"/>
            <a:ext cx="3777305" cy="685800"/>
            <a:chOff x="1296" y="1824"/>
            <a:chExt cx="2101" cy="432"/>
          </a:xfrm>
        </p:grpSpPr>
        <p:sp>
          <p:nvSpPr>
            <p:cNvPr id="18" name="AutoShape 47">
              <a:extLst>
                <a:ext uri="{FF2B5EF4-FFF2-40B4-BE49-F238E27FC236}">
                  <a16:creationId xmlns:a16="http://schemas.microsoft.com/office/drawing/2014/main" id="{99F50F7C-92EA-627A-13AB-335C7FAA62D2}"/>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9" name="AutoShape 48">
              <a:extLst>
                <a:ext uri="{FF2B5EF4-FFF2-40B4-BE49-F238E27FC236}">
                  <a16:creationId xmlns:a16="http://schemas.microsoft.com/office/drawing/2014/main" id="{7EB19509-9E30-105D-BFC3-6C4686D920C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9A73269A-0367-D218-5DC0-7FBD76035A1A}"/>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2" name="Text Box 50">
              <a:extLst>
                <a:ext uri="{FF2B5EF4-FFF2-40B4-BE49-F238E27FC236}">
                  <a16:creationId xmlns:a16="http://schemas.microsoft.com/office/drawing/2014/main" id="{9BD07D93-C3E6-E21C-C787-1DA9CEB12AAC}"/>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116449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4  class</a:t>
            </a:r>
            <a:r>
              <a:rPr lang="vi-VN" b="1" i="1">
                <a:solidFill>
                  <a:srgbClr val="CC00FF"/>
                </a:solidFill>
                <a:latin typeface="Times New Roman" pitchFamily="18" charset="0"/>
                <a:cs typeface="Times New Roman" pitchFamily="18" charset="0"/>
              </a:rPr>
              <a:t>.class</a:t>
            </a:r>
            <a:r>
              <a:rPr lang="en-US" b="1" i="1">
                <a:solidFill>
                  <a:srgbClr val="CC00FF"/>
                </a:solidFill>
                <a:latin typeface="Times New Roman" pitchFamily="18" charset="0"/>
                <a:cs typeface="Times New Roman" pitchFamily="18" charset="0"/>
              </a:rPr>
              <a:t>  </a:t>
            </a:r>
          </a:p>
        </p:txBody>
      </p:sp>
      <p:sp>
        <p:nvSpPr>
          <p:cNvPr id="16" name="TextBox 15">
            <a:extLst>
              <a:ext uri="{FF2B5EF4-FFF2-40B4-BE49-F238E27FC236}">
                <a16:creationId xmlns:a16="http://schemas.microsoft.com/office/drawing/2014/main" id="{15F1C740-5A38-4CD3-AD18-A0642ABF952D}"/>
              </a:ext>
            </a:extLst>
          </p:cNvPr>
          <p:cNvSpPr txBox="1"/>
          <p:nvPr/>
        </p:nvSpPr>
        <p:spPr>
          <a:xfrm>
            <a:off x="4662652" y="1531795"/>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2" name="Rectangle 1">
            <a:extLst>
              <a:ext uri="{FF2B5EF4-FFF2-40B4-BE49-F238E27FC236}">
                <a16:creationId xmlns:a16="http://schemas.microsoft.com/office/drawing/2014/main" id="{B1F444C0-E9F4-686D-6E40-DCFA9A9678A4}"/>
              </a:ext>
            </a:extLst>
          </p:cNvPr>
          <p:cNvSpPr/>
          <p:nvPr/>
        </p:nvSpPr>
        <p:spPr>
          <a:xfrm>
            <a:off x="6442904" y="2834910"/>
            <a:ext cx="4192438"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đồng thời class name là name1 và name2 </a:t>
            </a:r>
          </a:p>
        </p:txBody>
      </p:sp>
      <p:pic>
        <p:nvPicPr>
          <p:cNvPr id="14" name="Picture 13">
            <a:extLst>
              <a:ext uri="{FF2B5EF4-FFF2-40B4-BE49-F238E27FC236}">
                <a16:creationId xmlns:a16="http://schemas.microsoft.com/office/drawing/2014/main" id="{56A26A08-8157-6829-D8ED-92023358588B}"/>
              </a:ext>
            </a:extLst>
          </p:cNvPr>
          <p:cNvPicPr>
            <a:picLocks noChangeAspect="1"/>
          </p:cNvPicPr>
          <p:nvPr/>
        </p:nvPicPr>
        <p:blipFill>
          <a:blip r:embed="rId6"/>
          <a:stretch>
            <a:fillRect/>
          </a:stretch>
        </p:blipFill>
        <p:spPr>
          <a:xfrm>
            <a:off x="991787" y="1882264"/>
            <a:ext cx="9934575" cy="847725"/>
          </a:xfrm>
          <a:prstGeom prst="rect">
            <a:avLst/>
          </a:prstGeom>
        </p:spPr>
      </p:pic>
      <p:pic>
        <p:nvPicPr>
          <p:cNvPr id="6" name="Picture 5">
            <a:extLst>
              <a:ext uri="{FF2B5EF4-FFF2-40B4-BE49-F238E27FC236}">
                <a16:creationId xmlns:a16="http://schemas.microsoft.com/office/drawing/2014/main" id="{549BF5BD-8BBD-1BBD-87ED-7F9C4F0820C3}"/>
              </a:ext>
            </a:extLst>
          </p:cNvPr>
          <p:cNvPicPr>
            <a:picLocks noChangeAspect="1"/>
          </p:cNvPicPr>
          <p:nvPr/>
        </p:nvPicPr>
        <p:blipFill>
          <a:blip r:embed="rId7"/>
          <a:stretch>
            <a:fillRect/>
          </a:stretch>
        </p:blipFill>
        <p:spPr>
          <a:xfrm>
            <a:off x="987965" y="2814856"/>
            <a:ext cx="4971109" cy="1762562"/>
          </a:xfrm>
          <a:prstGeom prst="rect">
            <a:avLst/>
          </a:prstGeom>
        </p:spPr>
      </p:pic>
      <p:sp>
        <p:nvSpPr>
          <p:cNvPr id="23" name="Rectangle 22">
            <a:extLst>
              <a:ext uri="{FF2B5EF4-FFF2-40B4-BE49-F238E27FC236}">
                <a16:creationId xmlns:a16="http://schemas.microsoft.com/office/drawing/2014/main" id="{71DE632E-F6AE-C0ED-9D23-089E25C9F3D7}"/>
              </a:ext>
            </a:extLst>
          </p:cNvPr>
          <p:cNvSpPr/>
          <p:nvPr/>
        </p:nvSpPr>
        <p:spPr>
          <a:xfrm>
            <a:off x="6096000" y="4581199"/>
            <a:ext cx="1578975" cy="108504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Gần giống điều kiện and</a:t>
            </a:r>
          </a:p>
        </p:txBody>
      </p:sp>
      <p:pic>
        <p:nvPicPr>
          <p:cNvPr id="25" name="Picture 24">
            <a:extLst>
              <a:ext uri="{FF2B5EF4-FFF2-40B4-BE49-F238E27FC236}">
                <a16:creationId xmlns:a16="http://schemas.microsoft.com/office/drawing/2014/main" id="{9BC4FB43-6C08-5F95-4521-1C45385642C0}"/>
              </a:ext>
            </a:extLst>
          </p:cNvPr>
          <p:cNvPicPr>
            <a:picLocks noChangeAspect="1"/>
          </p:cNvPicPr>
          <p:nvPr/>
        </p:nvPicPr>
        <p:blipFill>
          <a:blip r:embed="rId8"/>
          <a:stretch>
            <a:fillRect/>
          </a:stretch>
        </p:blipFill>
        <p:spPr>
          <a:xfrm>
            <a:off x="7809922" y="3420130"/>
            <a:ext cx="2714625" cy="2314575"/>
          </a:xfrm>
          <a:prstGeom prst="rect">
            <a:avLst/>
          </a:prstGeom>
        </p:spPr>
      </p:pic>
      <p:pic>
        <p:nvPicPr>
          <p:cNvPr id="27" name="Picture 26">
            <a:extLst>
              <a:ext uri="{FF2B5EF4-FFF2-40B4-BE49-F238E27FC236}">
                <a16:creationId xmlns:a16="http://schemas.microsoft.com/office/drawing/2014/main" id="{ABBF4C0B-8271-DA5E-A28D-022B321D4F8F}"/>
              </a:ext>
            </a:extLst>
          </p:cNvPr>
          <p:cNvPicPr>
            <a:picLocks noChangeAspect="1"/>
          </p:cNvPicPr>
          <p:nvPr/>
        </p:nvPicPr>
        <p:blipFill rotWithShape="1">
          <a:blip r:embed="rId9"/>
          <a:srcRect b="53164"/>
          <a:stretch/>
        </p:blipFill>
        <p:spPr>
          <a:xfrm>
            <a:off x="991787" y="4616798"/>
            <a:ext cx="4924425" cy="994835"/>
          </a:xfrm>
          <a:prstGeom prst="rect">
            <a:avLst/>
          </a:prstGeom>
        </p:spPr>
      </p:pic>
      <p:grpSp>
        <p:nvGrpSpPr>
          <p:cNvPr id="19" name="Group 46">
            <a:extLst>
              <a:ext uri="{FF2B5EF4-FFF2-40B4-BE49-F238E27FC236}">
                <a16:creationId xmlns:a16="http://schemas.microsoft.com/office/drawing/2014/main" id="{D6809F1C-F5EA-CC08-86DF-9B11635FF889}"/>
              </a:ext>
            </a:extLst>
          </p:cNvPr>
          <p:cNvGrpSpPr>
            <a:grpSpLocks/>
          </p:cNvGrpSpPr>
          <p:nvPr/>
        </p:nvGrpSpPr>
        <p:grpSpPr bwMode="auto">
          <a:xfrm>
            <a:off x="702179" y="712439"/>
            <a:ext cx="3777305" cy="685800"/>
            <a:chOff x="1296" y="1824"/>
            <a:chExt cx="2101" cy="432"/>
          </a:xfrm>
        </p:grpSpPr>
        <p:sp>
          <p:nvSpPr>
            <p:cNvPr id="20" name="AutoShape 47">
              <a:extLst>
                <a:ext uri="{FF2B5EF4-FFF2-40B4-BE49-F238E27FC236}">
                  <a16:creationId xmlns:a16="http://schemas.microsoft.com/office/drawing/2014/main" id="{120D323B-6270-16EA-E212-99327A3D11C6}"/>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1" name="AutoShape 48">
              <a:extLst>
                <a:ext uri="{FF2B5EF4-FFF2-40B4-BE49-F238E27FC236}">
                  <a16:creationId xmlns:a16="http://schemas.microsoft.com/office/drawing/2014/main" id="{EAA13B6A-ACEE-F3A3-9086-C70F5797BD3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2" name="Text Box 49">
              <a:extLst>
                <a:ext uri="{FF2B5EF4-FFF2-40B4-BE49-F238E27FC236}">
                  <a16:creationId xmlns:a16="http://schemas.microsoft.com/office/drawing/2014/main" id="{9FCD93A8-688B-0224-7A7C-C3439A6863DA}"/>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4" name="Text Box 50">
              <a:extLst>
                <a:ext uri="{FF2B5EF4-FFF2-40B4-BE49-F238E27FC236}">
                  <a16:creationId xmlns:a16="http://schemas.microsoft.com/office/drawing/2014/main" id="{76687BEB-6888-8A82-E8AC-664D32E6A272}"/>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85039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71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5  </a:t>
            </a:r>
            <a:r>
              <a:rPr lang="en-US" b="1" i="1">
                <a:solidFill>
                  <a:srgbClr val="FF0000"/>
                </a:solidFill>
                <a:latin typeface="Times New Roman" pitchFamily="18" charset="0"/>
                <a:cs typeface="Times New Roman" pitchFamily="18" charset="0"/>
              </a:rPr>
              <a:t>Space</a:t>
            </a:r>
            <a:r>
              <a:rPr lang="en-US" b="1" i="1">
                <a:solidFill>
                  <a:srgbClr val="CC00FF"/>
                </a:solidFill>
                <a:latin typeface="Times New Roman" pitchFamily="18" charset="0"/>
                <a:cs typeface="Times New Roman" pitchFamily="18" charset="0"/>
              </a:rPr>
              <a:t> selectors</a:t>
            </a:r>
          </a:p>
        </p:txBody>
      </p:sp>
      <p:sp>
        <p:nvSpPr>
          <p:cNvPr id="16" name="TextBox 15">
            <a:extLst>
              <a:ext uri="{FF2B5EF4-FFF2-40B4-BE49-F238E27FC236}">
                <a16:creationId xmlns:a16="http://schemas.microsoft.com/office/drawing/2014/main" id="{15F1C740-5A38-4CD3-AD18-A0642ABF952D}"/>
              </a:ext>
            </a:extLst>
          </p:cNvPr>
          <p:cNvSpPr txBox="1"/>
          <p:nvPr/>
        </p:nvSpPr>
        <p:spPr>
          <a:xfrm>
            <a:off x="4662652" y="1531795"/>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pic>
        <p:nvPicPr>
          <p:cNvPr id="4" name="Picture 3">
            <a:extLst>
              <a:ext uri="{FF2B5EF4-FFF2-40B4-BE49-F238E27FC236}">
                <a16:creationId xmlns:a16="http://schemas.microsoft.com/office/drawing/2014/main" id="{12790E12-357F-32A0-49B1-F5F64E7531CD}"/>
              </a:ext>
            </a:extLst>
          </p:cNvPr>
          <p:cNvPicPr>
            <a:picLocks noChangeAspect="1"/>
          </p:cNvPicPr>
          <p:nvPr/>
        </p:nvPicPr>
        <p:blipFill>
          <a:blip r:embed="rId6"/>
          <a:stretch>
            <a:fillRect/>
          </a:stretch>
        </p:blipFill>
        <p:spPr>
          <a:xfrm>
            <a:off x="865784" y="1983885"/>
            <a:ext cx="10467975" cy="400050"/>
          </a:xfrm>
          <a:prstGeom prst="rect">
            <a:avLst/>
          </a:prstGeom>
        </p:spPr>
      </p:pic>
      <p:sp>
        <p:nvSpPr>
          <p:cNvPr id="17" name="Rectangle 16">
            <a:extLst>
              <a:ext uri="{FF2B5EF4-FFF2-40B4-BE49-F238E27FC236}">
                <a16:creationId xmlns:a16="http://schemas.microsoft.com/office/drawing/2014/main" id="{E7BE89D9-1C69-0DF2-99D1-DC1A3E64C55D}"/>
              </a:ext>
            </a:extLst>
          </p:cNvPr>
          <p:cNvSpPr/>
          <p:nvPr/>
        </p:nvSpPr>
        <p:spPr>
          <a:xfrm>
            <a:off x="6332109" y="2383935"/>
            <a:ext cx="4192438"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p nằm trong thẻ div</a:t>
            </a:r>
          </a:p>
        </p:txBody>
      </p:sp>
      <p:pic>
        <p:nvPicPr>
          <p:cNvPr id="21" name="Picture 20">
            <a:extLst>
              <a:ext uri="{FF2B5EF4-FFF2-40B4-BE49-F238E27FC236}">
                <a16:creationId xmlns:a16="http://schemas.microsoft.com/office/drawing/2014/main" id="{FF6D7810-E3DC-EC15-1467-1CFA6A88028F}"/>
              </a:ext>
            </a:extLst>
          </p:cNvPr>
          <p:cNvPicPr>
            <a:picLocks noChangeAspect="1"/>
          </p:cNvPicPr>
          <p:nvPr/>
        </p:nvPicPr>
        <p:blipFill>
          <a:blip r:embed="rId7"/>
          <a:stretch>
            <a:fillRect/>
          </a:stretch>
        </p:blipFill>
        <p:spPr>
          <a:xfrm>
            <a:off x="10327237" y="4049417"/>
            <a:ext cx="1744787" cy="2022660"/>
          </a:xfrm>
          <a:prstGeom prst="rect">
            <a:avLst/>
          </a:prstGeom>
        </p:spPr>
      </p:pic>
      <p:pic>
        <p:nvPicPr>
          <p:cNvPr id="24" name="Picture 23">
            <a:extLst>
              <a:ext uri="{FF2B5EF4-FFF2-40B4-BE49-F238E27FC236}">
                <a16:creationId xmlns:a16="http://schemas.microsoft.com/office/drawing/2014/main" id="{397B1941-CB8F-C012-640F-EDFCA4F23396}"/>
              </a:ext>
            </a:extLst>
          </p:cNvPr>
          <p:cNvPicPr>
            <a:picLocks noChangeAspect="1"/>
          </p:cNvPicPr>
          <p:nvPr/>
        </p:nvPicPr>
        <p:blipFill>
          <a:blip r:embed="rId8"/>
          <a:stretch>
            <a:fillRect/>
          </a:stretch>
        </p:blipFill>
        <p:spPr>
          <a:xfrm>
            <a:off x="4819650" y="4041316"/>
            <a:ext cx="5391150" cy="2390775"/>
          </a:xfrm>
          <a:prstGeom prst="rect">
            <a:avLst/>
          </a:prstGeom>
        </p:spPr>
      </p:pic>
      <p:pic>
        <p:nvPicPr>
          <p:cNvPr id="28" name="Picture 27">
            <a:extLst>
              <a:ext uri="{FF2B5EF4-FFF2-40B4-BE49-F238E27FC236}">
                <a16:creationId xmlns:a16="http://schemas.microsoft.com/office/drawing/2014/main" id="{5F58CBB3-86B2-A631-0C25-9C934CB09BC1}"/>
              </a:ext>
            </a:extLst>
          </p:cNvPr>
          <p:cNvPicPr>
            <a:picLocks noChangeAspect="1"/>
          </p:cNvPicPr>
          <p:nvPr/>
        </p:nvPicPr>
        <p:blipFill>
          <a:blip r:embed="rId9"/>
          <a:stretch>
            <a:fillRect/>
          </a:stretch>
        </p:blipFill>
        <p:spPr>
          <a:xfrm>
            <a:off x="715397" y="4041316"/>
            <a:ext cx="3918618" cy="2429279"/>
          </a:xfrm>
          <a:prstGeom prst="rect">
            <a:avLst/>
          </a:prstGeom>
        </p:spPr>
      </p:pic>
      <p:cxnSp>
        <p:nvCxnSpPr>
          <p:cNvPr id="30" name="Straight Arrow Connector 29">
            <a:extLst>
              <a:ext uri="{FF2B5EF4-FFF2-40B4-BE49-F238E27FC236}">
                <a16:creationId xmlns:a16="http://schemas.microsoft.com/office/drawing/2014/main" id="{6A81E018-7097-EAD7-6B74-B9132A9C7D60}"/>
              </a:ext>
            </a:extLst>
          </p:cNvPr>
          <p:cNvCxnSpPr/>
          <p:nvPr/>
        </p:nvCxnSpPr>
        <p:spPr>
          <a:xfrm flipV="1">
            <a:off x="3547528" y="4335777"/>
            <a:ext cx="1345915" cy="1045066"/>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C510A8-798B-1F7C-6E1B-6B13C5CB4888}"/>
              </a:ext>
            </a:extLst>
          </p:cNvPr>
          <p:cNvCxnSpPr>
            <a:cxnSpLocks/>
          </p:cNvCxnSpPr>
          <p:nvPr/>
        </p:nvCxnSpPr>
        <p:spPr>
          <a:xfrm flipV="1">
            <a:off x="3335200" y="5177642"/>
            <a:ext cx="1578790" cy="884161"/>
          </a:xfrm>
          <a:prstGeom prst="straightConnector1">
            <a:avLst/>
          </a:prstGeom>
          <a:ln w="190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ED456300-224B-044A-72AC-D39E6A6FBBDD}"/>
              </a:ext>
            </a:extLst>
          </p:cNvPr>
          <p:cNvGraphicFramePr>
            <a:graphicFrameLocks noGrp="1"/>
          </p:cNvGraphicFramePr>
          <p:nvPr>
            <p:extLst>
              <p:ext uri="{D42A27DB-BD31-4B8C-83A1-F6EECF244321}">
                <p14:modId xmlns:p14="http://schemas.microsoft.com/office/powerpoint/2010/main" val="1882209565"/>
              </p:ext>
            </p:extLst>
          </p:nvPr>
        </p:nvGraphicFramePr>
        <p:xfrm>
          <a:off x="829729" y="2984898"/>
          <a:ext cx="8001000" cy="730366"/>
        </p:xfrm>
        <a:graphic>
          <a:graphicData uri="http://schemas.openxmlformats.org/drawingml/2006/table">
            <a:tbl>
              <a:tblPr firstRow="1" firstCol="1" bandRow="1">
                <a:tableStyleId>{5C22544A-7EE6-4342-B048-85BDC9FD1C3A}</a:tableStyleId>
              </a:tblPr>
              <a:tblGrid>
                <a:gridCol w="536428">
                  <a:extLst>
                    <a:ext uri="{9D8B030D-6E8A-4147-A177-3AD203B41FA5}">
                      <a16:colId xmlns:a16="http://schemas.microsoft.com/office/drawing/2014/main" val="2583722390"/>
                    </a:ext>
                  </a:extLst>
                </a:gridCol>
                <a:gridCol w="1658794">
                  <a:extLst>
                    <a:ext uri="{9D8B030D-6E8A-4147-A177-3AD203B41FA5}">
                      <a16:colId xmlns:a16="http://schemas.microsoft.com/office/drawing/2014/main" val="4049612280"/>
                    </a:ext>
                  </a:extLst>
                </a:gridCol>
                <a:gridCol w="3234236">
                  <a:extLst>
                    <a:ext uri="{9D8B030D-6E8A-4147-A177-3AD203B41FA5}">
                      <a16:colId xmlns:a16="http://schemas.microsoft.com/office/drawing/2014/main" val="661151085"/>
                    </a:ext>
                  </a:extLst>
                </a:gridCol>
                <a:gridCol w="2571542">
                  <a:extLst>
                    <a:ext uri="{9D8B030D-6E8A-4147-A177-3AD203B41FA5}">
                      <a16:colId xmlns:a16="http://schemas.microsoft.com/office/drawing/2014/main" val="3353471271"/>
                    </a:ext>
                  </a:extLst>
                </a:gridCol>
              </a:tblGrid>
              <a:tr h="357056">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Ký tự kết hợp</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Nội</a:t>
                      </a:r>
                      <a:r>
                        <a:rPr lang="en-US" sz="1400" baseline="0">
                          <a:solidFill>
                            <a:schemeClr val="tx1"/>
                          </a:solidFill>
                          <a:effectLst/>
                          <a:latin typeface="Tahoma" panose="020B0604030504040204" pitchFamily="34" charset="0"/>
                          <a:ea typeface="Tahoma" panose="020B0604030504040204" pitchFamily="34" charset="0"/>
                          <a:cs typeface="Tahoma" panose="020B0604030504040204" pitchFamily="34" charset="0"/>
                        </a:rPr>
                        <a:t> dung</a:t>
                      </a:r>
                      <a:endPar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373310">
                <a:tc>
                  <a:txBody>
                    <a:bodyPr/>
                    <a:lstStyle/>
                    <a:p>
                      <a:pPr marL="0" marR="0" algn="ctr" defTabSz="914400" rtl="0" eaLnBrk="1" latinLnBrk="0" hangingPunct="1">
                        <a:lnSpc>
                          <a:spcPct val="107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algn="ctr">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space</a:t>
                      </a:r>
                    </a:p>
                  </a:txBody>
                  <a:tcPr marL="68580" marR="68580" marT="0" marB="0" anchor="ctr"/>
                </a:tc>
                <a:tc>
                  <a:txBody>
                    <a:bodyPr/>
                    <a:lstStyle/>
                    <a:p>
                      <a:pPr marL="0" marR="0" algn="ctr">
                        <a:lnSpc>
                          <a:spcPct val="107000"/>
                        </a:lnSpc>
                        <a:spcBef>
                          <a:spcPts val="0"/>
                        </a:spcBef>
                        <a:spcAft>
                          <a:spcPts val="0"/>
                        </a:spcAft>
                      </a:pPr>
                      <a:r>
                        <a:rPr lang="en-US" sz="1800" b="1" i="1" kern="1200">
                          <a:solidFill>
                            <a:srgbClr val="CC00FF"/>
                          </a:solidFill>
                          <a:latin typeface="Times New Roman" pitchFamily="18" charset="0"/>
                          <a:ea typeface="+mn-ea"/>
                          <a:cs typeface="Times New Roman" pitchFamily="18" charset="0"/>
                        </a:rPr>
                        <a:t>Selector1 </a:t>
                      </a:r>
                      <a:r>
                        <a:rPr lang="en-US" sz="1800" b="1" i="1" kern="1200">
                          <a:solidFill>
                            <a:schemeClr val="tx1"/>
                          </a:solidFill>
                          <a:latin typeface="Times New Roman" pitchFamily="18" charset="0"/>
                          <a:ea typeface="+mn-ea"/>
                          <a:cs typeface="Times New Roman" pitchFamily="18" charset="0"/>
                        </a:rPr>
                        <a:t>[space] </a:t>
                      </a:r>
                      <a:r>
                        <a:rPr lang="en-US" sz="1800" b="1" i="1" kern="1200">
                          <a:solidFill>
                            <a:srgbClr val="0000CC"/>
                          </a:solidFill>
                          <a:latin typeface="Times New Roman" pitchFamily="18" charset="0"/>
                          <a:ea typeface="+mn-ea"/>
                          <a:cs typeface="Times New Roman" pitchFamily="18" charset="0"/>
                        </a:rPr>
                        <a:t>selector2</a:t>
                      </a: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s2 là con s1 </a:t>
                      </a:r>
                    </a:p>
                  </a:txBody>
                  <a:tcPr marL="68580" marR="68580" marT="0" marB="0" anchor="ctr"/>
                </a:tc>
                <a:extLst>
                  <a:ext uri="{0D108BD9-81ED-4DB2-BD59-A6C34878D82A}">
                    <a16:rowId xmlns:a16="http://schemas.microsoft.com/office/drawing/2014/main" val="338638698"/>
                  </a:ext>
                </a:extLst>
              </a:tr>
            </a:tbl>
          </a:graphicData>
        </a:graphic>
      </p:graphicFrame>
      <p:grpSp>
        <p:nvGrpSpPr>
          <p:cNvPr id="19" name="Group 46">
            <a:extLst>
              <a:ext uri="{FF2B5EF4-FFF2-40B4-BE49-F238E27FC236}">
                <a16:creationId xmlns:a16="http://schemas.microsoft.com/office/drawing/2014/main" id="{AFEB6209-0A64-EAA0-49EB-537AD9B094BC}"/>
              </a:ext>
            </a:extLst>
          </p:cNvPr>
          <p:cNvGrpSpPr>
            <a:grpSpLocks/>
          </p:cNvGrpSpPr>
          <p:nvPr/>
        </p:nvGrpSpPr>
        <p:grpSpPr bwMode="auto">
          <a:xfrm>
            <a:off x="702179" y="712439"/>
            <a:ext cx="3777305" cy="685800"/>
            <a:chOff x="1296" y="1824"/>
            <a:chExt cx="2101" cy="432"/>
          </a:xfrm>
        </p:grpSpPr>
        <p:sp>
          <p:nvSpPr>
            <p:cNvPr id="20" name="AutoShape 47">
              <a:extLst>
                <a:ext uri="{FF2B5EF4-FFF2-40B4-BE49-F238E27FC236}">
                  <a16:creationId xmlns:a16="http://schemas.microsoft.com/office/drawing/2014/main" id="{995EBAA3-CE68-E290-D947-FA192B5596C3}"/>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2" name="AutoShape 48">
              <a:extLst>
                <a:ext uri="{FF2B5EF4-FFF2-40B4-BE49-F238E27FC236}">
                  <a16:creationId xmlns:a16="http://schemas.microsoft.com/office/drawing/2014/main" id="{D33ABB3F-EB9E-01BB-BE95-6E5954B32E1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3" name="Text Box 49">
              <a:extLst>
                <a:ext uri="{FF2B5EF4-FFF2-40B4-BE49-F238E27FC236}">
                  <a16:creationId xmlns:a16="http://schemas.microsoft.com/office/drawing/2014/main" id="{FBE5D777-ED2C-8CA7-19F8-220E818C05FC}"/>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5" name="Text Box 50">
              <a:extLst>
                <a:ext uri="{FF2B5EF4-FFF2-40B4-BE49-F238E27FC236}">
                  <a16:creationId xmlns:a16="http://schemas.microsoft.com/office/drawing/2014/main" id="{66FA87B6-5ED8-4F47-4CD2-D09B762A3926}"/>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3955202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Vị trí đặt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9">
            <a:extLst>
              <a:ext uri="{FF2B5EF4-FFF2-40B4-BE49-F238E27FC236}">
                <a16:creationId xmlns:a16="http://schemas.microsoft.com/office/drawing/2014/main" id="{DF16BB88-E4F4-546A-3BAE-3BDB39864EF2}"/>
              </a:ext>
            </a:extLst>
          </p:cNvPr>
          <p:cNvSpPr>
            <a:spLocks noChangeArrowheads="1"/>
          </p:cNvSpPr>
          <p:nvPr/>
        </p:nvSpPr>
        <p:spPr bwMode="gray">
          <a:xfrm>
            <a:off x="1110512" y="1484915"/>
            <a:ext cx="10132875" cy="400110"/>
          </a:xfrm>
          <a:prstGeom prst="rect">
            <a:avLst/>
          </a:prstGeom>
          <a:noFill/>
          <a:ln w="9525">
            <a:noFill/>
            <a:miter lim="800000"/>
            <a:headEnd/>
            <a:tailEnd/>
          </a:ln>
          <a:effectLst/>
        </p:spPr>
        <p:txBody>
          <a:bodyPr wrap="square">
            <a:spAutoFit/>
          </a:bodyPr>
          <a:lstStyle/>
          <a:p>
            <a:pPr marL="457200" indent="-457200">
              <a:buFont typeface="+mj-lt"/>
              <a:buAutoNum type="arabicPeriod"/>
            </a:pPr>
            <a:r>
              <a:rPr lang="en-US" sz="2000" b="1" i="1">
                <a:solidFill>
                  <a:srgbClr val="CC00FF"/>
                </a:solidFill>
                <a:latin typeface="Times New Roman" pitchFamily="18" charset="0"/>
                <a:cs typeface="Times New Roman" pitchFamily="18" charset="0"/>
              </a:rPr>
              <a:t>Inline</a:t>
            </a:r>
            <a:r>
              <a:rPr lang="en-US" sz="2000" b="1" i="1">
                <a:latin typeface="Times New Roman" pitchFamily="18" charset="0"/>
                <a:cs typeface="Times New Roman" pitchFamily="18" charset="0"/>
              </a:rPr>
              <a:t> ( CSS nội tuyến ) Là cách </a:t>
            </a:r>
            <a:r>
              <a:rPr lang="en-US" sz="2000" b="1" i="1">
                <a:solidFill>
                  <a:srgbClr val="CC00FF"/>
                </a:solidFill>
                <a:latin typeface="Times New Roman" pitchFamily="18" charset="0"/>
                <a:cs typeface="Times New Roman" pitchFamily="18" charset="0"/>
              </a:rPr>
              <a:t>viết mã CSS ngay bên trong phần tử cơ bản HTML</a:t>
            </a:r>
          </a:p>
        </p:txBody>
      </p:sp>
      <p:pic>
        <p:nvPicPr>
          <p:cNvPr id="17" name="Picture 16">
            <a:extLst>
              <a:ext uri="{FF2B5EF4-FFF2-40B4-BE49-F238E27FC236}">
                <a16:creationId xmlns:a16="http://schemas.microsoft.com/office/drawing/2014/main" id="{240A3416-727E-C038-DF6F-28F255DF518B}"/>
              </a:ext>
            </a:extLst>
          </p:cNvPr>
          <p:cNvPicPr>
            <a:picLocks noChangeAspect="1"/>
          </p:cNvPicPr>
          <p:nvPr/>
        </p:nvPicPr>
        <p:blipFill rotWithShape="1">
          <a:blip r:embed="rId5"/>
          <a:srcRect t="8853" b="69489"/>
          <a:stretch/>
        </p:blipFill>
        <p:spPr>
          <a:xfrm>
            <a:off x="1429150" y="4197101"/>
            <a:ext cx="7132315" cy="496279"/>
          </a:xfrm>
          <a:prstGeom prst="rect">
            <a:avLst/>
          </a:prstGeom>
        </p:spPr>
      </p:pic>
      <p:pic>
        <p:nvPicPr>
          <p:cNvPr id="19" name="Picture 18">
            <a:extLst>
              <a:ext uri="{FF2B5EF4-FFF2-40B4-BE49-F238E27FC236}">
                <a16:creationId xmlns:a16="http://schemas.microsoft.com/office/drawing/2014/main" id="{55EC689F-AAA0-74A8-067F-763287ED43E5}"/>
              </a:ext>
            </a:extLst>
          </p:cNvPr>
          <p:cNvPicPr>
            <a:picLocks noChangeAspect="1"/>
          </p:cNvPicPr>
          <p:nvPr/>
        </p:nvPicPr>
        <p:blipFill>
          <a:blip r:embed="rId6"/>
          <a:stretch>
            <a:fillRect/>
          </a:stretch>
        </p:blipFill>
        <p:spPr>
          <a:xfrm>
            <a:off x="1429152" y="5077425"/>
            <a:ext cx="5838969" cy="476810"/>
          </a:xfrm>
          <a:prstGeom prst="rect">
            <a:avLst/>
          </a:prstGeom>
        </p:spPr>
      </p:pic>
      <p:sp>
        <p:nvSpPr>
          <p:cNvPr id="20" name="Rectangle 19">
            <a:extLst>
              <a:ext uri="{FF2B5EF4-FFF2-40B4-BE49-F238E27FC236}">
                <a16:creationId xmlns:a16="http://schemas.microsoft.com/office/drawing/2014/main" id="{3A9CB18F-B998-A567-3D7B-60B789053488}"/>
              </a:ext>
            </a:extLst>
          </p:cNvPr>
          <p:cNvSpPr/>
          <p:nvPr/>
        </p:nvSpPr>
        <p:spPr>
          <a:xfrm>
            <a:off x="8693013" y="3429000"/>
            <a:ext cx="3371273" cy="150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a:solidFill>
                  <a:srgbClr val="FF0000"/>
                </a:solidFill>
                <a:latin typeface="Times New Roman" pitchFamily="18" charset="0"/>
                <a:cs typeface="Times New Roman" pitchFamily="18" charset="0"/>
              </a:rPr>
              <a:t>Nhược điểm :</a:t>
            </a:r>
          </a:p>
          <a:p>
            <a:pPr marL="457200" indent="-457200">
              <a:buAutoNum type="arabicPeriod"/>
            </a:pPr>
            <a:r>
              <a:rPr lang="en-US" sz="1600" b="1" i="1">
                <a:solidFill>
                  <a:srgbClr val="FF0000"/>
                </a:solidFill>
                <a:latin typeface="Times New Roman" pitchFamily="18" charset="0"/>
                <a:cs typeface="Times New Roman" pitchFamily="18" charset="0"/>
              </a:rPr>
              <a:t>Khó thay đổi, mỗi lần thay đổi phải thay đổi một cách riêng lẻ</a:t>
            </a:r>
          </a:p>
          <a:p>
            <a:pPr marL="457200" indent="-457200">
              <a:buAutoNum type="arabicPeriod"/>
            </a:pPr>
            <a:r>
              <a:rPr lang="en-US" sz="1600" b="1" i="1">
                <a:solidFill>
                  <a:srgbClr val="FF0000"/>
                </a:solidFill>
                <a:latin typeface="Times New Roman" pitchFamily="18" charset="0"/>
                <a:cs typeface="Times New Roman" pitchFamily="18" charset="0"/>
              </a:rPr>
              <a:t>Không tái sử dụng được</a:t>
            </a:r>
          </a:p>
          <a:p>
            <a:pPr marL="457200" indent="-457200">
              <a:buAutoNum type="arabicPeriod"/>
            </a:pPr>
            <a:r>
              <a:rPr lang="en-US" sz="1600" b="1" i="1">
                <a:solidFill>
                  <a:srgbClr val="FF0000"/>
                </a:solidFill>
                <a:latin typeface="Times New Roman" pitchFamily="18" charset="0"/>
                <a:cs typeface="Times New Roman" pitchFamily="18" charset="0"/>
              </a:rPr>
              <a:t>Khó quản lý</a:t>
            </a:r>
          </a:p>
          <a:p>
            <a:pPr marL="457200" indent="-457200">
              <a:buAutoNum type="arabicPeriod"/>
            </a:pPr>
            <a:r>
              <a:rPr lang="en-US" sz="1600" b="1" i="1">
                <a:solidFill>
                  <a:srgbClr val="FF0000"/>
                </a:solidFill>
                <a:latin typeface="Times New Roman" pitchFamily="18" charset="0"/>
                <a:cs typeface="Times New Roman" pitchFamily="18" charset="0"/>
              </a:rPr>
              <a:t>Khó tách biệt cấu trúc</a:t>
            </a:r>
          </a:p>
        </p:txBody>
      </p:sp>
      <p:pic>
        <p:nvPicPr>
          <p:cNvPr id="25" name="Picture 24">
            <a:extLst>
              <a:ext uri="{FF2B5EF4-FFF2-40B4-BE49-F238E27FC236}">
                <a16:creationId xmlns:a16="http://schemas.microsoft.com/office/drawing/2014/main" id="{A60E5769-D2A8-5CC0-D809-28EC5A0E234C}"/>
              </a:ext>
            </a:extLst>
          </p:cNvPr>
          <p:cNvPicPr>
            <a:picLocks noChangeAspect="1"/>
          </p:cNvPicPr>
          <p:nvPr/>
        </p:nvPicPr>
        <p:blipFill>
          <a:blip r:embed="rId7"/>
          <a:stretch>
            <a:fillRect/>
          </a:stretch>
        </p:blipFill>
        <p:spPr>
          <a:xfrm>
            <a:off x="8693014" y="5010912"/>
            <a:ext cx="3371273" cy="1768766"/>
          </a:xfrm>
          <a:prstGeom prst="rect">
            <a:avLst/>
          </a:prstGeom>
        </p:spPr>
      </p:pic>
      <p:sp>
        <p:nvSpPr>
          <p:cNvPr id="10306" name="Rectangle 10305">
            <a:extLst>
              <a:ext uri="{FF2B5EF4-FFF2-40B4-BE49-F238E27FC236}">
                <a16:creationId xmlns:a16="http://schemas.microsoft.com/office/drawing/2014/main" id="{D3A935D4-1116-57CF-63BC-19BC24D5F6BE}"/>
              </a:ext>
            </a:extLst>
          </p:cNvPr>
          <p:cNvSpPr/>
          <p:nvPr/>
        </p:nvSpPr>
        <p:spPr>
          <a:xfrm>
            <a:off x="702179" y="3224800"/>
            <a:ext cx="1889753" cy="44327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Thuộc tính</a:t>
            </a:r>
            <a:r>
              <a:rPr lang="vi-VN" sz="1400" b="0" i="0">
                <a:solidFill>
                  <a:srgbClr val="374151"/>
                </a:solidFill>
                <a:effectLst/>
                <a:latin typeface="Söhne"/>
              </a:rPr>
              <a:t> </a:t>
            </a:r>
            <a:endParaRPr lang="en-US" sz="1400" b="0" i="0">
              <a:solidFill>
                <a:srgbClr val="374151"/>
              </a:solidFill>
              <a:effectLst/>
              <a:latin typeface="Söhne"/>
            </a:endParaRPr>
          </a:p>
          <a:p>
            <a:pPr algn="ctr"/>
            <a:r>
              <a:rPr lang="en-US" sz="1400">
                <a:solidFill>
                  <a:srgbClr val="0000CC"/>
                </a:solidFill>
              </a:rPr>
              <a:t>(name of </a:t>
            </a:r>
            <a:r>
              <a:rPr lang="vi-VN" sz="1400" i="0">
                <a:solidFill>
                  <a:srgbClr val="0000CC"/>
                </a:solidFill>
                <a:effectLst/>
                <a:latin typeface="Söhne"/>
              </a:rPr>
              <a:t>Attribute</a:t>
            </a:r>
            <a:r>
              <a:rPr lang="en-US" sz="1400">
                <a:solidFill>
                  <a:srgbClr val="0000CC"/>
                </a:solidFill>
              </a:rPr>
              <a:t>)</a:t>
            </a:r>
            <a:endParaRPr lang="vi-VN" sz="1400">
              <a:solidFill>
                <a:srgbClr val="0000CC"/>
              </a:solidFill>
            </a:endParaRPr>
          </a:p>
        </p:txBody>
      </p:sp>
      <p:sp>
        <p:nvSpPr>
          <p:cNvPr id="10307" name="Rectangle 10306">
            <a:extLst>
              <a:ext uri="{FF2B5EF4-FFF2-40B4-BE49-F238E27FC236}">
                <a16:creationId xmlns:a16="http://schemas.microsoft.com/office/drawing/2014/main" id="{18FF08D8-EC83-945B-D6B6-2199A4A3C48A}"/>
              </a:ext>
            </a:extLst>
          </p:cNvPr>
          <p:cNvSpPr/>
          <p:nvPr/>
        </p:nvSpPr>
        <p:spPr>
          <a:xfrm>
            <a:off x="2856784" y="3220052"/>
            <a:ext cx="2016968" cy="44327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0000"/>
                </a:solidFill>
              </a:rPr>
              <a:t>Giá trị</a:t>
            </a:r>
          </a:p>
          <a:p>
            <a:pPr algn="ctr"/>
            <a:r>
              <a:rPr lang="en-US" sz="1400">
                <a:solidFill>
                  <a:srgbClr val="0000CC"/>
                </a:solidFill>
              </a:rPr>
              <a:t>(</a:t>
            </a:r>
            <a:r>
              <a:rPr lang="en-US" sz="1400" i="0">
                <a:solidFill>
                  <a:srgbClr val="0000CC"/>
                </a:solidFill>
                <a:effectLst/>
                <a:latin typeface="Söhne"/>
              </a:rPr>
              <a:t>Value for </a:t>
            </a:r>
            <a:r>
              <a:rPr lang="vi-VN" sz="1400" i="0">
                <a:solidFill>
                  <a:srgbClr val="0000CC"/>
                </a:solidFill>
                <a:effectLst/>
                <a:latin typeface="Söhne"/>
              </a:rPr>
              <a:t>Attribute</a:t>
            </a:r>
            <a:r>
              <a:rPr lang="en-US" sz="1400" i="0">
                <a:solidFill>
                  <a:srgbClr val="0000CC"/>
                </a:solidFill>
                <a:effectLst/>
                <a:latin typeface="Söhne"/>
              </a:rPr>
              <a:t> </a:t>
            </a:r>
            <a:r>
              <a:rPr lang="en-US" sz="1400">
                <a:solidFill>
                  <a:srgbClr val="0000CC"/>
                </a:solidFill>
              </a:rPr>
              <a:t>)</a:t>
            </a:r>
            <a:endParaRPr lang="vi-VN" sz="1400">
              <a:solidFill>
                <a:srgbClr val="0000CC"/>
              </a:solidFill>
            </a:endParaRPr>
          </a:p>
        </p:txBody>
      </p:sp>
      <p:cxnSp>
        <p:nvCxnSpPr>
          <p:cNvPr id="10308" name="Straight Arrow Connector 10307">
            <a:extLst>
              <a:ext uri="{FF2B5EF4-FFF2-40B4-BE49-F238E27FC236}">
                <a16:creationId xmlns:a16="http://schemas.microsoft.com/office/drawing/2014/main" id="{D508F104-218C-81EE-BA6B-145D44B9A905}"/>
              </a:ext>
            </a:extLst>
          </p:cNvPr>
          <p:cNvCxnSpPr>
            <a:cxnSpLocks/>
          </p:cNvCxnSpPr>
          <p:nvPr/>
        </p:nvCxnSpPr>
        <p:spPr>
          <a:xfrm>
            <a:off x="1935577" y="3675536"/>
            <a:ext cx="341279" cy="649576"/>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10310" name="Right Brace 10309">
            <a:extLst>
              <a:ext uri="{FF2B5EF4-FFF2-40B4-BE49-F238E27FC236}">
                <a16:creationId xmlns:a16="http://schemas.microsoft.com/office/drawing/2014/main" id="{7D976AC6-4059-3391-3202-DB9A067BDEB8}"/>
              </a:ext>
            </a:extLst>
          </p:cNvPr>
          <p:cNvSpPr/>
          <p:nvPr/>
        </p:nvSpPr>
        <p:spPr>
          <a:xfrm rot="16200000">
            <a:off x="3402773" y="3251236"/>
            <a:ext cx="165503" cy="1726224"/>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cxnSp>
        <p:nvCxnSpPr>
          <p:cNvPr id="10311" name="Straight Arrow Connector 10310">
            <a:extLst>
              <a:ext uri="{FF2B5EF4-FFF2-40B4-BE49-F238E27FC236}">
                <a16:creationId xmlns:a16="http://schemas.microsoft.com/office/drawing/2014/main" id="{4130519E-025C-A49A-5EF3-F91E63518861}"/>
              </a:ext>
            </a:extLst>
          </p:cNvPr>
          <p:cNvCxnSpPr>
            <a:cxnSpLocks/>
            <a:stCxn id="10307" idx="2"/>
          </p:cNvCxnSpPr>
          <p:nvPr/>
        </p:nvCxnSpPr>
        <p:spPr>
          <a:xfrm flipH="1">
            <a:off x="3498988" y="3663328"/>
            <a:ext cx="366280" cy="367871"/>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grpSp>
        <p:nvGrpSpPr>
          <p:cNvPr id="10325" name="Group 10324">
            <a:extLst>
              <a:ext uri="{FF2B5EF4-FFF2-40B4-BE49-F238E27FC236}">
                <a16:creationId xmlns:a16="http://schemas.microsoft.com/office/drawing/2014/main" id="{BC4DD133-31B2-F25A-E3DB-C619B42BB9B9}"/>
              </a:ext>
            </a:extLst>
          </p:cNvPr>
          <p:cNvGrpSpPr/>
          <p:nvPr/>
        </p:nvGrpSpPr>
        <p:grpSpPr>
          <a:xfrm>
            <a:off x="2537068" y="2115536"/>
            <a:ext cx="2549884" cy="962835"/>
            <a:chOff x="3179272" y="2113337"/>
            <a:chExt cx="2549884" cy="962835"/>
          </a:xfrm>
        </p:grpSpPr>
        <p:pic>
          <p:nvPicPr>
            <p:cNvPr id="10314" name="Picture 10313">
              <a:extLst>
                <a:ext uri="{FF2B5EF4-FFF2-40B4-BE49-F238E27FC236}">
                  <a16:creationId xmlns:a16="http://schemas.microsoft.com/office/drawing/2014/main" id="{3BBEFD8C-451E-4FA8-4559-3732C1F38646}"/>
                </a:ext>
              </a:extLst>
            </p:cNvPr>
            <p:cNvPicPr>
              <a:picLocks noChangeAspect="1"/>
            </p:cNvPicPr>
            <p:nvPr/>
          </p:nvPicPr>
          <p:blipFill rotWithShape="1">
            <a:blip r:embed="rId8"/>
            <a:srcRect l="22161" b="5675"/>
            <a:stretch/>
          </p:blipFill>
          <p:spPr>
            <a:xfrm>
              <a:off x="3498987" y="2623729"/>
              <a:ext cx="2230169" cy="452443"/>
            </a:xfrm>
            <a:prstGeom prst="rect">
              <a:avLst/>
            </a:prstGeom>
          </p:spPr>
        </p:pic>
        <p:sp>
          <p:nvSpPr>
            <p:cNvPr id="10319" name="Rectangle 10318">
              <a:extLst>
                <a:ext uri="{FF2B5EF4-FFF2-40B4-BE49-F238E27FC236}">
                  <a16:creationId xmlns:a16="http://schemas.microsoft.com/office/drawing/2014/main" id="{CA3245F9-FD28-64B3-2A93-4828C6DB3B24}"/>
                </a:ext>
              </a:extLst>
            </p:cNvPr>
            <p:cNvSpPr/>
            <p:nvPr/>
          </p:nvSpPr>
          <p:spPr>
            <a:xfrm>
              <a:off x="3179272" y="2113337"/>
              <a:ext cx="1117325" cy="309640"/>
            </a:xfrm>
            <a:prstGeom prst="rect">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a:solidFill>
                    <a:srgbClr val="FF0000"/>
                  </a:solidFill>
                  <a:latin typeface="+mj-lt"/>
                </a:rPr>
                <a:t>proper</a:t>
              </a:r>
              <a:r>
                <a:rPr lang="en-US" sz="1600" b="1">
                  <a:solidFill>
                    <a:srgbClr val="FF0000"/>
                  </a:solidFill>
                  <a:latin typeface="+mj-lt"/>
                </a:rPr>
                <a:t>ty</a:t>
              </a:r>
            </a:p>
          </p:txBody>
        </p:sp>
        <p:sp>
          <p:nvSpPr>
            <p:cNvPr id="10320" name="Rectangle 10319">
              <a:extLst>
                <a:ext uri="{FF2B5EF4-FFF2-40B4-BE49-F238E27FC236}">
                  <a16:creationId xmlns:a16="http://schemas.microsoft.com/office/drawing/2014/main" id="{1EEE92C2-EDD1-E8FE-DF9D-2F0D809DB84F}"/>
                </a:ext>
              </a:extLst>
            </p:cNvPr>
            <p:cNvSpPr/>
            <p:nvPr/>
          </p:nvSpPr>
          <p:spPr>
            <a:xfrm>
              <a:off x="4484900" y="2116239"/>
              <a:ext cx="882628" cy="309640"/>
            </a:xfrm>
            <a:prstGeom prst="rect">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mj-lt"/>
                </a:rPr>
                <a:t>value</a:t>
              </a:r>
            </a:p>
          </p:txBody>
        </p:sp>
        <p:cxnSp>
          <p:nvCxnSpPr>
            <p:cNvPr id="10321" name="Straight Arrow Connector 10320">
              <a:extLst>
                <a:ext uri="{FF2B5EF4-FFF2-40B4-BE49-F238E27FC236}">
                  <a16:creationId xmlns:a16="http://schemas.microsoft.com/office/drawing/2014/main" id="{1020A1BA-9B28-B5FF-4655-E369C21487CB}"/>
                </a:ext>
              </a:extLst>
            </p:cNvPr>
            <p:cNvCxnSpPr>
              <a:cxnSpLocks/>
            </p:cNvCxnSpPr>
            <p:nvPr/>
          </p:nvCxnSpPr>
          <p:spPr>
            <a:xfrm flipV="1">
              <a:off x="3751350" y="2422977"/>
              <a:ext cx="0" cy="347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24" name="Straight Arrow Connector 10323">
              <a:extLst>
                <a:ext uri="{FF2B5EF4-FFF2-40B4-BE49-F238E27FC236}">
                  <a16:creationId xmlns:a16="http://schemas.microsoft.com/office/drawing/2014/main" id="{E6727D46-E2D4-EDB6-B801-74D1896F879A}"/>
                </a:ext>
              </a:extLst>
            </p:cNvPr>
            <p:cNvCxnSpPr>
              <a:cxnSpLocks/>
            </p:cNvCxnSpPr>
            <p:nvPr/>
          </p:nvCxnSpPr>
          <p:spPr>
            <a:xfrm flipV="1">
              <a:off x="4921782" y="2422378"/>
              <a:ext cx="0" cy="3476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6561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400110"/>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6  </a:t>
            </a:r>
            <a:r>
              <a:rPr lang="en-US" sz="2000" b="1" i="1">
                <a:solidFill>
                  <a:srgbClr val="FF0000"/>
                </a:solidFill>
                <a:latin typeface="Times New Roman" pitchFamily="18" charset="0"/>
                <a:cs typeface="Times New Roman" pitchFamily="18" charset="0"/>
              </a:rPr>
              <a:t>&gt;</a:t>
            </a:r>
            <a:r>
              <a:rPr lang="en-US" b="1" i="1">
                <a:solidFill>
                  <a:srgbClr val="CC00FF"/>
                </a:solidFill>
                <a:latin typeface="Times New Roman" pitchFamily="18" charset="0"/>
                <a:cs typeface="Times New Roman" pitchFamily="18" charset="0"/>
              </a:rPr>
              <a:t> selectors</a:t>
            </a:r>
          </a:p>
        </p:txBody>
      </p:sp>
      <p:sp>
        <p:nvSpPr>
          <p:cNvPr id="16" name="TextBox 15">
            <a:extLst>
              <a:ext uri="{FF2B5EF4-FFF2-40B4-BE49-F238E27FC236}">
                <a16:creationId xmlns:a16="http://schemas.microsoft.com/office/drawing/2014/main" id="{15F1C740-5A38-4CD3-AD18-A0642ABF952D}"/>
              </a:ext>
            </a:extLst>
          </p:cNvPr>
          <p:cNvSpPr txBox="1"/>
          <p:nvPr/>
        </p:nvSpPr>
        <p:spPr>
          <a:xfrm>
            <a:off x="4662652" y="1531795"/>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17" name="Rectangle 16">
            <a:extLst>
              <a:ext uri="{FF2B5EF4-FFF2-40B4-BE49-F238E27FC236}">
                <a16:creationId xmlns:a16="http://schemas.microsoft.com/office/drawing/2014/main" id="{E7BE89D9-1C69-0DF2-99D1-DC1A3E64C55D}"/>
              </a:ext>
            </a:extLst>
          </p:cNvPr>
          <p:cNvSpPr/>
          <p:nvPr/>
        </p:nvSpPr>
        <p:spPr>
          <a:xfrm>
            <a:off x="6277510" y="2687188"/>
            <a:ext cx="3933290" cy="432750"/>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tất cả các thẻ </a:t>
            </a:r>
            <a:r>
              <a:rPr lang="en-US" sz="1600" b="1">
                <a:solidFill>
                  <a:srgbClr val="FF0000"/>
                </a:solidFill>
              </a:rPr>
              <a:t>p là con trực tiếp thẻ div</a:t>
            </a:r>
          </a:p>
        </p:txBody>
      </p:sp>
      <p:graphicFrame>
        <p:nvGraphicFramePr>
          <p:cNvPr id="3" name="Table 2">
            <a:extLst>
              <a:ext uri="{FF2B5EF4-FFF2-40B4-BE49-F238E27FC236}">
                <a16:creationId xmlns:a16="http://schemas.microsoft.com/office/drawing/2014/main" id="{ED456300-224B-044A-72AC-D39E6A6FBBDD}"/>
              </a:ext>
            </a:extLst>
          </p:cNvPr>
          <p:cNvGraphicFramePr>
            <a:graphicFrameLocks noGrp="1"/>
          </p:cNvGraphicFramePr>
          <p:nvPr>
            <p:extLst>
              <p:ext uri="{D42A27DB-BD31-4B8C-83A1-F6EECF244321}">
                <p14:modId xmlns:p14="http://schemas.microsoft.com/office/powerpoint/2010/main" val="928079069"/>
              </p:ext>
            </p:extLst>
          </p:nvPr>
        </p:nvGraphicFramePr>
        <p:xfrm>
          <a:off x="1044671" y="3177848"/>
          <a:ext cx="8001000" cy="730366"/>
        </p:xfrm>
        <a:graphic>
          <a:graphicData uri="http://schemas.openxmlformats.org/drawingml/2006/table">
            <a:tbl>
              <a:tblPr firstRow="1" firstCol="1" bandRow="1">
                <a:tableStyleId>{5C22544A-7EE6-4342-B048-85BDC9FD1C3A}</a:tableStyleId>
              </a:tblPr>
              <a:tblGrid>
                <a:gridCol w="536428">
                  <a:extLst>
                    <a:ext uri="{9D8B030D-6E8A-4147-A177-3AD203B41FA5}">
                      <a16:colId xmlns:a16="http://schemas.microsoft.com/office/drawing/2014/main" val="2583722390"/>
                    </a:ext>
                  </a:extLst>
                </a:gridCol>
                <a:gridCol w="1658794">
                  <a:extLst>
                    <a:ext uri="{9D8B030D-6E8A-4147-A177-3AD203B41FA5}">
                      <a16:colId xmlns:a16="http://schemas.microsoft.com/office/drawing/2014/main" val="4049612280"/>
                    </a:ext>
                  </a:extLst>
                </a:gridCol>
                <a:gridCol w="3234236">
                  <a:extLst>
                    <a:ext uri="{9D8B030D-6E8A-4147-A177-3AD203B41FA5}">
                      <a16:colId xmlns:a16="http://schemas.microsoft.com/office/drawing/2014/main" val="661151085"/>
                    </a:ext>
                  </a:extLst>
                </a:gridCol>
                <a:gridCol w="2571542">
                  <a:extLst>
                    <a:ext uri="{9D8B030D-6E8A-4147-A177-3AD203B41FA5}">
                      <a16:colId xmlns:a16="http://schemas.microsoft.com/office/drawing/2014/main" val="3353471271"/>
                    </a:ext>
                  </a:extLst>
                </a:gridCol>
              </a:tblGrid>
              <a:tr h="357056">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Ký tự kết hợp</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Nội</a:t>
                      </a:r>
                      <a:r>
                        <a:rPr lang="en-US" sz="1400" baseline="0">
                          <a:solidFill>
                            <a:schemeClr val="tx1"/>
                          </a:solidFill>
                          <a:effectLst/>
                          <a:latin typeface="Tahoma" panose="020B0604030504040204" pitchFamily="34" charset="0"/>
                          <a:ea typeface="Tahoma" panose="020B0604030504040204" pitchFamily="34" charset="0"/>
                          <a:cs typeface="Tahoma" panose="020B0604030504040204" pitchFamily="34" charset="0"/>
                        </a:rPr>
                        <a:t> dung</a:t>
                      </a:r>
                      <a:endPar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373310">
                <a:tc>
                  <a:txBody>
                    <a:bodyPr/>
                    <a:lstStyle/>
                    <a:p>
                      <a:pPr marL="0" marR="0" algn="ctr" defTabSz="914400" rtl="0" eaLnBrk="1" latinLnBrk="0" hangingPunct="1">
                        <a:lnSpc>
                          <a:spcPct val="107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algn="ctr">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&gt;</a:t>
                      </a:r>
                    </a:p>
                  </a:txBody>
                  <a:tcPr marL="68580" marR="68580" marT="0" marB="0" anchor="ctr"/>
                </a:tc>
                <a:tc>
                  <a:txBody>
                    <a:bodyPr/>
                    <a:lstStyle/>
                    <a:p>
                      <a:pPr marL="0" marR="0" algn="ctr">
                        <a:lnSpc>
                          <a:spcPct val="107000"/>
                        </a:lnSpc>
                        <a:spcBef>
                          <a:spcPts val="0"/>
                        </a:spcBef>
                        <a:spcAft>
                          <a:spcPts val="0"/>
                        </a:spcAft>
                      </a:pPr>
                      <a:r>
                        <a:rPr lang="en-US" sz="1800" b="1" i="1" kern="1200">
                          <a:solidFill>
                            <a:srgbClr val="CC00FF"/>
                          </a:solidFill>
                          <a:latin typeface="Times New Roman" pitchFamily="18" charset="0"/>
                          <a:ea typeface="+mn-ea"/>
                          <a:cs typeface="Times New Roman" pitchFamily="18" charset="0"/>
                        </a:rPr>
                        <a:t>Selector1 </a:t>
                      </a:r>
                      <a:r>
                        <a:rPr lang="en-US" sz="1800" b="1" i="1" kern="1200">
                          <a:solidFill>
                            <a:srgbClr val="FF0000"/>
                          </a:solidFill>
                          <a:latin typeface="Times New Roman" pitchFamily="18" charset="0"/>
                          <a:ea typeface="+mn-ea"/>
                          <a:cs typeface="Times New Roman" pitchFamily="18" charset="0"/>
                        </a:rPr>
                        <a:t>&gt;</a:t>
                      </a:r>
                      <a:r>
                        <a:rPr lang="en-US" sz="1800" b="1" i="1" kern="1200">
                          <a:solidFill>
                            <a:schemeClr val="tx1"/>
                          </a:solidFill>
                          <a:latin typeface="Times New Roman" pitchFamily="18" charset="0"/>
                          <a:ea typeface="+mn-ea"/>
                          <a:cs typeface="Times New Roman" pitchFamily="18" charset="0"/>
                        </a:rPr>
                        <a:t> </a:t>
                      </a:r>
                      <a:r>
                        <a:rPr lang="en-US" sz="1800" b="1" i="1" kern="1200">
                          <a:solidFill>
                            <a:srgbClr val="0000CC"/>
                          </a:solidFill>
                          <a:latin typeface="Times New Roman" pitchFamily="18" charset="0"/>
                          <a:ea typeface="+mn-ea"/>
                          <a:cs typeface="Times New Roman" pitchFamily="18" charset="0"/>
                        </a:rPr>
                        <a:t>selector2</a:t>
                      </a: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s2 là con </a:t>
                      </a:r>
                      <a:r>
                        <a:rPr lang="en-US" sz="1800" b="1" i="1" kern="1200">
                          <a:solidFill>
                            <a:srgbClr val="FF0000"/>
                          </a:solidFill>
                          <a:latin typeface="Times New Roman" pitchFamily="18" charset="0"/>
                          <a:ea typeface="+mn-ea"/>
                          <a:cs typeface="Times New Roman" pitchFamily="18" charset="0"/>
                        </a:rPr>
                        <a:t>trực tiếp </a:t>
                      </a:r>
                      <a:r>
                        <a:rPr lang="en-US" sz="1800" b="1" i="1" kern="1200">
                          <a:solidFill>
                            <a:schemeClr val="tx1"/>
                          </a:solidFill>
                          <a:latin typeface="Times New Roman" pitchFamily="18" charset="0"/>
                          <a:ea typeface="+mn-ea"/>
                          <a:cs typeface="Times New Roman" pitchFamily="18" charset="0"/>
                        </a:rPr>
                        <a:t>s1 </a:t>
                      </a:r>
                    </a:p>
                  </a:txBody>
                  <a:tcPr marL="68580" marR="68580" marT="0" marB="0" anchor="ctr"/>
                </a:tc>
                <a:extLst>
                  <a:ext uri="{0D108BD9-81ED-4DB2-BD59-A6C34878D82A}">
                    <a16:rowId xmlns:a16="http://schemas.microsoft.com/office/drawing/2014/main" val="338638698"/>
                  </a:ext>
                </a:extLst>
              </a:tr>
            </a:tbl>
          </a:graphicData>
        </a:graphic>
      </p:graphicFrame>
      <p:pic>
        <p:nvPicPr>
          <p:cNvPr id="6" name="Picture 5">
            <a:extLst>
              <a:ext uri="{FF2B5EF4-FFF2-40B4-BE49-F238E27FC236}">
                <a16:creationId xmlns:a16="http://schemas.microsoft.com/office/drawing/2014/main" id="{158E20A7-346A-EF48-7756-95A3A1A69346}"/>
              </a:ext>
            </a:extLst>
          </p:cNvPr>
          <p:cNvPicPr>
            <a:picLocks noChangeAspect="1"/>
          </p:cNvPicPr>
          <p:nvPr/>
        </p:nvPicPr>
        <p:blipFill>
          <a:blip r:embed="rId6"/>
          <a:stretch>
            <a:fillRect/>
          </a:stretch>
        </p:blipFill>
        <p:spPr>
          <a:xfrm>
            <a:off x="1044671" y="1944463"/>
            <a:ext cx="9201150" cy="742950"/>
          </a:xfrm>
          <a:prstGeom prst="rect">
            <a:avLst/>
          </a:prstGeom>
        </p:spPr>
      </p:pic>
      <p:pic>
        <p:nvPicPr>
          <p:cNvPr id="15" name="Picture 14">
            <a:extLst>
              <a:ext uri="{FF2B5EF4-FFF2-40B4-BE49-F238E27FC236}">
                <a16:creationId xmlns:a16="http://schemas.microsoft.com/office/drawing/2014/main" id="{C9ECDA38-8DE4-1239-DBAC-CD0D7FBDCE1B}"/>
              </a:ext>
            </a:extLst>
          </p:cNvPr>
          <p:cNvPicPr>
            <a:picLocks noChangeAspect="1"/>
          </p:cNvPicPr>
          <p:nvPr/>
        </p:nvPicPr>
        <p:blipFill>
          <a:blip r:embed="rId7"/>
          <a:stretch>
            <a:fillRect/>
          </a:stretch>
        </p:blipFill>
        <p:spPr>
          <a:xfrm>
            <a:off x="1067936" y="3966124"/>
            <a:ext cx="3709547" cy="1708893"/>
          </a:xfrm>
          <a:prstGeom prst="rect">
            <a:avLst/>
          </a:prstGeom>
        </p:spPr>
      </p:pic>
      <p:pic>
        <p:nvPicPr>
          <p:cNvPr id="19" name="Picture 18">
            <a:extLst>
              <a:ext uri="{FF2B5EF4-FFF2-40B4-BE49-F238E27FC236}">
                <a16:creationId xmlns:a16="http://schemas.microsoft.com/office/drawing/2014/main" id="{D9EC2624-DFD8-E024-60BB-72A7A6B331BC}"/>
              </a:ext>
            </a:extLst>
          </p:cNvPr>
          <p:cNvPicPr>
            <a:picLocks noChangeAspect="1"/>
          </p:cNvPicPr>
          <p:nvPr/>
        </p:nvPicPr>
        <p:blipFill>
          <a:blip r:embed="rId8"/>
          <a:stretch>
            <a:fillRect/>
          </a:stretch>
        </p:blipFill>
        <p:spPr>
          <a:xfrm>
            <a:off x="1071977" y="5732927"/>
            <a:ext cx="4537268" cy="1107843"/>
          </a:xfrm>
          <a:prstGeom prst="rect">
            <a:avLst/>
          </a:prstGeom>
        </p:spPr>
      </p:pic>
      <p:pic>
        <p:nvPicPr>
          <p:cNvPr id="22" name="Picture 21">
            <a:extLst>
              <a:ext uri="{FF2B5EF4-FFF2-40B4-BE49-F238E27FC236}">
                <a16:creationId xmlns:a16="http://schemas.microsoft.com/office/drawing/2014/main" id="{874BB411-82EA-D381-C4FF-B52C08068A2F}"/>
              </a:ext>
            </a:extLst>
          </p:cNvPr>
          <p:cNvPicPr>
            <a:picLocks noChangeAspect="1"/>
          </p:cNvPicPr>
          <p:nvPr/>
        </p:nvPicPr>
        <p:blipFill>
          <a:blip r:embed="rId9"/>
          <a:stretch>
            <a:fillRect/>
          </a:stretch>
        </p:blipFill>
        <p:spPr>
          <a:xfrm>
            <a:off x="6943147" y="3989852"/>
            <a:ext cx="3581400" cy="1743075"/>
          </a:xfrm>
          <a:prstGeom prst="rect">
            <a:avLst/>
          </a:prstGeom>
        </p:spPr>
      </p:pic>
      <p:cxnSp>
        <p:nvCxnSpPr>
          <p:cNvPr id="23" name="Straight Arrow Connector 22">
            <a:extLst>
              <a:ext uri="{FF2B5EF4-FFF2-40B4-BE49-F238E27FC236}">
                <a16:creationId xmlns:a16="http://schemas.microsoft.com/office/drawing/2014/main" id="{A330294A-9A30-0222-8671-0CE05881E97F}"/>
              </a:ext>
            </a:extLst>
          </p:cNvPr>
          <p:cNvCxnSpPr>
            <a:cxnSpLocks/>
          </p:cNvCxnSpPr>
          <p:nvPr/>
        </p:nvCxnSpPr>
        <p:spPr>
          <a:xfrm>
            <a:off x="3811712" y="4274049"/>
            <a:ext cx="3131435" cy="0"/>
          </a:xfrm>
          <a:prstGeom prst="straightConnector1">
            <a:avLst/>
          </a:prstGeom>
          <a:ln w="28575">
            <a:solidFill>
              <a:srgbClr val="E424B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142FC2-E566-73E1-FF2B-84E6E887C809}"/>
              </a:ext>
            </a:extLst>
          </p:cNvPr>
          <p:cNvCxnSpPr>
            <a:cxnSpLocks/>
          </p:cNvCxnSpPr>
          <p:nvPr/>
        </p:nvCxnSpPr>
        <p:spPr>
          <a:xfrm>
            <a:off x="3811712" y="4952144"/>
            <a:ext cx="3131435" cy="0"/>
          </a:xfrm>
          <a:prstGeom prst="straightConnector1">
            <a:avLst/>
          </a:prstGeom>
          <a:ln w="28575">
            <a:solidFill>
              <a:srgbClr val="E424B2"/>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46">
            <a:extLst>
              <a:ext uri="{FF2B5EF4-FFF2-40B4-BE49-F238E27FC236}">
                <a16:creationId xmlns:a16="http://schemas.microsoft.com/office/drawing/2014/main" id="{FAC7E902-CDC6-5D65-C694-825D946F422D}"/>
              </a:ext>
            </a:extLst>
          </p:cNvPr>
          <p:cNvGrpSpPr>
            <a:grpSpLocks/>
          </p:cNvGrpSpPr>
          <p:nvPr/>
        </p:nvGrpSpPr>
        <p:grpSpPr bwMode="auto">
          <a:xfrm>
            <a:off x="702179" y="712439"/>
            <a:ext cx="3777305" cy="685800"/>
            <a:chOff x="1296" y="1824"/>
            <a:chExt cx="2101" cy="432"/>
          </a:xfrm>
        </p:grpSpPr>
        <p:sp>
          <p:nvSpPr>
            <p:cNvPr id="24" name="AutoShape 47">
              <a:extLst>
                <a:ext uri="{FF2B5EF4-FFF2-40B4-BE49-F238E27FC236}">
                  <a16:creationId xmlns:a16="http://schemas.microsoft.com/office/drawing/2014/main" id="{3705933D-BB97-C9DF-1229-37B3B7BD081F}"/>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5" name="AutoShape 48">
              <a:extLst>
                <a:ext uri="{FF2B5EF4-FFF2-40B4-BE49-F238E27FC236}">
                  <a16:creationId xmlns:a16="http://schemas.microsoft.com/office/drawing/2014/main" id="{E1D6F131-7511-FB99-A083-D0CFE173577C}"/>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6" name="Text Box 49">
              <a:extLst>
                <a:ext uri="{FF2B5EF4-FFF2-40B4-BE49-F238E27FC236}">
                  <a16:creationId xmlns:a16="http://schemas.microsoft.com/office/drawing/2014/main" id="{A970DEA8-A8A0-BFF6-BC90-E428BCE2EE19}"/>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8" name="Text Box 50">
              <a:extLst>
                <a:ext uri="{FF2B5EF4-FFF2-40B4-BE49-F238E27FC236}">
                  <a16:creationId xmlns:a16="http://schemas.microsoft.com/office/drawing/2014/main" id="{52DBB9D2-82F4-72CD-C4C6-40A1A5311D57}"/>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1588886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337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400110"/>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7.  </a:t>
            </a:r>
            <a:r>
              <a:rPr lang="en-US" sz="2000" b="1" i="1">
                <a:solidFill>
                  <a:srgbClr val="FF0000"/>
                </a:solidFill>
                <a:latin typeface="Times New Roman" pitchFamily="18" charset="0"/>
                <a:cs typeface="Times New Roman" pitchFamily="18" charset="0"/>
              </a:rPr>
              <a:t>+</a:t>
            </a:r>
            <a:r>
              <a:rPr lang="en-US" b="1" i="1">
                <a:solidFill>
                  <a:srgbClr val="CC00FF"/>
                </a:solidFill>
                <a:latin typeface="Times New Roman" pitchFamily="18" charset="0"/>
                <a:cs typeface="Times New Roman" pitchFamily="18" charset="0"/>
              </a:rPr>
              <a:t> selectors</a:t>
            </a:r>
          </a:p>
        </p:txBody>
      </p:sp>
      <p:sp>
        <p:nvSpPr>
          <p:cNvPr id="16" name="TextBox 15">
            <a:extLst>
              <a:ext uri="{FF2B5EF4-FFF2-40B4-BE49-F238E27FC236}">
                <a16:creationId xmlns:a16="http://schemas.microsoft.com/office/drawing/2014/main" id="{15F1C740-5A38-4CD3-AD18-A0642ABF952D}"/>
              </a:ext>
            </a:extLst>
          </p:cNvPr>
          <p:cNvSpPr txBox="1"/>
          <p:nvPr/>
        </p:nvSpPr>
        <p:spPr>
          <a:xfrm>
            <a:off x="4426835" y="1549312"/>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17" name="Rectangle 16">
            <a:extLst>
              <a:ext uri="{FF2B5EF4-FFF2-40B4-BE49-F238E27FC236}">
                <a16:creationId xmlns:a16="http://schemas.microsoft.com/office/drawing/2014/main" id="{E7BE89D9-1C69-0DF2-99D1-DC1A3E64C55D}"/>
              </a:ext>
            </a:extLst>
          </p:cNvPr>
          <p:cNvSpPr/>
          <p:nvPr/>
        </p:nvSpPr>
        <p:spPr>
          <a:xfrm>
            <a:off x="10253358" y="1562796"/>
            <a:ext cx="1893710" cy="1359249"/>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Chọn phần tử &lt;p&gt; đầu tiên </a:t>
            </a:r>
            <a:r>
              <a:rPr lang="vi-VN" sz="1600" b="1">
                <a:solidFill>
                  <a:srgbClr val="FF0000"/>
                </a:solidFill>
                <a:latin typeface="Tahoma" panose="020B0604030504040204" pitchFamily="34" charset="0"/>
                <a:ea typeface="Tahoma" panose="020B0604030504040204" pitchFamily="34" charset="0"/>
                <a:cs typeface="Tahoma" panose="020B0604030504040204" pitchFamily="34" charset="0"/>
              </a:rPr>
              <a:t>được đặt ngay sau</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 phần tử &lt;div&gt;</a:t>
            </a:r>
            <a:endParaRPr lang="en-US" sz="16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a:extLst>
              <a:ext uri="{FF2B5EF4-FFF2-40B4-BE49-F238E27FC236}">
                <a16:creationId xmlns:a16="http://schemas.microsoft.com/office/drawing/2014/main" id="{ED456300-224B-044A-72AC-D39E6A6FBBDD}"/>
              </a:ext>
            </a:extLst>
          </p:cNvPr>
          <p:cNvGraphicFramePr>
            <a:graphicFrameLocks noGrp="1"/>
          </p:cNvGraphicFramePr>
          <p:nvPr>
            <p:extLst>
              <p:ext uri="{D42A27DB-BD31-4B8C-83A1-F6EECF244321}">
                <p14:modId xmlns:p14="http://schemas.microsoft.com/office/powerpoint/2010/main" val="1150246804"/>
              </p:ext>
            </p:extLst>
          </p:nvPr>
        </p:nvGraphicFramePr>
        <p:xfrm>
          <a:off x="991787" y="3063817"/>
          <a:ext cx="8001000" cy="730366"/>
        </p:xfrm>
        <a:graphic>
          <a:graphicData uri="http://schemas.openxmlformats.org/drawingml/2006/table">
            <a:tbl>
              <a:tblPr firstRow="1" firstCol="1" bandRow="1">
                <a:tableStyleId>{5C22544A-7EE6-4342-B048-85BDC9FD1C3A}</a:tableStyleId>
              </a:tblPr>
              <a:tblGrid>
                <a:gridCol w="536428">
                  <a:extLst>
                    <a:ext uri="{9D8B030D-6E8A-4147-A177-3AD203B41FA5}">
                      <a16:colId xmlns:a16="http://schemas.microsoft.com/office/drawing/2014/main" val="2583722390"/>
                    </a:ext>
                  </a:extLst>
                </a:gridCol>
                <a:gridCol w="1658794">
                  <a:extLst>
                    <a:ext uri="{9D8B030D-6E8A-4147-A177-3AD203B41FA5}">
                      <a16:colId xmlns:a16="http://schemas.microsoft.com/office/drawing/2014/main" val="4049612280"/>
                    </a:ext>
                  </a:extLst>
                </a:gridCol>
                <a:gridCol w="3234236">
                  <a:extLst>
                    <a:ext uri="{9D8B030D-6E8A-4147-A177-3AD203B41FA5}">
                      <a16:colId xmlns:a16="http://schemas.microsoft.com/office/drawing/2014/main" val="661151085"/>
                    </a:ext>
                  </a:extLst>
                </a:gridCol>
                <a:gridCol w="2571542">
                  <a:extLst>
                    <a:ext uri="{9D8B030D-6E8A-4147-A177-3AD203B41FA5}">
                      <a16:colId xmlns:a16="http://schemas.microsoft.com/office/drawing/2014/main" val="3353471271"/>
                    </a:ext>
                  </a:extLst>
                </a:gridCol>
              </a:tblGrid>
              <a:tr h="357056">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Ký tự kết hợp</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Nội</a:t>
                      </a:r>
                      <a:r>
                        <a:rPr lang="en-US" sz="1400" baseline="0">
                          <a:solidFill>
                            <a:schemeClr val="tx1"/>
                          </a:solidFill>
                          <a:effectLst/>
                          <a:latin typeface="Tahoma" panose="020B0604030504040204" pitchFamily="34" charset="0"/>
                          <a:ea typeface="Tahoma" panose="020B0604030504040204" pitchFamily="34" charset="0"/>
                          <a:cs typeface="Tahoma" panose="020B0604030504040204" pitchFamily="34" charset="0"/>
                        </a:rPr>
                        <a:t> dung</a:t>
                      </a:r>
                      <a:endPar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373310">
                <a:tc>
                  <a:txBody>
                    <a:bodyPr/>
                    <a:lstStyle/>
                    <a:p>
                      <a:pPr marL="0" marR="0" algn="ctr" defTabSz="914400" rtl="0" eaLnBrk="1" latinLnBrk="0" hangingPunct="1">
                        <a:lnSpc>
                          <a:spcPct val="107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algn="ctr">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a:t>
                      </a:r>
                    </a:p>
                  </a:txBody>
                  <a:tcPr marL="68580" marR="68580" marT="0" marB="0" anchor="ctr"/>
                </a:tc>
                <a:tc>
                  <a:txBody>
                    <a:bodyPr/>
                    <a:lstStyle/>
                    <a:p>
                      <a:pPr marL="0" marR="0" algn="ctr">
                        <a:lnSpc>
                          <a:spcPct val="107000"/>
                        </a:lnSpc>
                        <a:spcBef>
                          <a:spcPts val="0"/>
                        </a:spcBef>
                        <a:spcAft>
                          <a:spcPts val="0"/>
                        </a:spcAft>
                      </a:pPr>
                      <a:r>
                        <a:rPr lang="en-US" sz="1800" b="1" i="1" kern="1200">
                          <a:solidFill>
                            <a:srgbClr val="CC00FF"/>
                          </a:solidFill>
                          <a:latin typeface="Times New Roman" pitchFamily="18" charset="0"/>
                          <a:ea typeface="+mn-ea"/>
                          <a:cs typeface="Times New Roman" pitchFamily="18" charset="0"/>
                        </a:rPr>
                        <a:t>Selector1 </a:t>
                      </a:r>
                      <a:r>
                        <a:rPr lang="en-US" sz="1800" b="1" i="1" kern="1200">
                          <a:solidFill>
                            <a:srgbClr val="FF0000"/>
                          </a:solidFill>
                          <a:latin typeface="Times New Roman" pitchFamily="18" charset="0"/>
                          <a:ea typeface="+mn-ea"/>
                          <a:cs typeface="Times New Roman" pitchFamily="18" charset="0"/>
                        </a:rPr>
                        <a:t>+</a:t>
                      </a:r>
                      <a:r>
                        <a:rPr lang="en-US" sz="1800" b="1" i="1" kern="1200">
                          <a:solidFill>
                            <a:schemeClr val="tx1"/>
                          </a:solidFill>
                          <a:latin typeface="Times New Roman" pitchFamily="18" charset="0"/>
                          <a:ea typeface="+mn-ea"/>
                          <a:cs typeface="Times New Roman" pitchFamily="18" charset="0"/>
                        </a:rPr>
                        <a:t> </a:t>
                      </a:r>
                      <a:r>
                        <a:rPr lang="en-US" sz="1800" b="1" i="1" kern="1200">
                          <a:solidFill>
                            <a:srgbClr val="0000CC"/>
                          </a:solidFill>
                          <a:latin typeface="Times New Roman" pitchFamily="18" charset="0"/>
                          <a:ea typeface="+mn-ea"/>
                          <a:cs typeface="Times New Roman" pitchFamily="18" charset="0"/>
                        </a:rPr>
                        <a:t>selector2</a:t>
                      </a: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s2 đầu tiên </a:t>
                      </a:r>
                      <a:r>
                        <a:rPr lang="en-US" sz="1800" b="1" i="1" kern="1200">
                          <a:solidFill>
                            <a:srgbClr val="FF0000"/>
                          </a:solidFill>
                          <a:latin typeface="Times New Roman" pitchFamily="18" charset="0"/>
                          <a:ea typeface="+mn-ea"/>
                          <a:cs typeface="Times New Roman" pitchFamily="18" charset="0"/>
                        </a:rPr>
                        <a:t>sát sau </a:t>
                      </a:r>
                      <a:r>
                        <a:rPr lang="en-US" sz="1800" b="1" i="1" kern="1200">
                          <a:solidFill>
                            <a:schemeClr val="tx1"/>
                          </a:solidFill>
                          <a:latin typeface="Times New Roman" pitchFamily="18" charset="0"/>
                          <a:ea typeface="+mn-ea"/>
                          <a:cs typeface="Times New Roman" pitchFamily="18" charset="0"/>
                        </a:rPr>
                        <a:t>s1 </a:t>
                      </a:r>
                    </a:p>
                  </a:txBody>
                  <a:tcPr marL="68580" marR="68580" marT="0" marB="0" anchor="ctr"/>
                </a:tc>
                <a:extLst>
                  <a:ext uri="{0D108BD9-81ED-4DB2-BD59-A6C34878D82A}">
                    <a16:rowId xmlns:a16="http://schemas.microsoft.com/office/drawing/2014/main" val="338638698"/>
                  </a:ext>
                </a:extLst>
              </a:tr>
            </a:tbl>
          </a:graphicData>
        </a:graphic>
      </p:graphicFrame>
      <p:pic>
        <p:nvPicPr>
          <p:cNvPr id="4" name="Picture 3">
            <a:extLst>
              <a:ext uri="{FF2B5EF4-FFF2-40B4-BE49-F238E27FC236}">
                <a16:creationId xmlns:a16="http://schemas.microsoft.com/office/drawing/2014/main" id="{DAC8C0A9-7F8C-5356-5AFE-EEDDD5F8FAB6}"/>
              </a:ext>
            </a:extLst>
          </p:cNvPr>
          <p:cNvPicPr>
            <a:picLocks noChangeAspect="1"/>
          </p:cNvPicPr>
          <p:nvPr/>
        </p:nvPicPr>
        <p:blipFill>
          <a:blip r:embed="rId6"/>
          <a:stretch>
            <a:fillRect/>
          </a:stretch>
        </p:blipFill>
        <p:spPr>
          <a:xfrm>
            <a:off x="991787" y="1940970"/>
            <a:ext cx="9210675" cy="981075"/>
          </a:xfrm>
          <a:prstGeom prst="rect">
            <a:avLst/>
          </a:prstGeom>
        </p:spPr>
      </p:pic>
      <p:pic>
        <p:nvPicPr>
          <p:cNvPr id="20" name="Picture 19">
            <a:extLst>
              <a:ext uri="{FF2B5EF4-FFF2-40B4-BE49-F238E27FC236}">
                <a16:creationId xmlns:a16="http://schemas.microsoft.com/office/drawing/2014/main" id="{5A23E6E3-D5BE-5C00-022A-499FD48B0FE1}"/>
              </a:ext>
            </a:extLst>
          </p:cNvPr>
          <p:cNvPicPr>
            <a:picLocks noChangeAspect="1"/>
          </p:cNvPicPr>
          <p:nvPr/>
        </p:nvPicPr>
        <p:blipFill>
          <a:blip r:embed="rId7"/>
          <a:stretch>
            <a:fillRect/>
          </a:stretch>
        </p:blipFill>
        <p:spPr>
          <a:xfrm>
            <a:off x="991787" y="3935955"/>
            <a:ext cx="4443242" cy="1116881"/>
          </a:xfrm>
          <a:prstGeom prst="rect">
            <a:avLst/>
          </a:prstGeom>
        </p:spPr>
      </p:pic>
      <p:pic>
        <p:nvPicPr>
          <p:cNvPr id="24" name="Picture 23">
            <a:extLst>
              <a:ext uri="{FF2B5EF4-FFF2-40B4-BE49-F238E27FC236}">
                <a16:creationId xmlns:a16="http://schemas.microsoft.com/office/drawing/2014/main" id="{D70F04D2-2E48-4A7B-FBF6-E4DF2BF6FC69}"/>
              </a:ext>
            </a:extLst>
          </p:cNvPr>
          <p:cNvPicPr>
            <a:picLocks noChangeAspect="1"/>
          </p:cNvPicPr>
          <p:nvPr/>
        </p:nvPicPr>
        <p:blipFill>
          <a:blip r:embed="rId8"/>
          <a:stretch>
            <a:fillRect/>
          </a:stretch>
        </p:blipFill>
        <p:spPr>
          <a:xfrm>
            <a:off x="5597124" y="3935955"/>
            <a:ext cx="4048125" cy="2552700"/>
          </a:xfrm>
          <a:prstGeom prst="rect">
            <a:avLst/>
          </a:prstGeom>
        </p:spPr>
      </p:pic>
      <p:cxnSp>
        <p:nvCxnSpPr>
          <p:cNvPr id="28" name="Straight Arrow Connector 27">
            <a:extLst>
              <a:ext uri="{FF2B5EF4-FFF2-40B4-BE49-F238E27FC236}">
                <a16:creationId xmlns:a16="http://schemas.microsoft.com/office/drawing/2014/main" id="{A6349DBC-95FB-25AC-D47B-B985D762B0B0}"/>
              </a:ext>
            </a:extLst>
          </p:cNvPr>
          <p:cNvCxnSpPr>
            <a:cxnSpLocks/>
          </p:cNvCxnSpPr>
          <p:nvPr/>
        </p:nvCxnSpPr>
        <p:spPr>
          <a:xfrm flipH="1">
            <a:off x="4992287" y="4294597"/>
            <a:ext cx="604837"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BE140F6-2AB8-27A7-899F-02FE2C46323F}"/>
              </a:ext>
            </a:extLst>
          </p:cNvPr>
          <p:cNvCxnSpPr>
            <a:cxnSpLocks/>
          </p:cNvCxnSpPr>
          <p:nvPr/>
        </p:nvCxnSpPr>
        <p:spPr>
          <a:xfrm flipH="1" flipV="1">
            <a:off x="4992287" y="4839128"/>
            <a:ext cx="725835" cy="71919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0306" name="Picture 10305">
            <a:extLst>
              <a:ext uri="{FF2B5EF4-FFF2-40B4-BE49-F238E27FC236}">
                <a16:creationId xmlns:a16="http://schemas.microsoft.com/office/drawing/2014/main" id="{53609830-B3A1-7669-A30F-1499DC134ADB}"/>
              </a:ext>
            </a:extLst>
          </p:cNvPr>
          <p:cNvPicPr>
            <a:picLocks noChangeAspect="1"/>
          </p:cNvPicPr>
          <p:nvPr/>
        </p:nvPicPr>
        <p:blipFill>
          <a:blip r:embed="rId9"/>
          <a:stretch>
            <a:fillRect/>
          </a:stretch>
        </p:blipFill>
        <p:spPr>
          <a:xfrm>
            <a:off x="9718621" y="3927080"/>
            <a:ext cx="2439925" cy="1775077"/>
          </a:xfrm>
          <a:prstGeom prst="rect">
            <a:avLst/>
          </a:prstGeom>
        </p:spPr>
      </p:pic>
      <p:grpSp>
        <p:nvGrpSpPr>
          <p:cNvPr id="19" name="Group 46">
            <a:extLst>
              <a:ext uri="{FF2B5EF4-FFF2-40B4-BE49-F238E27FC236}">
                <a16:creationId xmlns:a16="http://schemas.microsoft.com/office/drawing/2014/main" id="{BAA0574A-1859-7AA0-72B6-AF022648CFA3}"/>
              </a:ext>
            </a:extLst>
          </p:cNvPr>
          <p:cNvGrpSpPr>
            <a:grpSpLocks/>
          </p:cNvGrpSpPr>
          <p:nvPr/>
        </p:nvGrpSpPr>
        <p:grpSpPr bwMode="auto">
          <a:xfrm>
            <a:off x="702179" y="712439"/>
            <a:ext cx="3777305" cy="685800"/>
            <a:chOff x="1296" y="1824"/>
            <a:chExt cx="2101" cy="432"/>
          </a:xfrm>
        </p:grpSpPr>
        <p:sp>
          <p:nvSpPr>
            <p:cNvPr id="21" name="AutoShape 47">
              <a:extLst>
                <a:ext uri="{FF2B5EF4-FFF2-40B4-BE49-F238E27FC236}">
                  <a16:creationId xmlns:a16="http://schemas.microsoft.com/office/drawing/2014/main" id="{AD017E54-4832-4DB2-ED99-EB1FC7C67039}"/>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2" name="AutoShape 48">
              <a:extLst>
                <a:ext uri="{FF2B5EF4-FFF2-40B4-BE49-F238E27FC236}">
                  <a16:creationId xmlns:a16="http://schemas.microsoft.com/office/drawing/2014/main" id="{FA9FE486-DACF-3594-08B1-ECE530E4C62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3" name="Text Box 49">
              <a:extLst>
                <a:ext uri="{FF2B5EF4-FFF2-40B4-BE49-F238E27FC236}">
                  <a16:creationId xmlns:a16="http://schemas.microsoft.com/office/drawing/2014/main" id="{6AD58F3B-53F3-3313-D059-0D0F46920431}"/>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5" name="Text Box 50">
              <a:extLst>
                <a:ext uri="{FF2B5EF4-FFF2-40B4-BE49-F238E27FC236}">
                  <a16:creationId xmlns:a16="http://schemas.microsoft.com/office/drawing/2014/main" id="{89519FE5-A52F-C913-23BA-1D7A21ABA559}"/>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36942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19">
            <a:extLst>
              <a:ext uri="{FF2B5EF4-FFF2-40B4-BE49-F238E27FC236}">
                <a16:creationId xmlns:a16="http://schemas.microsoft.com/office/drawing/2014/main" id="{D78D419D-3D55-8E61-0C42-D39C5721785E}"/>
              </a:ext>
            </a:extLst>
          </p:cNvPr>
          <p:cNvSpPr>
            <a:spLocks noChangeArrowheads="1"/>
          </p:cNvSpPr>
          <p:nvPr/>
        </p:nvSpPr>
        <p:spPr bwMode="gray">
          <a:xfrm>
            <a:off x="777988" y="1506396"/>
            <a:ext cx="9982376"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q"/>
            </a:pPr>
            <a:r>
              <a:rPr lang="en-US" b="1" i="1">
                <a:solidFill>
                  <a:srgbClr val="CC00FF"/>
                </a:solidFill>
                <a:latin typeface="Times New Roman" pitchFamily="18" charset="0"/>
                <a:cs typeface="Times New Roman" pitchFamily="18" charset="0"/>
              </a:rPr>
              <a:t>8.  ~ selectors</a:t>
            </a:r>
          </a:p>
        </p:txBody>
      </p:sp>
      <p:sp>
        <p:nvSpPr>
          <p:cNvPr id="16" name="TextBox 15">
            <a:extLst>
              <a:ext uri="{FF2B5EF4-FFF2-40B4-BE49-F238E27FC236}">
                <a16:creationId xmlns:a16="http://schemas.microsoft.com/office/drawing/2014/main" id="{15F1C740-5A38-4CD3-AD18-A0642ABF952D}"/>
              </a:ext>
            </a:extLst>
          </p:cNvPr>
          <p:cNvSpPr txBox="1"/>
          <p:nvPr/>
        </p:nvSpPr>
        <p:spPr>
          <a:xfrm>
            <a:off x="4426835" y="1549312"/>
            <a:ext cx="6097712" cy="369332"/>
          </a:xfrm>
          <a:prstGeom prst="rect">
            <a:avLst/>
          </a:prstGeom>
          <a:noFill/>
        </p:spPr>
        <p:txBody>
          <a:bodyPr wrap="square">
            <a:spAutoFit/>
          </a:bodyPr>
          <a:lstStyle/>
          <a:p>
            <a:r>
              <a:rPr lang="vi-VN">
                <a:hlinkClick r:id="rId5"/>
              </a:rPr>
              <a:t>https://www.w3schools.com/cssref/css_selectors.php</a:t>
            </a:r>
            <a:r>
              <a:rPr lang="en-US"/>
              <a:t> </a:t>
            </a:r>
            <a:endParaRPr lang="vi-VN"/>
          </a:p>
        </p:txBody>
      </p:sp>
      <p:sp>
        <p:nvSpPr>
          <p:cNvPr id="17" name="Rectangle 16">
            <a:extLst>
              <a:ext uri="{FF2B5EF4-FFF2-40B4-BE49-F238E27FC236}">
                <a16:creationId xmlns:a16="http://schemas.microsoft.com/office/drawing/2014/main" id="{E7BE89D9-1C69-0DF2-99D1-DC1A3E64C55D}"/>
              </a:ext>
            </a:extLst>
          </p:cNvPr>
          <p:cNvSpPr/>
          <p:nvPr/>
        </p:nvSpPr>
        <p:spPr>
          <a:xfrm>
            <a:off x="10253358" y="1562796"/>
            <a:ext cx="1893710" cy="1359249"/>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Chọn </a:t>
            </a:r>
            <a:r>
              <a:rPr lang="en-US" sz="1600" b="1">
                <a:solidFill>
                  <a:schemeClr val="tx1"/>
                </a:solidFill>
                <a:latin typeface="Tahoma" panose="020B0604030504040204" pitchFamily="34" charset="0"/>
                <a:ea typeface="Tahoma" panose="020B0604030504040204" pitchFamily="34" charset="0"/>
                <a:cs typeface="Tahoma" panose="020B0604030504040204" pitchFamily="34" charset="0"/>
              </a:rPr>
              <a:t>tất cả thẻ</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&lt;</a:t>
            </a:r>
            <a:r>
              <a:rPr lang="en-US" sz="1600" b="1">
                <a:solidFill>
                  <a:schemeClr val="tx1"/>
                </a:solidFill>
                <a:latin typeface="Tahoma" panose="020B0604030504040204" pitchFamily="34" charset="0"/>
                <a:ea typeface="Tahoma" panose="020B0604030504040204" pitchFamily="34" charset="0"/>
                <a:cs typeface="Tahoma" panose="020B0604030504040204" pitchFamily="34" charset="0"/>
              </a:rPr>
              <a:t>ul</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&gt; </a:t>
            </a:r>
            <a:r>
              <a:rPr lang="en-US" sz="1600" b="1">
                <a:solidFill>
                  <a:srgbClr val="FF0000"/>
                </a:solidFill>
                <a:latin typeface="Tahoma" panose="020B0604030504040204" pitchFamily="34" charset="0"/>
                <a:ea typeface="Tahoma" panose="020B0604030504040204" pitchFamily="34" charset="0"/>
                <a:cs typeface="Tahoma" panose="020B0604030504040204" pitchFamily="34" charset="0"/>
              </a:rPr>
              <a:t>nằm </a:t>
            </a:r>
            <a:r>
              <a:rPr lang="vi-VN" sz="1600" b="1">
                <a:solidFill>
                  <a:srgbClr val="FF0000"/>
                </a:solidFill>
                <a:latin typeface="Tahoma" panose="020B0604030504040204" pitchFamily="34" charset="0"/>
                <a:ea typeface="Tahoma" panose="020B0604030504040204" pitchFamily="34" charset="0"/>
                <a:cs typeface="Tahoma" panose="020B0604030504040204" pitchFamily="34" charset="0"/>
              </a:rPr>
              <a:t>sau</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600" b="1">
                <a:solidFill>
                  <a:schemeClr val="tx1"/>
                </a:solidFill>
                <a:latin typeface="Tahoma" panose="020B0604030504040204" pitchFamily="34" charset="0"/>
                <a:ea typeface="Tahoma" panose="020B0604030504040204" pitchFamily="34" charset="0"/>
                <a:cs typeface="Tahoma" panose="020B0604030504040204" pitchFamily="34" charset="0"/>
              </a:rPr>
              <a:t>thẻ</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&lt;</a:t>
            </a:r>
            <a:r>
              <a:rPr lang="en-US" sz="1600" b="1">
                <a:solidFill>
                  <a:schemeClr val="tx1"/>
                </a:solidFill>
                <a:latin typeface="Tahoma" panose="020B0604030504040204" pitchFamily="34" charset="0"/>
                <a:ea typeface="Tahoma" panose="020B0604030504040204" pitchFamily="34" charset="0"/>
                <a:cs typeface="Tahoma" panose="020B0604030504040204" pitchFamily="34" charset="0"/>
              </a:rPr>
              <a:t>p</a:t>
            </a:r>
            <a:r>
              <a:rPr lang="vi-VN" sz="1600" b="1">
                <a:solidFill>
                  <a:schemeClr val="tx1"/>
                </a:solidFill>
                <a:latin typeface="Tahoma" panose="020B0604030504040204" pitchFamily="34" charset="0"/>
                <a:ea typeface="Tahoma" panose="020B0604030504040204" pitchFamily="34" charset="0"/>
                <a:cs typeface="Tahoma" panose="020B0604030504040204" pitchFamily="34" charset="0"/>
              </a:rPr>
              <a:t>&gt;</a:t>
            </a:r>
            <a:endParaRPr lang="en-US" sz="1600" b="1">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a:extLst>
              <a:ext uri="{FF2B5EF4-FFF2-40B4-BE49-F238E27FC236}">
                <a16:creationId xmlns:a16="http://schemas.microsoft.com/office/drawing/2014/main" id="{ED456300-224B-044A-72AC-D39E6A6FBBDD}"/>
              </a:ext>
            </a:extLst>
          </p:cNvPr>
          <p:cNvGraphicFramePr>
            <a:graphicFrameLocks noGrp="1"/>
          </p:cNvGraphicFramePr>
          <p:nvPr>
            <p:extLst>
              <p:ext uri="{D42A27DB-BD31-4B8C-83A1-F6EECF244321}">
                <p14:modId xmlns:p14="http://schemas.microsoft.com/office/powerpoint/2010/main" val="1682940733"/>
              </p:ext>
            </p:extLst>
          </p:nvPr>
        </p:nvGraphicFramePr>
        <p:xfrm>
          <a:off x="1059349" y="2783635"/>
          <a:ext cx="8470712" cy="782824"/>
        </p:xfrm>
        <a:graphic>
          <a:graphicData uri="http://schemas.openxmlformats.org/drawingml/2006/table">
            <a:tbl>
              <a:tblPr firstRow="1" firstCol="1" bandRow="1">
                <a:tableStyleId>{5C22544A-7EE6-4342-B048-85BDC9FD1C3A}</a:tableStyleId>
              </a:tblPr>
              <a:tblGrid>
                <a:gridCol w="567920">
                  <a:extLst>
                    <a:ext uri="{9D8B030D-6E8A-4147-A177-3AD203B41FA5}">
                      <a16:colId xmlns:a16="http://schemas.microsoft.com/office/drawing/2014/main" val="2583722390"/>
                    </a:ext>
                  </a:extLst>
                </a:gridCol>
                <a:gridCol w="1756176">
                  <a:extLst>
                    <a:ext uri="{9D8B030D-6E8A-4147-A177-3AD203B41FA5}">
                      <a16:colId xmlns:a16="http://schemas.microsoft.com/office/drawing/2014/main" val="4049612280"/>
                    </a:ext>
                  </a:extLst>
                </a:gridCol>
                <a:gridCol w="3424107">
                  <a:extLst>
                    <a:ext uri="{9D8B030D-6E8A-4147-A177-3AD203B41FA5}">
                      <a16:colId xmlns:a16="http://schemas.microsoft.com/office/drawing/2014/main" val="661151085"/>
                    </a:ext>
                  </a:extLst>
                </a:gridCol>
                <a:gridCol w="2722509">
                  <a:extLst>
                    <a:ext uri="{9D8B030D-6E8A-4147-A177-3AD203B41FA5}">
                      <a16:colId xmlns:a16="http://schemas.microsoft.com/office/drawing/2014/main" val="3353471271"/>
                    </a:ext>
                  </a:extLst>
                </a:gridCol>
              </a:tblGrid>
              <a:tr h="357056">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Ký tự kết hợp</a:t>
                      </a: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Nội</a:t>
                      </a:r>
                      <a:r>
                        <a:rPr lang="en-US" sz="1400" baseline="0">
                          <a:solidFill>
                            <a:schemeClr val="tx1"/>
                          </a:solidFill>
                          <a:effectLst/>
                          <a:latin typeface="Tahoma" panose="020B0604030504040204" pitchFamily="34" charset="0"/>
                          <a:ea typeface="Tahoma" panose="020B0604030504040204" pitchFamily="34" charset="0"/>
                          <a:cs typeface="Tahoma" panose="020B0604030504040204" pitchFamily="34" charset="0"/>
                        </a:rPr>
                        <a:t> dung</a:t>
                      </a:r>
                      <a:endPar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373310">
                <a:tc>
                  <a:txBody>
                    <a:bodyPr/>
                    <a:lstStyle/>
                    <a:p>
                      <a:pPr marL="0" marR="0" algn="ctr" defTabSz="914400" rtl="0" eaLnBrk="1" latinLnBrk="0" hangingPunct="1">
                        <a:lnSpc>
                          <a:spcPct val="107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marR="0" algn="ctr">
                        <a:lnSpc>
                          <a:spcPct val="107000"/>
                        </a:lnSpc>
                        <a:spcBef>
                          <a:spcPts val="0"/>
                        </a:spcBef>
                        <a:spcAft>
                          <a:spcPts val="0"/>
                        </a:spcAft>
                      </a:pPr>
                      <a:r>
                        <a:rPr lang="en-US" sz="2400" b="1" i="1" kern="1200">
                          <a:solidFill>
                            <a:srgbClr val="FF0000"/>
                          </a:solidFill>
                          <a:latin typeface="Times New Roman" pitchFamily="18" charset="0"/>
                          <a:ea typeface="+mn-ea"/>
                          <a:cs typeface="Times New Roman" pitchFamily="18" charset="0"/>
                        </a:rPr>
                        <a:t>~</a:t>
                      </a:r>
                    </a:p>
                  </a:txBody>
                  <a:tcPr marL="68580" marR="68580" marT="0" marB="0" anchor="ctr"/>
                </a:tc>
                <a:tc>
                  <a:txBody>
                    <a:bodyPr/>
                    <a:lstStyle/>
                    <a:p>
                      <a:pPr marL="0" marR="0" algn="ctr">
                        <a:lnSpc>
                          <a:spcPct val="107000"/>
                        </a:lnSpc>
                        <a:spcBef>
                          <a:spcPts val="0"/>
                        </a:spcBef>
                        <a:spcAft>
                          <a:spcPts val="0"/>
                        </a:spcAft>
                      </a:pPr>
                      <a:r>
                        <a:rPr lang="en-US" sz="1800" b="1" i="1" kern="1200">
                          <a:solidFill>
                            <a:srgbClr val="CC00FF"/>
                          </a:solidFill>
                          <a:latin typeface="Times New Roman" pitchFamily="18" charset="0"/>
                          <a:ea typeface="+mn-ea"/>
                          <a:cs typeface="Times New Roman" pitchFamily="18" charset="0"/>
                        </a:rPr>
                        <a:t>Selector1 </a:t>
                      </a:r>
                      <a:r>
                        <a:rPr lang="en-US" sz="2800" b="1" i="1" kern="1200">
                          <a:solidFill>
                            <a:srgbClr val="FF0000"/>
                          </a:solidFill>
                          <a:latin typeface="Times New Roman" pitchFamily="18" charset="0"/>
                          <a:ea typeface="+mn-ea"/>
                          <a:cs typeface="Times New Roman" pitchFamily="18" charset="0"/>
                        </a:rPr>
                        <a:t>~</a:t>
                      </a:r>
                      <a:r>
                        <a:rPr lang="en-US" sz="1800" b="1" i="1" kern="1200">
                          <a:solidFill>
                            <a:schemeClr val="tx1"/>
                          </a:solidFill>
                          <a:latin typeface="Times New Roman" pitchFamily="18" charset="0"/>
                          <a:ea typeface="+mn-ea"/>
                          <a:cs typeface="Times New Roman" pitchFamily="18" charset="0"/>
                        </a:rPr>
                        <a:t> </a:t>
                      </a:r>
                      <a:r>
                        <a:rPr lang="en-US" sz="1800" b="1" i="1" kern="1200">
                          <a:solidFill>
                            <a:srgbClr val="0000CC"/>
                          </a:solidFill>
                          <a:latin typeface="Times New Roman" pitchFamily="18" charset="0"/>
                          <a:ea typeface="+mn-ea"/>
                          <a:cs typeface="Times New Roman" pitchFamily="18" charset="0"/>
                        </a:rPr>
                        <a:t>selector2</a:t>
                      </a:r>
                    </a:p>
                  </a:txBody>
                  <a:tcPr marL="68580" marR="68580" marT="0" marB="0" anchor="ctr"/>
                </a:tc>
                <a:tc>
                  <a:txBody>
                    <a:bodyPr/>
                    <a:lstStyle/>
                    <a:p>
                      <a:pPr marL="0" marR="0" algn="ctr" defTabSz="914400" rtl="0" eaLnBrk="1" latinLnBrk="0" hangingPunct="1">
                        <a:lnSpc>
                          <a:spcPct val="107000"/>
                        </a:lnSpc>
                        <a:spcBef>
                          <a:spcPts val="0"/>
                        </a:spcBef>
                        <a:spcAft>
                          <a:spcPts val="0"/>
                        </a:spcAft>
                      </a:pPr>
                      <a:r>
                        <a:rPr lang="en-US" sz="1800" b="1" i="1" kern="1200">
                          <a:solidFill>
                            <a:schemeClr val="tx1"/>
                          </a:solidFill>
                          <a:latin typeface="Times New Roman" pitchFamily="18" charset="0"/>
                          <a:ea typeface="+mn-ea"/>
                          <a:cs typeface="Times New Roman" pitchFamily="18" charset="0"/>
                        </a:rPr>
                        <a:t>Tất cả s2 </a:t>
                      </a:r>
                      <a:r>
                        <a:rPr lang="en-US" sz="1800" b="1" i="1" kern="1200">
                          <a:solidFill>
                            <a:srgbClr val="FF0000"/>
                          </a:solidFill>
                          <a:latin typeface="Times New Roman" pitchFamily="18" charset="0"/>
                          <a:ea typeface="+mn-ea"/>
                          <a:cs typeface="Times New Roman" pitchFamily="18" charset="0"/>
                        </a:rPr>
                        <a:t>nằm phía sau </a:t>
                      </a:r>
                      <a:r>
                        <a:rPr lang="en-US" sz="1800" b="1" i="1" kern="1200">
                          <a:solidFill>
                            <a:schemeClr val="tx1"/>
                          </a:solidFill>
                          <a:latin typeface="Times New Roman" pitchFamily="18" charset="0"/>
                          <a:ea typeface="+mn-ea"/>
                          <a:cs typeface="Times New Roman" pitchFamily="18" charset="0"/>
                        </a:rPr>
                        <a:t>s1 </a:t>
                      </a:r>
                    </a:p>
                  </a:txBody>
                  <a:tcPr marL="68580" marR="68580" marT="0" marB="0" anchor="ctr"/>
                </a:tc>
                <a:extLst>
                  <a:ext uri="{0D108BD9-81ED-4DB2-BD59-A6C34878D82A}">
                    <a16:rowId xmlns:a16="http://schemas.microsoft.com/office/drawing/2014/main" val="338638698"/>
                  </a:ext>
                </a:extLst>
              </a:tr>
            </a:tbl>
          </a:graphicData>
        </a:graphic>
      </p:graphicFrame>
      <p:pic>
        <p:nvPicPr>
          <p:cNvPr id="6" name="Picture 5">
            <a:extLst>
              <a:ext uri="{FF2B5EF4-FFF2-40B4-BE49-F238E27FC236}">
                <a16:creationId xmlns:a16="http://schemas.microsoft.com/office/drawing/2014/main" id="{0EC397E6-C819-9306-35B6-CC957E09AEAF}"/>
              </a:ext>
            </a:extLst>
          </p:cNvPr>
          <p:cNvPicPr>
            <a:picLocks noChangeAspect="1"/>
          </p:cNvPicPr>
          <p:nvPr/>
        </p:nvPicPr>
        <p:blipFill>
          <a:blip r:embed="rId6"/>
          <a:stretch>
            <a:fillRect/>
          </a:stretch>
        </p:blipFill>
        <p:spPr>
          <a:xfrm>
            <a:off x="1089192" y="1903211"/>
            <a:ext cx="9067800" cy="733425"/>
          </a:xfrm>
          <a:prstGeom prst="rect">
            <a:avLst/>
          </a:prstGeom>
        </p:spPr>
      </p:pic>
      <p:pic>
        <p:nvPicPr>
          <p:cNvPr id="19" name="Picture 18">
            <a:extLst>
              <a:ext uri="{FF2B5EF4-FFF2-40B4-BE49-F238E27FC236}">
                <a16:creationId xmlns:a16="http://schemas.microsoft.com/office/drawing/2014/main" id="{5368CFF3-2DA5-585F-A871-4BFDE2A21967}"/>
              </a:ext>
            </a:extLst>
          </p:cNvPr>
          <p:cNvPicPr>
            <a:picLocks noChangeAspect="1"/>
          </p:cNvPicPr>
          <p:nvPr/>
        </p:nvPicPr>
        <p:blipFill>
          <a:blip r:embed="rId7"/>
          <a:stretch>
            <a:fillRect/>
          </a:stretch>
        </p:blipFill>
        <p:spPr>
          <a:xfrm>
            <a:off x="5305723" y="4336569"/>
            <a:ext cx="657225" cy="838200"/>
          </a:xfrm>
          <a:prstGeom prst="rect">
            <a:avLst/>
          </a:prstGeom>
        </p:spPr>
      </p:pic>
      <p:pic>
        <p:nvPicPr>
          <p:cNvPr id="22" name="Picture 21">
            <a:extLst>
              <a:ext uri="{FF2B5EF4-FFF2-40B4-BE49-F238E27FC236}">
                <a16:creationId xmlns:a16="http://schemas.microsoft.com/office/drawing/2014/main" id="{4AD88ACB-7B76-BD5F-E3FC-A25AC5D1791D}"/>
              </a:ext>
            </a:extLst>
          </p:cNvPr>
          <p:cNvPicPr>
            <a:picLocks noChangeAspect="1"/>
          </p:cNvPicPr>
          <p:nvPr/>
        </p:nvPicPr>
        <p:blipFill>
          <a:blip r:embed="rId8"/>
          <a:stretch>
            <a:fillRect/>
          </a:stretch>
        </p:blipFill>
        <p:spPr>
          <a:xfrm>
            <a:off x="5305723" y="5266392"/>
            <a:ext cx="3895725" cy="1314450"/>
          </a:xfrm>
          <a:prstGeom prst="rect">
            <a:avLst/>
          </a:prstGeom>
        </p:spPr>
      </p:pic>
      <p:pic>
        <p:nvPicPr>
          <p:cNvPr id="25" name="Picture 24">
            <a:extLst>
              <a:ext uri="{FF2B5EF4-FFF2-40B4-BE49-F238E27FC236}">
                <a16:creationId xmlns:a16="http://schemas.microsoft.com/office/drawing/2014/main" id="{22BFD22D-38A6-B5BC-3FCA-24DBA43BBCD6}"/>
              </a:ext>
            </a:extLst>
          </p:cNvPr>
          <p:cNvPicPr>
            <a:picLocks noChangeAspect="1"/>
          </p:cNvPicPr>
          <p:nvPr/>
        </p:nvPicPr>
        <p:blipFill>
          <a:blip r:embed="rId9"/>
          <a:stretch>
            <a:fillRect/>
          </a:stretch>
        </p:blipFill>
        <p:spPr>
          <a:xfrm>
            <a:off x="1200254" y="3916664"/>
            <a:ext cx="3815718" cy="2699456"/>
          </a:xfrm>
          <a:prstGeom prst="rect">
            <a:avLst/>
          </a:prstGeom>
        </p:spPr>
      </p:pic>
      <p:cxnSp>
        <p:nvCxnSpPr>
          <p:cNvPr id="27" name="Straight Connector 26">
            <a:extLst>
              <a:ext uri="{FF2B5EF4-FFF2-40B4-BE49-F238E27FC236}">
                <a16:creationId xmlns:a16="http://schemas.microsoft.com/office/drawing/2014/main" id="{AEBB440D-E6E6-D8CF-711F-4B34A0F3C549}"/>
              </a:ext>
            </a:extLst>
          </p:cNvPr>
          <p:cNvCxnSpPr/>
          <p:nvPr/>
        </p:nvCxnSpPr>
        <p:spPr>
          <a:xfrm>
            <a:off x="3462391" y="4191856"/>
            <a:ext cx="277402" cy="144713"/>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DA15AB-C4C6-2F8B-CFD8-B021519D16E4}"/>
              </a:ext>
            </a:extLst>
          </p:cNvPr>
          <p:cNvCxnSpPr>
            <a:cxnSpLocks/>
          </p:cNvCxnSpPr>
          <p:nvPr/>
        </p:nvCxnSpPr>
        <p:spPr>
          <a:xfrm flipH="1">
            <a:off x="3462391" y="4119499"/>
            <a:ext cx="277402" cy="289427"/>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pic>
        <p:nvPicPr>
          <p:cNvPr id="10305" name="Picture 10304">
            <a:extLst>
              <a:ext uri="{FF2B5EF4-FFF2-40B4-BE49-F238E27FC236}">
                <a16:creationId xmlns:a16="http://schemas.microsoft.com/office/drawing/2014/main" id="{A8D483EC-03D9-8B12-481A-24BEDFAB187F}"/>
              </a:ext>
            </a:extLst>
          </p:cNvPr>
          <p:cNvPicPr>
            <a:picLocks noChangeAspect="1"/>
          </p:cNvPicPr>
          <p:nvPr/>
        </p:nvPicPr>
        <p:blipFill>
          <a:blip r:embed="rId10"/>
          <a:stretch>
            <a:fillRect/>
          </a:stretch>
        </p:blipFill>
        <p:spPr>
          <a:xfrm>
            <a:off x="9482125" y="4474366"/>
            <a:ext cx="2447925" cy="2095500"/>
          </a:xfrm>
          <a:prstGeom prst="rect">
            <a:avLst/>
          </a:prstGeom>
        </p:spPr>
      </p:pic>
      <p:sp>
        <p:nvSpPr>
          <p:cNvPr id="10307" name="Rectangle 10306">
            <a:extLst>
              <a:ext uri="{FF2B5EF4-FFF2-40B4-BE49-F238E27FC236}">
                <a16:creationId xmlns:a16="http://schemas.microsoft.com/office/drawing/2014/main" id="{B00E371C-11BD-6BAA-63A5-C809571017F2}"/>
              </a:ext>
            </a:extLst>
          </p:cNvPr>
          <p:cNvSpPr/>
          <p:nvPr/>
        </p:nvSpPr>
        <p:spPr>
          <a:xfrm>
            <a:off x="6096000" y="4336569"/>
            <a:ext cx="1578975" cy="83820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Tất cả các thẻ a nằm sau thẻ div</a:t>
            </a:r>
          </a:p>
        </p:txBody>
      </p:sp>
      <p:grpSp>
        <p:nvGrpSpPr>
          <p:cNvPr id="20" name="Group 46">
            <a:extLst>
              <a:ext uri="{FF2B5EF4-FFF2-40B4-BE49-F238E27FC236}">
                <a16:creationId xmlns:a16="http://schemas.microsoft.com/office/drawing/2014/main" id="{9A9DB0DF-1FFB-AF92-F40B-94EA1A98DE4D}"/>
              </a:ext>
            </a:extLst>
          </p:cNvPr>
          <p:cNvGrpSpPr>
            <a:grpSpLocks/>
          </p:cNvGrpSpPr>
          <p:nvPr/>
        </p:nvGrpSpPr>
        <p:grpSpPr bwMode="auto">
          <a:xfrm>
            <a:off x="702179" y="712439"/>
            <a:ext cx="3777305" cy="685800"/>
            <a:chOff x="1296" y="1824"/>
            <a:chExt cx="2101" cy="432"/>
          </a:xfrm>
        </p:grpSpPr>
        <p:sp>
          <p:nvSpPr>
            <p:cNvPr id="21" name="AutoShape 47">
              <a:extLst>
                <a:ext uri="{FF2B5EF4-FFF2-40B4-BE49-F238E27FC236}">
                  <a16:creationId xmlns:a16="http://schemas.microsoft.com/office/drawing/2014/main" id="{1F7FC0FE-70DD-9E53-3257-3C86074406BC}"/>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21EE8C56-F8DE-A12B-B489-1F718FF53E7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4" name="Text Box 49">
              <a:extLst>
                <a:ext uri="{FF2B5EF4-FFF2-40B4-BE49-F238E27FC236}">
                  <a16:creationId xmlns:a16="http://schemas.microsoft.com/office/drawing/2014/main" id="{DDD7C9D1-7485-BDCC-417C-49364E4BE732}"/>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Kết hợp các selector</a:t>
              </a:r>
            </a:p>
          </p:txBody>
        </p:sp>
        <p:sp>
          <p:nvSpPr>
            <p:cNvPr id="26" name="Text Box 50">
              <a:extLst>
                <a:ext uri="{FF2B5EF4-FFF2-40B4-BE49-F238E27FC236}">
                  <a16:creationId xmlns:a16="http://schemas.microsoft.com/office/drawing/2014/main" id="{494ACE8D-9804-DC8D-1589-DB81E3725A51}"/>
                </a:ext>
              </a:extLst>
            </p:cNvPr>
            <p:cNvSpPr txBox="1">
              <a:spLocks noChangeArrowheads="1"/>
            </p:cNvSpPr>
            <p:nvPr/>
          </p:nvSpPr>
          <p:spPr bwMode="gray">
            <a:xfrm>
              <a:off x="1388"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a:t>
              </a:r>
            </a:p>
          </p:txBody>
        </p:sp>
      </p:grpSp>
    </p:spTree>
    <p:extLst>
      <p:ext uri="{BB962C8B-B14F-4D97-AF65-F5344CB8AC3E}">
        <p14:creationId xmlns:p14="http://schemas.microsoft.com/office/powerpoint/2010/main" val="58550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47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3" name="Picture 2">
            <a:extLst>
              <a:ext uri="{FF2B5EF4-FFF2-40B4-BE49-F238E27FC236}">
                <a16:creationId xmlns:a16="http://schemas.microsoft.com/office/drawing/2014/main" id="{98FDDE7F-5627-48E1-EB4F-84C6A3FD30F0}"/>
              </a:ext>
            </a:extLst>
          </p:cNvPr>
          <p:cNvPicPr>
            <a:picLocks noChangeAspect="1"/>
          </p:cNvPicPr>
          <p:nvPr/>
        </p:nvPicPr>
        <p:blipFill>
          <a:blip r:embed="rId5"/>
          <a:stretch>
            <a:fillRect/>
          </a:stretch>
        </p:blipFill>
        <p:spPr>
          <a:xfrm>
            <a:off x="1133666" y="2903212"/>
            <a:ext cx="4572000" cy="1609725"/>
          </a:xfrm>
          <a:prstGeom prst="rect">
            <a:avLst/>
          </a:prstGeom>
        </p:spPr>
      </p:pic>
      <p:pic>
        <p:nvPicPr>
          <p:cNvPr id="14" name="Picture 13">
            <a:extLst>
              <a:ext uri="{FF2B5EF4-FFF2-40B4-BE49-F238E27FC236}">
                <a16:creationId xmlns:a16="http://schemas.microsoft.com/office/drawing/2014/main" id="{8184FEF3-C9A9-6D83-199B-ACEC8AC5DAB0}"/>
              </a:ext>
            </a:extLst>
          </p:cNvPr>
          <p:cNvPicPr>
            <a:picLocks noChangeAspect="1"/>
          </p:cNvPicPr>
          <p:nvPr/>
        </p:nvPicPr>
        <p:blipFill>
          <a:blip r:embed="rId6"/>
          <a:stretch>
            <a:fillRect/>
          </a:stretch>
        </p:blipFill>
        <p:spPr>
          <a:xfrm>
            <a:off x="6070830" y="2903212"/>
            <a:ext cx="2219325" cy="1057275"/>
          </a:xfrm>
          <a:prstGeom prst="rect">
            <a:avLst/>
          </a:prstGeom>
        </p:spPr>
      </p:pic>
      <p:pic>
        <p:nvPicPr>
          <p:cNvPr id="20" name="Picture 19">
            <a:extLst>
              <a:ext uri="{FF2B5EF4-FFF2-40B4-BE49-F238E27FC236}">
                <a16:creationId xmlns:a16="http://schemas.microsoft.com/office/drawing/2014/main" id="{1BF8DADF-F37C-4E0F-4952-6D734402CFE0}"/>
              </a:ext>
            </a:extLst>
          </p:cNvPr>
          <p:cNvPicPr>
            <a:picLocks noChangeAspect="1"/>
          </p:cNvPicPr>
          <p:nvPr/>
        </p:nvPicPr>
        <p:blipFill>
          <a:blip r:embed="rId7"/>
          <a:stretch>
            <a:fillRect/>
          </a:stretch>
        </p:blipFill>
        <p:spPr>
          <a:xfrm>
            <a:off x="8466367" y="2910763"/>
            <a:ext cx="3438525" cy="1143000"/>
          </a:xfrm>
          <a:prstGeom prst="rect">
            <a:avLst/>
          </a:prstGeom>
        </p:spPr>
      </p:pic>
      <p:pic>
        <p:nvPicPr>
          <p:cNvPr id="22" name="Picture 21">
            <a:extLst>
              <a:ext uri="{FF2B5EF4-FFF2-40B4-BE49-F238E27FC236}">
                <a16:creationId xmlns:a16="http://schemas.microsoft.com/office/drawing/2014/main" id="{A581AC87-C70C-C404-4902-15FF13FF7990}"/>
              </a:ext>
            </a:extLst>
          </p:cNvPr>
          <p:cNvPicPr>
            <a:picLocks noChangeAspect="1"/>
          </p:cNvPicPr>
          <p:nvPr/>
        </p:nvPicPr>
        <p:blipFill>
          <a:blip r:embed="rId8"/>
          <a:stretch>
            <a:fillRect/>
          </a:stretch>
        </p:blipFill>
        <p:spPr>
          <a:xfrm>
            <a:off x="5742218" y="4885884"/>
            <a:ext cx="2762250" cy="1076325"/>
          </a:xfrm>
          <a:prstGeom prst="rect">
            <a:avLst/>
          </a:prstGeom>
        </p:spPr>
      </p:pic>
      <p:pic>
        <p:nvPicPr>
          <p:cNvPr id="24" name="Picture 23">
            <a:extLst>
              <a:ext uri="{FF2B5EF4-FFF2-40B4-BE49-F238E27FC236}">
                <a16:creationId xmlns:a16="http://schemas.microsoft.com/office/drawing/2014/main" id="{C574424E-6EB9-6CCD-E0E7-6FF500A0B529}"/>
              </a:ext>
            </a:extLst>
          </p:cNvPr>
          <p:cNvPicPr>
            <a:picLocks noChangeAspect="1"/>
          </p:cNvPicPr>
          <p:nvPr/>
        </p:nvPicPr>
        <p:blipFill>
          <a:blip r:embed="rId9"/>
          <a:stretch>
            <a:fillRect/>
          </a:stretch>
        </p:blipFill>
        <p:spPr>
          <a:xfrm>
            <a:off x="8894992" y="4885884"/>
            <a:ext cx="3009900" cy="942975"/>
          </a:xfrm>
          <a:prstGeom prst="rect">
            <a:avLst/>
          </a:prstGeom>
        </p:spPr>
      </p:pic>
      <p:sp>
        <p:nvSpPr>
          <p:cNvPr id="25" name="TextBox 24">
            <a:extLst>
              <a:ext uri="{FF2B5EF4-FFF2-40B4-BE49-F238E27FC236}">
                <a16:creationId xmlns:a16="http://schemas.microsoft.com/office/drawing/2014/main" id="{6343D277-8976-2647-E173-2A783B4B35AA}"/>
              </a:ext>
            </a:extLst>
          </p:cNvPr>
          <p:cNvSpPr txBox="1"/>
          <p:nvPr/>
        </p:nvSpPr>
        <p:spPr>
          <a:xfrm>
            <a:off x="5430875" y="6016727"/>
            <a:ext cx="3072044" cy="307777"/>
          </a:xfrm>
          <a:prstGeom prst="rect">
            <a:avLst/>
          </a:prstGeom>
          <a:solidFill>
            <a:srgbClr val="FFFF00"/>
          </a:solidFill>
        </p:spPr>
        <p:txBody>
          <a:bodyPr wrap="square">
            <a:spAutoFit/>
          </a:bodyPr>
          <a:lstStyle/>
          <a:p>
            <a:pPr algn="ctr"/>
            <a:r>
              <a:rPr lang="en-US" sz="1400" b="1" i="1">
                <a:solidFill>
                  <a:srgbClr val="0000CC"/>
                </a:solidFill>
                <a:latin typeface="Times New Roman" pitchFamily="18" charset="0"/>
                <a:cs typeface="Times New Roman" pitchFamily="18" charset="0"/>
              </a:rPr>
              <a:t>Chỉ tác động thẻ a có thuộc tính là href</a:t>
            </a:r>
            <a:endParaRPr lang="vi-VN" sz="1400" b="1" i="1">
              <a:solidFill>
                <a:srgbClr val="0000CC"/>
              </a:solidFill>
              <a:latin typeface="Times New Roman" pitchFamily="18" charset="0"/>
              <a:cs typeface="Times New Roman" pitchFamily="18" charset="0"/>
            </a:endParaRPr>
          </a:p>
        </p:txBody>
      </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10"/>
              </a:rPr>
              <a:t>https://www.w3schools.com/cssref/css_selectors.php</a:t>
            </a:r>
            <a:r>
              <a:rPr lang="en-US"/>
              <a:t> </a:t>
            </a:r>
            <a:r>
              <a:rPr lang="vi-VN"/>
              <a:t> </a:t>
            </a:r>
          </a:p>
        </p:txBody>
      </p:sp>
      <p:graphicFrame>
        <p:nvGraphicFramePr>
          <p:cNvPr id="31" name="Table 30">
            <a:extLst>
              <a:ext uri="{FF2B5EF4-FFF2-40B4-BE49-F238E27FC236}">
                <a16:creationId xmlns:a16="http://schemas.microsoft.com/office/drawing/2014/main" id="{70FE1DB8-800C-2A55-4DCB-809CB9916BFA}"/>
              </a:ext>
            </a:extLst>
          </p:cNvPr>
          <p:cNvGraphicFramePr>
            <a:graphicFrameLocks noGrp="1"/>
          </p:cNvGraphicFramePr>
          <p:nvPr>
            <p:extLst>
              <p:ext uri="{D42A27DB-BD31-4B8C-83A1-F6EECF244321}">
                <p14:modId xmlns:p14="http://schemas.microsoft.com/office/powerpoint/2010/main" val="1921137217"/>
              </p:ext>
            </p:extLst>
          </p:nvPr>
        </p:nvGraphicFramePr>
        <p:xfrm>
          <a:off x="1133666" y="1540050"/>
          <a:ext cx="11058335" cy="95055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1743519">
                  <a:extLst>
                    <a:ext uri="{9D8B030D-6E8A-4147-A177-3AD203B41FA5}">
                      <a16:colId xmlns:a16="http://schemas.microsoft.com/office/drawing/2014/main" val="4049612280"/>
                    </a:ext>
                  </a:extLst>
                </a:gridCol>
                <a:gridCol w="2442117">
                  <a:extLst>
                    <a:ext uri="{9D8B030D-6E8A-4147-A177-3AD203B41FA5}">
                      <a16:colId xmlns:a16="http://schemas.microsoft.com/office/drawing/2014/main" val="2808501813"/>
                    </a:ext>
                  </a:extLst>
                </a:gridCol>
                <a:gridCol w="6326460">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11">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11">
                            <a:extLst>
                              <a:ext uri="{A12FA001-AC4F-418D-AE19-62706E023703}">
                                <ahyp:hlinkClr xmlns:ahyp="http://schemas.microsoft.com/office/drawing/2018/hyperlinkcolor" val="tx"/>
                              </a:ext>
                            </a:extLst>
                          </a:hlinkClick>
                        </a:rPr>
                        <a:t>attribute</a:t>
                      </a:r>
                      <a:r>
                        <a:rPr lang="vi-VN" sz="1800" b="0" i="0" kern="1200">
                          <a:solidFill>
                            <a:srgbClr val="FF0000"/>
                          </a:solidFill>
                          <a:effectLst/>
                          <a:latin typeface="+mn-lt"/>
                          <a:ea typeface="+mn-ea"/>
                          <a:cs typeface="+mn-cs"/>
                          <a:hlinkClick r:id="rId11">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[href]</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(property) : </a:t>
                      </a:r>
                      <a:r>
                        <a:rPr lang="en-US" sz="1800" b="1" i="1" kern="1200" err="1">
                          <a:solidFill>
                            <a:srgbClr val="FF0000"/>
                          </a:solidFill>
                          <a:latin typeface="Times New Roman" pitchFamily="18" charset="0"/>
                          <a:ea typeface="+mn-ea"/>
                          <a:cs typeface="Times New Roman" pitchFamily="18" charset="0"/>
                        </a:rPr>
                        <a:t>href</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grpSp>
        <p:nvGrpSpPr>
          <p:cNvPr id="2" name="Group 46">
            <a:extLst>
              <a:ext uri="{FF2B5EF4-FFF2-40B4-BE49-F238E27FC236}">
                <a16:creationId xmlns:a16="http://schemas.microsoft.com/office/drawing/2014/main" id="{49E9D33B-1F6D-4E34-ACC1-919371C06889}"/>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96647ADC-002F-B12D-4B36-CDB2D5157E96}"/>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C2A73518-7B2C-CE74-C24A-0448270D3BAF}"/>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C0168C8C-5DC9-B93E-3353-77C6C0C5EA60}"/>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5" name="Text Box 50">
              <a:extLst>
                <a:ext uri="{FF2B5EF4-FFF2-40B4-BE49-F238E27FC236}">
                  <a16:creationId xmlns:a16="http://schemas.microsoft.com/office/drawing/2014/main" id="{D7DB8DA2-3BD0-D95F-5C68-2D94EE1AB1BD}"/>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579105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5"/>
              </a:rPr>
              <a:t>https://www.w3schools.com/cssref/css_selectors.php</a:t>
            </a:r>
            <a:r>
              <a:rPr lang="en-US"/>
              <a:t> </a:t>
            </a:r>
            <a:r>
              <a:rPr lang="vi-VN"/>
              <a:t> </a:t>
            </a:r>
          </a:p>
        </p:txBody>
      </p:sp>
      <p:pic>
        <p:nvPicPr>
          <p:cNvPr id="4" name="Picture 3">
            <a:extLst>
              <a:ext uri="{FF2B5EF4-FFF2-40B4-BE49-F238E27FC236}">
                <a16:creationId xmlns:a16="http://schemas.microsoft.com/office/drawing/2014/main" id="{819017A9-6310-7580-4573-28F1D89611B7}"/>
              </a:ext>
            </a:extLst>
          </p:cNvPr>
          <p:cNvPicPr>
            <a:picLocks noChangeAspect="1"/>
          </p:cNvPicPr>
          <p:nvPr/>
        </p:nvPicPr>
        <p:blipFill>
          <a:blip r:embed="rId6"/>
          <a:stretch>
            <a:fillRect/>
          </a:stretch>
        </p:blipFill>
        <p:spPr>
          <a:xfrm>
            <a:off x="9069314" y="2876550"/>
            <a:ext cx="3076575" cy="952500"/>
          </a:xfrm>
          <a:prstGeom prst="rect">
            <a:avLst/>
          </a:prstGeom>
        </p:spPr>
      </p:pic>
      <p:pic>
        <p:nvPicPr>
          <p:cNvPr id="6" name="Picture 5">
            <a:extLst>
              <a:ext uri="{FF2B5EF4-FFF2-40B4-BE49-F238E27FC236}">
                <a16:creationId xmlns:a16="http://schemas.microsoft.com/office/drawing/2014/main" id="{6DBB0E33-B64C-1612-665C-1C394FDE35B9}"/>
              </a:ext>
            </a:extLst>
          </p:cNvPr>
          <p:cNvPicPr>
            <a:picLocks noChangeAspect="1"/>
          </p:cNvPicPr>
          <p:nvPr/>
        </p:nvPicPr>
        <p:blipFill>
          <a:blip r:embed="rId7"/>
          <a:stretch>
            <a:fillRect/>
          </a:stretch>
        </p:blipFill>
        <p:spPr>
          <a:xfrm>
            <a:off x="934026" y="2952750"/>
            <a:ext cx="4610100" cy="1600200"/>
          </a:xfrm>
          <a:prstGeom prst="rect">
            <a:avLst/>
          </a:prstGeom>
        </p:spPr>
      </p:pic>
      <p:pic>
        <p:nvPicPr>
          <p:cNvPr id="16" name="Picture 15">
            <a:extLst>
              <a:ext uri="{FF2B5EF4-FFF2-40B4-BE49-F238E27FC236}">
                <a16:creationId xmlns:a16="http://schemas.microsoft.com/office/drawing/2014/main" id="{C6608143-28A5-86E5-D530-88F5465B3416}"/>
              </a:ext>
            </a:extLst>
          </p:cNvPr>
          <p:cNvPicPr>
            <a:picLocks noChangeAspect="1"/>
          </p:cNvPicPr>
          <p:nvPr/>
        </p:nvPicPr>
        <p:blipFill>
          <a:blip r:embed="rId8"/>
          <a:stretch>
            <a:fillRect/>
          </a:stretch>
        </p:blipFill>
        <p:spPr>
          <a:xfrm>
            <a:off x="5826241" y="2952750"/>
            <a:ext cx="2314575" cy="800100"/>
          </a:xfrm>
          <a:prstGeom prst="rect">
            <a:avLst/>
          </a:prstGeom>
        </p:spPr>
      </p:pic>
      <p:sp>
        <p:nvSpPr>
          <p:cNvPr id="17" name="TextBox 16">
            <a:extLst>
              <a:ext uri="{FF2B5EF4-FFF2-40B4-BE49-F238E27FC236}">
                <a16:creationId xmlns:a16="http://schemas.microsoft.com/office/drawing/2014/main" id="{4EC6B769-506D-119B-EBF2-BAA2B0B72E0B}"/>
              </a:ext>
            </a:extLst>
          </p:cNvPr>
          <p:cNvSpPr txBox="1"/>
          <p:nvPr/>
        </p:nvSpPr>
        <p:spPr>
          <a:xfrm>
            <a:off x="5826241" y="3906619"/>
            <a:ext cx="2314575" cy="646331"/>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Chỉ tác động thẻ a có </a:t>
            </a:r>
          </a:p>
          <a:p>
            <a:pPr algn="ctr"/>
            <a:r>
              <a:rPr lang="en-US" b="1" i="1">
                <a:solidFill>
                  <a:srgbClr val="FF0000"/>
                </a:solidFill>
                <a:latin typeface="Times New Roman" pitchFamily="18" charset="0"/>
                <a:cs typeface="Times New Roman" pitchFamily="18" charset="0"/>
              </a:rPr>
              <a:t>target=“_blank”</a:t>
            </a:r>
            <a:endParaRPr lang="vi-VN" b="1" i="1">
              <a:solidFill>
                <a:srgbClr val="FF0000"/>
              </a:solidFill>
              <a:latin typeface="Times New Roman" pitchFamily="18" charset="0"/>
              <a:cs typeface="Times New Roman" pitchFamily="18" charset="0"/>
            </a:endParaRPr>
          </a:p>
        </p:txBody>
      </p:sp>
      <p:sp>
        <p:nvSpPr>
          <p:cNvPr id="18" name="Arrow: Right 17">
            <a:extLst>
              <a:ext uri="{FF2B5EF4-FFF2-40B4-BE49-F238E27FC236}">
                <a16:creationId xmlns:a16="http://schemas.microsoft.com/office/drawing/2014/main" id="{CE95E897-29F1-E317-51B7-826E2F21DF01}"/>
              </a:ext>
            </a:extLst>
          </p:cNvPr>
          <p:cNvSpPr/>
          <p:nvPr/>
        </p:nvSpPr>
        <p:spPr>
          <a:xfrm>
            <a:off x="8452624" y="3267307"/>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4126511347"/>
              </p:ext>
            </p:extLst>
          </p:nvPr>
        </p:nvGraphicFramePr>
        <p:xfrm>
          <a:off x="1133666" y="1540050"/>
          <a:ext cx="11058335" cy="119439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1966544">
                  <a:extLst>
                    <a:ext uri="{9D8B030D-6E8A-4147-A177-3AD203B41FA5}">
                      <a16:colId xmlns:a16="http://schemas.microsoft.com/office/drawing/2014/main" val="4049612280"/>
                    </a:ext>
                  </a:extLst>
                </a:gridCol>
                <a:gridCol w="2219092">
                  <a:extLst>
                    <a:ext uri="{9D8B030D-6E8A-4147-A177-3AD203B41FA5}">
                      <a16:colId xmlns:a16="http://schemas.microsoft.com/office/drawing/2014/main" val="2808501813"/>
                    </a:ext>
                  </a:extLst>
                </a:gridCol>
                <a:gridCol w="6326460">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9">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9">
                            <a:extLst>
                              <a:ext uri="{A12FA001-AC4F-418D-AE19-62706E023703}">
                                <ahyp:hlinkClr xmlns:ahyp="http://schemas.microsoft.com/office/drawing/2018/hyperlinkcolor" val="tx"/>
                              </a:ext>
                            </a:extLst>
                          </a:hlinkClick>
                        </a:rPr>
                        <a:t>attribute</a:t>
                      </a:r>
                      <a:r>
                        <a:rPr lang="en-US" sz="1800" b="0" i="1" kern="1200">
                          <a:solidFill>
                            <a:srgbClr val="FF0000"/>
                          </a:solidFill>
                          <a:effectLst/>
                          <a:latin typeface="+mn-lt"/>
                          <a:ea typeface="+mn-ea"/>
                          <a:cs typeface="+mn-cs"/>
                          <a:hlinkClick r:id="rId9">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9">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target="_blank"</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chính</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xác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giá</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trị</a:t>
                      </a:r>
                      <a:r>
                        <a:rPr lang="en-US" sz="1800" b="1" i="1" kern="1200">
                          <a:solidFill>
                            <a:schemeClr val="tx1"/>
                          </a:solidFill>
                          <a:latin typeface="Times New Roman" pitchFamily="18" charset="0"/>
                          <a:ea typeface="+mn-ea"/>
                          <a:cs typeface="Times New Roman" pitchFamily="18" charset="0"/>
                        </a:rPr>
                        <a:t>: </a:t>
                      </a:r>
                      <a:r>
                        <a:rPr lang="vi-VN" sz="1800" b="0" i="0" kern="1200">
                          <a:solidFill>
                            <a:srgbClr val="0000CC"/>
                          </a:solidFill>
                          <a:latin typeface="Times New Roman" pitchFamily="18" charset="0"/>
                          <a:ea typeface="+mn-ea"/>
                          <a:cs typeface="Times New Roman" pitchFamily="18" charset="0"/>
                        </a:rPr>
                        <a:t>target="_blank"</a:t>
                      </a:r>
                      <a:r>
                        <a:rPr lang="en-US" sz="1800" b="1" i="1" kern="1200">
                          <a:solidFill>
                            <a:schemeClr val="tx1"/>
                          </a:solidFill>
                          <a:latin typeface="Times New Roman" pitchFamily="18" charset="0"/>
                          <a:ea typeface="+mn-ea"/>
                          <a:cs typeface="Times New Roman" pitchFamily="18" charset="0"/>
                        </a:rPr>
                        <a:t> </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grpSp>
        <p:nvGrpSpPr>
          <p:cNvPr id="2" name="Group 46">
            <a:extLst>
              <a:ext uri="{FF2B5EF4-FFF2-40B4-BE49-F238E27FC236}">
                <a16:creationId xmlns:a16="http://schemas.microsoft.com/office/drawing/2014/main" id="{F7AAFB36-2C57-5B04-DC54-B633B246C5DA}"/>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C1712AF5-8064-9AD4-CCE6-F1D01F5AE07A}"/>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FD814E0-24A8-DB05-B844-92D7D253C21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9FA02750-8C46-6A17-C820-E04C0169CCA5}"/>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5" name="Text Box 50">
              <a:extLst>
                <a:ext uri="{FF2B5EF4-FFF2-40B4-BE49-F238E27FC236}">
                  <a16:creationId xmlns:a16="http://schemas.microsoft.com/office/drawing/2014/main" id="{10F48624-028E-8A43-3C9A-58C8AFB4D886}"/>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831519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53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2ECD529-4BC3-95DF-BAF1-E4FF48ED03EE}"/>
              </a:ext>
            </a:extLst>
          </p:cNvPr>
          <p:cNvPicPr>
            <a:picLocks noChangeAspect="1"/>
          </p:cNvPicPr>
          <p:nvPr/>
        </p:nvPicPr>
        <p:blipFill>
          <a:blip r:embed="rId3"/>
          <a:stretch>
            <a:fillRect/>
          </a:stretch>
        </p:blipFill>
        <p:spPr>
          <a:xfrm>
            <a:off x="1163715" y="2646079"/>
            <a:ext cx="6515100" cy="166687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777305" cy="685800"/>
            <a:chOff x="1296" y="1824"/>
            <a:chExt cx="2101" cy="432"/>
          </a:xfrm>
        </p:grpSpPr>
        <p:sp>
          <p:nvSpPr>
            <p:cNvPr id="138" name="AutoShape 47"/>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44" name="Text Box 50"/>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4"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5"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6"/>
              </a:rPr>
              <a:t>https://www.w3schools.com/cssref/css_selectors.php</a:t>
            </a:r>
            <a:r>
              <a:rPr lang="en-US"/>
              <a:t> </a:t>
            </a:r>
            <a:r>
              <a:rPr lang="vi-VN"/>
              <a:t> </a:t>
            </a:r>
          </a:p>
        </p:txBody>
      </p:sp>
      <p:sp>
        <p:nvSpPr>
          <p:cNvPr id="17" name="TextBox 16">
            <a:extLst>
              <a:ext uri="{FF2B5EF4-FFF2-40B4-BE49-F238E27FC236}">
                <a16:creationId xmlns:a16="http://schemas.microsoft.com/office/drawing/2014/main" id="{4EC6B769-506D-119B-EBF2-BAA2B0B72E0B}"/>
              </a:ext>
            </a:extLst>
          </p:cNvPr>
          <p:cNvSpPr txBox="1"/>
          <p:nvPr/>
        </p:nvSpPr>
        <p:spPr>
          <a:xfrm>
            <a:off x="1205580" y="5619867"/>
            <a:ext cx="4091229" cy="646331"/>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Chỉ tác động thẻ a :</a:t>
            </a:r>
          </a:p>
          <a:p>
            <a:pPr algn="ctr"/>
            <a:r>
              <a:rPr lang="en-US" b="1" i="1">
                <a:solidFill>
                  <a:srgbClr val="0000CC"/>
                </a:solidFill>
                <a:latin typeface="Times New Roman" pitchFamily="18" charset="0"/>
                <a:cs typeface="Times New Roman" pitchFamily="18" charset="0"/>
              </a:rPr>
              <a:t>Title có từ </a:t>
            </a:r>
            <a:r>
              <a:rPr lang="en-US" b="1" i="1">
                <a:solidFill>
                  <a:srgbClr val="FF0000"/>
                </a:solidFill>
                <a:latin typeface="Times New Roman" pitchFamily="18" charset="0"/>
                <a:cs typeface="Times New Roman" pitchFamily="18" charset="0"/>
              </a:rPr>
              <a:t>pic</a:t>
            </a:r>
            <a:r>
              <a:rPr lang="en-US" b="1" i="1">
                <a:solidFill>
                  <a:srgbClr val="0000CC"/>
                </a:solidFill>
                <a:latin typeface="Times New Roman" pitchFamily="18" charset="0"/>
                <a:cs typeface="Times New Roman" pitchFamily="18" charset="0"/>
              </a:rPr>
              <a:t> và từ </a:t>
            </a:r>
            <a:r>
              <a:rPr lang="en-US" b="1" i="1">
                <a:solidFill>
                  <a:srgbClr val="FF0000"/>
                </a:solidFill>
                <a:latin typeface="Times New Roman" pitchFamily="18" charset="0"/>
                <a:cs typeface="Times New Roman" pitchFamily="18" charset="0"/>
              </a:rPr>
              <a:t>so</a:t>
            </a:r>
            <a:r>
              <a:rPr lang="en-US" b="1" i="1">
                <a:solidFill>
                  <a:srgbClr val="0000CC"/>
                </a:solidFill>
                <a:latin typeface="Times New Roman" pitchFamily="18" charset="0"/>
                <a:cs typeface="Times New Roman" pitchFamily="18" charset="0"/>
              </a:rPr>
              <a:t> trong giá trị</a:t>
            </a:r>
          </a:p>
        </p:txBody>
      </p:sp>
      <p:sp>
        <p:nvSpPr>
          <p:cNvPr id="18" name="Arrow: Right 17">
            <a:extLst>
              <a:ext uri="{FF2B5EF4-FFF2-40B4-BE49-F238E27FC236}">
                <a16:creationId xmlns:a16="http://schemas.microsoft.com/office/drawing/2014/main" id="{CE95E897-29F1-E317-51B7-826E2F21DF01}"/>
              </a:ext>
            </a:extLst>
          </p:cNvPr>
          <p:cNvSpPr/>
          <p:nvPr/>
        </p:nvSpPr>
        <p:spPr>
          <a:xfrm>
            <a:off x="5928731" y="5329935"/>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3058765971"/>
              </p:ext>
            </p:extLst>
          </p:nvPr>
        </p:nvGraphicFramePr>
        <p:xfrm>
          <a:off x="1133666" y="1540050"/>
          <a:ext cx="11058335" cy="119439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1966544">
                  <a:extLst>
                    <a:ext uri="{9D8B030D-6E8A-4147-A177-3AD203B41FA5}">
                      <a16:colId xmlns:a16="http://schemas.microsoft.com/office/drawing/2014/main" val="4049612280"/>
                    </a:ext>
                  </a:extLst>
                </a:gridCol>
                <a:gridCol w="2219092">
                  <a:extLst>
                    <a:ext uri="{9D8B030D-6E8A-4147-A177-3AD203B41FA5}">
                      <a16:colId xmlns:a16="http://schemas.microsoft.com/office/drawing/2014/main" val="2808501813"/>
                    </a:ext>
                  </a:extLst>
                </a:gridCol>
                <a:gridCol w="6326460">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7">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7">
                            <a:extLst>
                              <a:ext uri="{A12FA001-AC4F-418D-AE19-62706E023703}">
                                <ahyp:hlinkClr xmlns:ahyp="http://schemas.microsoft.com/office/drawing/2018/hyperlinkcolor" val="tx"/>
                              </a:ext>
                            </a:extLst>
                          </a:hlinkClick>
                        </a:rPr>
                        <a:t>attribute</a:t>
                      </a:r>
                      <a:r>
                        <a:rPr lang="en-US" sz="1800" b="0" i="1" kern="1200">
                          <a:solidFill>
                            <a:srgbClr val="0000CC"/>
                          </a:solidFill>
                          <a:effectLst/>
                          <a:latin typeface="+mn-lt"/>
                          <a:ea typeface="+mn-ea"/>
                          <a:cs typeface="+mn-cs"/>
                          <a:hlinkClick r:id="rId7">
                            <a:extLst>
                              <a:ext uri="{A12FA001-AC4F-418D-AE19-62706E023703}">
                                <ahyp:hlinkClr xmlns:ahyp="http://schemas.microsoft.com/office/drawing/2018/hyperlinkcolor" val="tx"/>
                              </a:ext>
                            </a:extLst>
                          </a:hlinkClick>
                        </a:rPr>
                        <a:t>~=</a:t>
                      </a:r>
                      <a:r>
                        <a:rPr lang="en-US" sz="1800" b="0" i="1" kern="1200">
                          <a:solidFill>
                            <a:srgbClr val="FF0000"/>
                          </a:solidFill>
                          <a:effectLst/>
                          <a:latin typeface="+mn-lt"/>
                          <a:ea typeface="+mn-ea"/>
                          <a:cs typeface="+mn-cs"/>
                          <a:hlinkClick r:id="rId7">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7">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title~="pic“</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a:t>
                      </a:r>
                    </a:p>
                    <a:p>
                      <a:r>
                        <a:rPr lang="en-US" sz="1800" b="1" i="1" kern="1200">
                          <a:solidFill>
                            <a:schemeClr val="tx1"/>
                          </a:solidFill>
                          <a:latin typeface="Times New Roman" pitchFamily="18" charset="0"/>
                          <a:ea typeface="+mn-ea"/>
                          <a:cs typeface="Times New Roman" pitchFamily="18" charset="0"/>
                        </a:rPr>
                        <a:t>: </a:t>
                      </a:r>
                      <a:r>
                        <a:rPr lang="vi-VN" sz="1800" b="0" i="0" kern="1200">
                          <a:solidFill>
                            <a:srgbClr val="0000CC"/>
                          </a:solidFill>
                          <a:latin typeface="Times New Roman" pitchFamily="18" charset="0"/>
                          <a:ea typeface="+mn-ea"/>
                          <a:cs typeface="Times New Roman" pitchFamily="18" charset="0"/>
                        </a:rPr>
                        <a:t>t</a:t>
                      </a:r>
                      <a:r>
                        <a:rPr lang="en-US" sz="1800" b="0" i="0" kern="1200" err="1">
                          <a:solidFill>
                            <a:srgbClr val="0000CC"/>
                          </a:solidFill>
                          <a:latin typeface="Times New Roman" pitchFamily="18" charset="0"/>
                          <a:ea typeface="+mn-ea"/>
                          <a:cs typeface="Times New Roman" pitchFamily="18" charset="0"/>
                        </a:rPr>
                        <a:t>itle</a:t>
                      </a:r>
                      <a:r>
                        <a:rPr lang="en-US" sz="1800" b="0" i="0" kern="1200">
                          <a:solidFill>
                            <a:srgbClr val="0000CC"/>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chứa</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từ</a:t>
                      </a:r>
                      <a:r>
                        <a:rPr lang="en-US" sz="1800" b="1" i="1" kern="1200">
                          <a:solidFill>
                            <a:schemeClr val="tx1"/>
                          </a:solidFill>
                          <a:latin typeface="Times New Roman" pitchFamily="18" charset="0"/>
                          <a:ea typeface="+mn-ea"/>
                          <a:cs typeface="Times New Roman" pitchFamily="18" charset="0"/>
                        </a:rPr>
                        <a:t> </a:t>
                      </a:r>
                      <a:r>
                        <a:rPr lang="en-US" sz="1800" b="0" i="0" kern="1200">
                          <a:solidFill>
                            <a:srgbClr val="0000CC"/>
                          </a:solidFill>
                          <a:latin typeface="Times New Roman" pitchFamily="18" charset="0"/>
                          <a:ea typeface="+mn-ea"/>
                          <a:cs typeface="Times New Roman" pitchFamily="18" charset="0"/>
                        </a:rPr>
                        <a:t>pic </a:t>
                      </a:r>
                      <a:r>
                        <a:rPr lang="en-US" sz="1800" b="1" i="1" kern="1200" err="1">
                          <a:solidFill>
                            <a:schemeClr val="tx1"/>
                          </a:solidFill>
                          <a:latin typeface="Times New Roman" pitchFamily="18" charset="0"/>
                          <a:ea typeface="+mn-ea"/>
                          <a:cs typeface="Times New Roman" pitchFamily="18" charset="0"/>
                        </a:rPr>
                        <a:t>trong</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giá</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trị</a:t>
                      </a:r>
                      <a:r>
                        <a:rPr lang="en-US" sz="1800" b="1" i="1" kern="1200">
                          <a:solidFill>
                            <a:schemeClr val="tx1"/>
                          </a:solidFill>
                          <a:latin typeface="Times New Roman" pitchFamily="18" charset="0"/>
                          <a:ea typeface="+mn-ea"/>
                          <a:cs typeface="Times New Roman" pitchFamily="18" charset="0"/>
                        </a:rPr>
                        <a:t>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4" name="Picture 13">
            <a:extLst>
              <a:ext uri="{FF2B5EF4-FFF2-40B4-BE49-F238E27FC236}">
                <a16:creationId xmlns:a16="http://schemas.microsoft.com/office/drawing/2014/main" id="{32CED85F-9BF7-8618-C4B9-C3C8B4A02883}"/>
              </a:ext>
            </a:extLst>
          </p:cNvPr>
          <p:cNvPicPr>
            <a:picLocks noChangeAspect="1"/>
          </p:cNvPicPr>
          <p:nvPr/>
        </p:nvPicPr>
        <p:blipFill>
          <a:blip r:embed="rId8"/>
          <a:stretch>
            <a:fillRect/>
          </a:stretch>
        </p:blipFill>
        <p:spPr>
          <a:xfrm>
            <a:off x="1205580" y="4571884"/>
            <a:ext cx="3438525" cy="847725"/>
          </a:xfrm>
          <a:prstGeom prst="rect">
            <a:avLst/>
          </a:prstGeom>
        </p:spPr>
      </p:pic>
      <p:pic>
        <p:nvPicPr>
          <p:cNvPr id="20" name="Picture 19">
            <a:extLst>
              <a:ext uri="{FF2B5EF4-FFF2-40B4-BE49-F238E27FC236}">
                <a16:creationId xmlns:a16="http://schemas.microsoft.com/office/drawing/2014/main" id="{D39E63D4-A870-EFDD-3E35-30CA4810C721}"/>
              </a:ext>
            </a:extLst>
          </p:cNvPr>
          <p:cNvPicPr>
            <a:picLocks noChangeAspect="1"/>
          </p:cNvPicPr>
          <p:nvPr/>
        </p:nvPicPr>
        <p:blipFill>
          <a:blip r:embed="rId9"/>
          <a:stretch>
            <a:fillRect/>
          </a:stretch>
        </p:blipFill>
        <p:spPr>
          <a:xfrm>
            <a:off x="7368255" y="4984247"/>
            <a:ext cx="2971800" cy="1028700"/>
          </a:xfrm>
          <a:prstGeom prst="rect">
            <a:avLst/>
          </a:prstGeom>
        </p:spPr>
      </p:pic>
      <p:sp>
        <p:nvSpPr>
          <p:cNvPr id="2" name="TextBox 1">
            <a:extLst>
              <a:ext uri="{FF2B5EF4-FFF2-40B4-BE49-F238E27FC236}">
                <a16:creationId xmlns:a16="http://schemas.microsoft.com/office/drawing/2014/main" id="{2A67184F-C6C8-2070-2284-F6B528C9C2CE}"/>
              </a:ext>
            </a:extLst>
          </p:cNvPr>
          <p:cNvSpPr txBox="1"/>
          <p:nvPr/>
        </p:nvSpPr>
        <p:spPr>
          <a:xfrm>
            <a:off x="7527113" y="3103227"/>
            <a:ext cx="2140993" cy="369332"/>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Từ pic đứng đơn lẻ</a:t>
            </a:r>
          </a:p>
        </p:txBody>
      </p:sp>
      <p:cxnSp>
        <p:nvCxnSpPr>
          <p:cNvPr id="5" name="Straight Arrow Connector 4">
            <a:extLst>
              <a:ext uri="{FF2B5EF4-FFF2-40B4-BE49-F238E27FC236}">
                <a16:creationId xmlns:a16="http://schemas.microsoft.com/office/drawing/2014/main" id="{CD79A1E6-1D1F-A843-C89D-8C99D21F3FA4}"/>
              </a:ext>
            </a:extLst>
          </p:cNvPr>
          <p:cNvCxnSpPr>
            <a:cxnSpLocks/>
            <a:endCxn id="2" idx="1"/>
          </p:cNvCxnSpPr>
          <p:nvPr/>
        </p:nvCxnSpPr>
        <p:spPr>
          <a:xfrm>
            <a:off x="5928731" y="3287893"/>
            <a:ext cx="1598382" cy="0"/>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B30815-54B5-8E12-530B-4F162D0B9BE3}"/>
              </a:ext>
            </a:extLst>
          </p:cNvPr>
          <p:cNvCxnSpPr>
            <a:cxnSpLocks/>
          </p:cNvCxnSpPr>
          <p:nvPr/>
        </p:nvCxnSpPr>
        <p:spPr>
          <a:xfrm>
            <a:off x="5296809" y="3812000"/>
            <a:ext cx="2787825" cy="113229"/>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D35135C-BC9F-E0EF-844D-BF59F88962B7}"/>
              </a:ext>
            </a:extLst>
          </p:cNvPr>
          <p:cNvSpPr txBox="1"/>
          <p:nvPr/>
        </p:nvSpPr>
        <p:spPr>
          <a:xfrm>
            <a:off x="8132568" y="3720152"/>
            <a:ext cx="1913557" cy="369332"/>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Không áp dụng</a:t>
            </a:r>
          </a:p>
        </p:txBody>
      </p:sp>
    </p:spTree>
    <p:extLst>
      <p:ext uri="{BB962C8B-B14F-4D97-AF65-F5344CB8AC3E}">
        <p14:creationId xmlns:p14="http://schemas.microsoft.com/office/powerpoint/2010/main" val="2223991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5"/>
              </a:rPr>
              <a:t>https://www.w3schools.com/cssref/css_selectors.php</a:t>
            </a:r>
            <a:r>
              <a:rPr lang="en-US"/>
              <a:t> </a:t>
            </a:r>
            <a:r>
              <a:rPr lang="vi-VN"/>
              <a:t> </a:t>
            </a:r>
          </a:p>
        </p:txBody>
      </p:sp>
      <p:sp>
        <p:nvSpPr>
          <p:cNvPr id="17" name="TextBox 16">
            <a:extLst>
              <a:ext uri="{FF2B5EF4-FFF2-40B4-BE49-F238E27FC236}">
                <a16:creationId xmlns:a16="http://schemas.microsoft.com/office/drawing/2014/main" id="{4EC6B769-506D-119B-EBF2-BAA2B0B72E0B}"/>
              </a:ext>
            </a:extLst>
          </p:cNvPr>
          <p:cNvSpPr txBox="1"/>
          <p:nvPr/>
        </p:nvSpPr>
        <p:spPr>
          <a:xfrm>
            <a:off x="3380068" y="4422272"/>
            <a:ext cx="3567142" cy="646331"/>
          </a:xfrm>
          <a:prstGeom prst="rect">
            <a:avLst/>
          </a:prstGeom>
          <a:solidFill>
            <a:srgbClr val="FFFF00"/>
          </a:solidFill>
        </p:spPr>
        <p:txBody>
          <a:bodyPr wrap="square">
            <a:spAutoFit/>
          </a:bodyPr>
          <a:lstStyle/>
          <a:p>
            <a:pPr algn="ctr"/>
            <a:r>
              <a:rPr lang="en-US" b="1" i="1">
                <a:solidFill>
                  <a:srgbClr val="0000CC"/>
                </a:solidFill>
                <a:latin typeface="Times New Roman" pitchFamily="18" charset="0"/>
                <a:cs typeface="Times New Roman" pitchFamily="18" charset="0"/>
              </a:rPr>
              <a:t>Chỉ tác động thẻ a :</a:t>
            </a:r>
          </a:p>
          <a:p>
            <a:pPr algn="ctr"/>
            <a:r>
              <a:rPr lang="en-US" b="1" i="1">
                <a:solidFill>
                  <a:srgbClr val="0000CC"/>
                </a:solidFill>
                <a:latin typeface="Times New Roman" pitchFamily="18" charset="0"/>
                <a:cs typeface="Times New Roman" pitchFamily="18" charset="0"/>
              </a:rPr>
              <a:t>Chỉ cần có chuỗi </a:t>
            </a:r>
            <a:r>
              <a:rPr lang="en-US" b="1" i="1">
                <a:solidFill>
                  <a:srgbClr val="FF0000"/>
                </a:solidFill>
                <a:latin typeface="Times New Roman" pitchFamily="18" charset="0"/>
                <a:cs typeface="Times New Roman" pitchFamily="18" charset="0"/>
              </a:rPr>
              <a:t>pic</a:t>
            </a:r>
            <a:r>
              <a:rPr lang="en-US" b="1" i="1">
                <a:solidFill>
                  <a:srgbClr val="0000CC"/>
                </a:solidFill>
                <a:latin typeface="Times New Roman" pitchFamily="18" charset="0"/>
                <a:cs typeface="Times New Roman" pitchFamily="18" charset="0"/>
              </a:rPr>
              <a:t> trong giá trị</a:t>
            </a:r>
          </a:p>
        </p:txBody>
      </p:sp>
      <p:sp>
        <p:nvSpPr>
          <p:cNvPr id="18" name="Arrow: Right 17">
            <a:extLst>
              <a:ext uri="{FF2B5EF4-FFF2-40B4-BE49-F238E27FC236}">
                <a16:creationId xmlns:a16="http://schemas.microsoft.com/office/drawing/2014/main" id="{CE95E897-29F1-E317-51B7-826E2F21DF01}"/>
              </a:ext>
            </a:extLst>
          </p:cNvPr>
          <p:cNvSpPr/>
          <p:nvPr/>
        </p:nvSpPr>
        <p:spPr>
          <a:xfrm>
            <a:off x="5928731" y="5329935"/>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1714880739"/>
              </p:ext>
            </p:extLst>
          </p:nvPr>
        </p:nvGraphicFramePr>
        <p:xfrm>
          <a:off x="1133666" y="1540050"/>
          <a:ext cx="11058335" cy="146871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1966544">
                  <a:extLst>
                    <a:ext uri="{9D8B030D-6E8A-4147-A177-3AD203B41FA5}">
                      <a16:colId xmlns:a16="http://schemas.microsoft.com/office/drawing/2014/main" val="4049612280"/>
                    </a:ext>
                  </a:extLst>
                </a:gridCol>
                <a:gridCol w="2219092">
                  <a:extLst>
                    <a:ext uri="{9D8B030D-6E8A-4147-A177-3AD203B41FA5}">
                      <a16:colId xmlns:a16="http://schemas.microsoft.com/office/drawing/2014/main" val="2808501813"/>
                    </a:ext>
                  </a:extLst>
                </a:gridCol>
                <a:gridCol w="6326460">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attribute</a:t>
                      </a:r>
                      <a:r>
                        <a:rPr lang="en-US" sz="1800" b="0" i="1" kern="1200">
                          <a:solidFill>
                            <a:srgbClr val="0000CC"/>
                          </a:solidFill>
                          <a:effectLst/>
                          <a:latin typeface="+mn-lt"/>
                          <a:ea typeface="+mn-ea"/>
                          <a:cs typeface="+mn-cs"/>
                          <a:hlinkClick r:id="rId6">
                            <a:extLst>
                              <a:ext uri="{A12FA001-AC4F-418D-AE19-62706E023703}">
                                <ahyp:hlinkClr xmlns:ahyp="http://schemas.microsoft.com/office/drawing/2018/hyperlinkcolor" val="tx"/>
                              </a:ext>
                            </a:extLst>
                          </a:hlinkClick>
                        </a:rPr>
                        <a:t>*=</a:t>
                      </a:r>
                      <a:r>
                        <a:rPr lang="en-US"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title</a:t>
                      </a: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="pic“</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 </a:t>
                      </a:r>
                      <a:r>
                        <a:rPr lang="vi-VN" sz="1800" b="0" i="0" kern="1200">
                          <a:solidFill>
                            <a:srgbClr val="0000CC"/>
                          </a:solidFill>
                          <a:latin typeface="Times New Roman" pitchFamily="18" charset="0"/>
                          <a:ea typeface="+mn-ea"/>
                          <a:cs typeface="Times New Roman" pitchFamily="18" charset="0"/>
                        </a:rPr>
                        <a:t>t</a:t>
                      </a:r>
                      <a:r>
                        <a:rPr lang="en-US" sz="1800" b="0" i="0" kern="1200" err="1">
                          <a:solidFill>
                            <a:srgbClr val="0000CC"/>
                          </a:solidFill>
                          <a:latin typeface="Times New Roman" pitchFamily="18" charset="0"/>
                          <a:ea typeface="+mn-ea"/>
                          <a:cs typeface="Times New Roman" pitchFamily="18" charset="0"/>
                        </a:rPr>
                        <a:t>itle</a:t>
                      </a:r>
                      <a:r>
                        <a:rPr lang="en-US" sz="1800" b="0" i="0" kern="1200">
                          <a:solidFill>
                            <a:srgbClr val="0000CC"/>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chứa</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chuỗi</a:t>
                      </a:r>
                      <a:r>
                        <a:rPr lang="en-US" sz="1800" b="1" i="1" kern="1200">
                          <a:solidFill>
                            <a:schemeClr val="tx1"/>
                          </a:solidFill>
                          <a:latin typeface="Times New Roman" pitchFamily="18" charset="0"/>
                          <a:ea typeface="+mn-ea"/>
                          <a:cs typeface="Times New Roman" pitchFamily="18" charset="0"/>
                        </a:rPr>
                        <a:t> </a:t>
                      </a:r>
                      <a:r>
                        <a:rPr lang="en-US" sz="1800" b="0" i="0" kern="1200">
                          <a:solidFill>
                            <a:srgbClr val="0000CC"/>
                          </a:solidFill>
                          <a:latin typeface="Times New Roman" pitchFamily="18" charset="0"/>
                          <a:ea typeface="+mn-ea"/>
                          <a:cs typeface="Times New Roman" pitchFamily="18" charset="0"/>
                        </a:rPr>
                        <a:t>pic </a:t>
                      </a:r>
                      <a:r>
                        <a:rPr lang="en-US" sz="1800" b="1" i="1" kern="1200" err="1">
                          <a:solidFill>
                            <a:schemeClr val="tx1"/>
                          </a:solidFill>
                          <a:latin typeface="Times New Roman" pitchFamily="18" charset="0"/>
                          <a:ea typeface="+mn-ea"/>
                          <a:cs typeface="Times New Roman" pitchFamily="18" charset="0"/>
                        </a:rPr>
                        <a:t>trong</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giá</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trị</a:t>
                      </a:r>
                      <a:endParaRPr lang="en-US" sz="1800" b="1" i="1" kern="1200">
                        <a:solidFill>
                          <a:schemeClr val="tx1"/>
                        </a:solidFill>
                        <a:latin typeface="Times New Roman" pitchFamily="18" charset="0"/>
                        <a:ea typeface="+mn-ea"/>
                        <a:cs typeface="Times New Roman" pitchFamily="18" charset="0"/>
                      </a:endParaRPr>
                    </a:p>
                    <a:p>
                      <a:r>
                        <a:rPr lang="en-US" sz="1800" b="1" i="1" kern="1200" err="1">
                          <a:solidFill>
                            <a:schemeClr val="tx1"/>
                          </a:solidFill>
                          <a:latin typeface="Times New Roman" pitchFamily="18" charset="0"/>
                          <a:ea typeface="+mn-ea"/>
                          <a:cs typeface="Times New Roman" pitchFamily="18" charset="0"/>
                        </a:rPr>
                        <a:t>Ví</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dụ</a:t>
                      </a:r>
                      <a:r>
                        <a:rPr lang="en-US" sz="1800" b="1" i="1" kern="1200">
                          <a:solidFill>
                            <a:schemeClr val="tx1"/>
                          </a:solidFill>
                          <a:latin typeface="Times New Roman" pitchFamily="18" charset="0"/>
                          <a:ea typeface="+mn-ea"/>
                          <a:cs typeface="Times New Roman" pitchFamily="18" charset="0"/>
                        </a:rPr>
                        <a:t> : </a:t>
                      </a:r>
                      <a:r>
                        <a:rPr lang="en-US" sz="1800" b="1" i="1" kern="1200">
                          <a:solidFill>
                            <a:srgbClr val="FF0000"/>
                          </a:solidFill>
                          <a:latin typeface="Times New Roman" pitchFamily="18" charset="0"/>
                          <a:ea typeface="+mn-ea"/>
                          <a:cs typeface="Times New Roman" pitchFamily="18" charset="0"/>
                        </a:rPr>
                        <a:t>pic</a:t>
                      </a:r>
                      <a:r>
                        <a:rPr lang="en-US" sz="1800" b="1" i="1" kern="1200">
                          <a:solidFill>
                            <a:schemeClr val="tx1"/>
                          </a:solidFill>
                          <a:latin typeface="Times New Roman" pitchFamily="18" charset="0"/>
                          <a:ea typeface="+mn-ea"/>
                          <a:cs typeface="Times New Roman" pitchFamily="18" charset="0"/>
                        </a:rPr>
                        <a:t> 123, </a:t>
                      </a:r>
                      <a:r>
                        <a:rPr lang="en-US" sz="1800" b="1" i="1" kern="1200" err="1">
                          <a:solidFill>
                            <a:schemeClr val="tx1"/>
                          </a:solidFill>
                          <a:latin typeface="Times New Roman" pitchFamily="18" charset="0"/>
                          <a:ea typeface="+mn-ea"/>
                          <a:cs typeface="Times New Roman" pitchFamily="18" charset="0"/>
                        </a:rPr>
                        <a:t>abc</a:t>
                      </a:r>
                      <a:r>
                        <a:rPr lang="en-US" sz="1800" b="1" i="1" kern="1200">
                          <a:solidFill>
                            <a:schemeClr val="tx1"/>
                          </a:solidFill>
                          <a:latin typeface="Times New Roman" pitchFamily="18" charset="0"/>
                          <a:ea typeface="+mn-ea"/>
                          <a:cs typeface="Times New Roman" pitchFamily="18" charset="0"/>
                        </a:rPr>
                        <a:t> </a:t>
                      </a:r>
                      <a:r>
                        <a:rPr lang="en-US" sz="1800" b="1" i="1" kern="1200">
                          <a:solidFill>
                            <a:srgbClr val="FF0000"/>
                          </a:solidFill>
                          <a:latin typeface="Times New Roman" pitchFamily="18" charset="0"/>
                          <a:ea typeface="+mn-ea"/>
                          <a:cs typeface="Times New Roman" pitchFamily="18" charset="0"/>
                        </a:rPr>
                        <a:t>pic</a:t>
                      </a:r>
                      <a:r>
                        <a:rPr lang="en-US" sz="1800" b="1" i="1" kern="1200">
                          <a:solidFill>
                            <a:schemeClr val="tx1"/>
                          </a:solidFill>
                          <a:latin typeface="Times New Roman" pitchFamily="18" charset="0"/>
                          <a:ea typeface="+mn-ea"/>
                          <a:cs typeface="Times New Roman" pitchFamily="18" charset="0"/>
                        </a:rPr>
                        <a:t>, </a:t>
                      </a:r>
                      <a:r>
                        <a:rPr lang="en-US" sz="1800" b="1" i="1" kern="1200" err="1">
                          <a:solidFill>
                            <a:srgbClr val="FF0000"/>
                          </a:solidFill>
                          <a:latin typeface="Times New Roman" pitchFamily="18" charset="0"/>
                          <a:ea typeface="+mn-ea"/>
                          <a:cs typeface="Times New Roman" pitchFamily="18" charset="0"/>
                        </a:rPr>
                        <a:t>pic</a:t>
                      </a:r>
                      <a:r>
                        <a:rPr lang="en-US" sz="1800" b="1" i="1" kern="1200" err="1">
                          <a:solidFill>
                            <a:schemeClr val="tx1"/>
                          </a:solidFill>
                          <a:latin typeface="Times New Roman" pitchFamily="18" charset="0"/>
                          <a:ea typeface="+mn-ea"/>
                          <a:cs typeface="Times New Roman" pitchFamily="18" charset="0"/>
                        </a:rPr>
                        <a:t>aaacc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abc</a:t>
                      </a:r>
                      <a:r>
                        <a:rPr lang="en-US" sz="1800" b="1" i="1" kern="1200">
                          <a:solidFill>
                            <a:schemeClr val="tx1"/>
                          </a:solidFill>
                          <a:latin typeface="Times New Roman" pitchFamily="18" charset="0"/>
                          <a:ea typeface="+mn-ea"/>
                          <a:cs typeface="Times New Roman" pitchFamily="18" charset="0"/>
                        </a:rPr>
                        <a:t>….. </a:t>
                      </a:r>
                      <a:endParaRPr lang="vi-VN" sz="1800" b="1" i="1" kern="1200">
                        <a:solidFill>
                          <a:schemeClr val="tx1"/>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4" name="Picture 3">
            <a:extLst>
              <a:ext uri="{FF2B5EF4-FFF2-40B4-BE49-F238E27FC236}">
                <a16:creationId xmlns:a16="http://schemas.microsoft.com/office/drawing/2014/main" id="{BB22D379-CFD1-0C72-FD28-61702DA455A8}"/>
              </a:ext>
            </a:extLst>
          </p:cNvPr>
          <p:cNvPicPr>
            <a:picLocks noChangeAspect="1"/>
          </p:cNvPicPr>
          <p:nvPr/>
        </p:nvPicPr>
        <p:blipFill>
          <a:blip r:embed="rId7"/>
          <a:stretch>
            <a:fillRect/>
          </a:stretch>
        </p:blipFill>
        <p:spPr>
          <a:xfrm>
            <a:off x="1212844" y="4422272"/>
            <a:ext cx="2038350" cy="1123950"/>
          </a:xfrm>
          <a:prstGeom prst="rect">
            <a:avLst/>
          </a:prstGeom>
        </p:spPr>
      </p:pic>
      <p:pic>
        <p:nvPicPr>
          <p:cNvPr id="15" name="Picture 14">
            <a:extLst>
              <a:ext uri="{FF2B5EF4-FFF2-40B4-BE49-F238E27FC236}">
                <a16:creationId xmlns:a16="http://schemas.microsoft.com/office/drawing/2014/main" id="{F4491CC1-30DB-E282-1078-2CD7B6E6C722}"/>
              </a:ext>
            </a:extLst>
          </p:cNvPr>
          <p:cNvPicPr>
            <a:picLocks noChangeAspect="1"/>
          </p:cNvPicPr>
          <p:nvPr/>
        </p:nvPicPr>
        <p:blipFill>
          <a:blip r:embed="rId8"/>
          <a:stretch>
            <a:fillRect/>
          </a:stretch>
        </p:blipFill>
        <p:spPr>
          <a:xfrm>
            <a:off x="1158836" y="3177532"/>
            <a:ext cx="6457950" cy="857250"/>
          </a:xfrm>
          <a:prstGeom prst="rect">
            <a:avLst/>
          </a:prstGeom>
        </p:spPr>
      </p:pic>
      <p:pic>
        <p:nvPicPr>
          <p:cNvPr id="23" name="Picture 22">
            <a:extLst>
              <a:ext uri="{FF2B5EF4-FFF2-40B4-BE49-F238E27FC236}">
                <a16:creationId xmlns:a16="http://schemas.microsoft.com/office/drawing/2014/main" id="{C8B76829-2778-CBB6-FECA-228B69152EA0}"/>
              </a:ext>
            </a:extLst>
          </p:cNvPr>
          <p:cNvPicPr>
            <a:picLocks noChangeAspect="1"/>
          </p:cNvPicPr>
          <p:nvPr/>
        </p:nvPicPr>
        <p:blipFill>
          <a:blip r:embed="rId9"/>
          <a:stretch>
            <a:fillRect/>
          </a:stretch>
        </p:blipFill>
        <p:spPr>
          <a:xfrm>
            <a:off x="7635370" y="4958905"/>
            <a:ext cx="2924175" cy="857250"/>
          </a:xfrm>
          <a:prstGeom prst="rect">
            <a:avLst/>
          </a:prstGeom>
        </p:spPr>
      </p:pic>
      <p:grpSp>
        <p:nvGrpSpPr>
          <p:cNvPr id="2" name="Group 46">
            <a:extLst>
              <a:ext uri="{FF2B5EF4-FFF2-40B4-BE49-F238E27FC236}">
                <a16:creationId xmlns:a16="http://schemas.microsoft.com/office/drawing/2014/main" id="{DB0E9FC9-61A4-10D0-902B-48C65A7D117A}"/>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8A1AC1BC-B13B-38E9-DB0D-11DC6E4B54D4}"/>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C2996122-7AF8-0D5F-3F3D-5D4E869932F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393169C6-9062-0294-5E51-ACA694CCD2B3}"/>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4" name="Text Box 50">
              <a:extLst>
                <a:ext uri="{FF2B5EF4-FFF2-40B4-BE49-F238E27FC236}">
                  <a16:creationId xmlns:a16="http://schemas.microsoft.com/office/drawing/2014/main" id="{F618F5EB-320E-097D-0A7E-EADEE22BC1D8}"/>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394566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07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5"/>
              </a:rPr>
              <a:t>https://www.w3schools.com/cssref/css_selectors.php</a:t>
            </a:r>
            <a:r>
              <a:rPr lang="en-US"/>
              <a:t> </a:t>
            </a:r>
            <a:r>
              <a:rPr lang="vi-VN"/>
              <a:t> </a:t>
            </a:r>
          </a:p>
        </p:txBody>
      </p:sp>
      <p:sp>
        <p:nvSpPr>
          <p:cNvPr id="17" name="TextBox 16">
            <a:extLst>
              <a:ext uri="{FF2B5EF4-FFF2-40B4-BE49-F238E27FC236}">
                <a16:creationId xmlns:a16="http://schemas.microsoft.com/office/drawing/2014/main" id="{4EC6B769-506D-119B-EBF2-BAA2B0B72E0B}"/>
              </a:ext>
            </a:extLst>
          </p:cNvPr>
          <p:cNvSpPr txBox="1"/>
          <p:nvPr/>
        </p:nvSpPr>
        <p:spPr>
          <a:xfrm>
            <a:off x="2728975" y="5589930"/>
            <a:ext cx="2722996" cy="923330"/>
          </a:xfrm>
          <a:prstGeom prst="rect">
            <a:avLst/>
          </a:prstGeom>
          <a:solidFill>
            <a:srgbClr val="FFFF00"/>
          </a:solidFill>
        </p:spPr>
        <p:txBody>
          <a:bodyPr wrap="square">
            <a:spAutoFit/>
          </a:bodyPr>
          <a:lstStyle/>
          <a:p>
            <a:r>
              <a:rPr lang="en-US" b="1" i="1">
                <a:solidFill>
                  <a:srgbClr val="0000CC"/>
                </a:solidFill>
                <a:latin typeface="Times New Roman" pitchFamily="18" charset="0"/>
                <a:cs typeface="Times New Roman" pitchFamily="18" charset="0"/>
              </a:rPr>
              <a:t>Chỉ tác động thẻ a :</a:t>
            </a:r>
          </a:p>
          <a:p>
            <a:r>
              <a:rPr lang="en-US" b="1" i="1">
                <a:solidFill>
                  <a:srgbClr val="0000CC"/>
                </a:solidFill>
                <a:latin typeface="Times New Roman" pitchFamily="18" charset="0"/>
                <a:cs typeface="Times New Roman" pitchFamily="18" charset="0"/>
              </a:rPr>
              <a:t>Title bắt đầu bằng từ pic , và chỉ có 1 từ duy nhất</a:t>
            </a:r>
          </a:p>
        </p:txBody>
      </p:sp>
      <p:sp>
        <p:nvSpPr>
          <p:cNvPr id="18" name="Arrow: Right 17">
            <a:extLst>
              <a:ext uri="{FF2B5EF4-FFF2-40B4-BE49-F238E27FC236}">
                <a16:creationId xmlns:a16="http://schemas.microsoft.com/office/drawing/2014/main" id="{CE95E897-29F1-E317-51B7-826E2F21DF01}"/>
              </a:ext>
            </a:extLst>
          </p:cNvPr>
          <p:cNvSpPr/>
          <p:nvPr/>
        </p:nvSpPr>
        <p:spPr>
          <a:xfrm>
            <a:off x="6007528" y="5906629"/>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188396284"/>
              </p:ext>
            </p:extLst>
          </p:nvPr>
        </p:nvGraphicFramePr>
        <p:xfrm>
          <a:off x="836301" y="1572919"/>
          <a:ext cx="11288792" cy="1194396"/>
        </p:xfrm>
        <a:graphic>
          <a:graphicData uri="http://schemas.openxmlformats.org/drawingml/2006/table">
            <a:tbl>
              <a:tblPr firstRow="1" firstCol="1" bandRow="1">
                <a:tableStyleId>{5C22544A-7EE6-4342-B048-85BDC9FD1C3A}</a:tableStyleId>
              </a:tblPr>
              <a:tblGrid>
                <a:gridCol w="557622">
                  <a:extLst>
                    <a:ext uri="{9D8B030D-6E8A-4147-A177-3AD203B41FA5}">
                      <a16:colId xmlns:a16="http://schemas.microsoft.com/office/drawing/2014/main" val="2583722390"/>
                    </a:ext>
                  </a:extLst>
                </a:gridCol>
                <a:gridCol w="2007527">
                  <a:extLst>
                    <a:ext uri="{9D8B030D-6E8A-4147-A177-3AD203B41FA5}">
                      <a16:colId xmlns:a16="http://schemas.microsoft.com/office/drawing/2014/main" val="4049612280"/>
                    </a:ext>
                  </a:extLst>
                </a:gridCol>
                <a:gridCol w="1775843">
                  <a:extLst>
                    <a:ext uri="{9D8B030D-6E8A-4147-A177-3AD203B41FA5}">
                      <a16:colId xmlns:a16="http://schemas.microsoft.com/office/drawing/2014/main" val="2808501813"/>
                    </a:ext>
                  </a:extLst>
                </a:gridCol>
                <a:gridCol w="6947800">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attribute</a:t>
                      </a:r>
                      <a:r>
                        <a:rPr lang="en-US" sz="1800" b="0" i="1" kern="1200">
                          <a:solidFill>
                            <a:srgbClr val="0000CC"/>
                          </a:solidFill>
                          <a:effectLst/>
                          <a:latin typeface="+mn-lt"/>
                          <a:ea typeface="+mn-ea"/>
                          <a:cs typeface="+mn-cs"/>
                          <a:hlinkClick r:id="rId6">
                            <a:extLst>
                              <a:ext uri="{A12FA001-AC4F-418D-AE19-62706E023703}">
                                <ahyp:hlinkClr xmlns:ahyp="http://schemas.microsoft.com/office/drawing/2018/hyperlinkcolor" val="tx"/>
                              </a:ext>
                            </a:extLst>
                          </a:hlinkClick>
                        </a:rPr>
                        <a:t>|=</a:t>
                      </a:r>
                      <a:r>
                        <a:rPr lang="en-US"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title</a:t>
                      </a:r>
                      <a:r>
                        <a:rPr lang="en-US" sz="2000" b="0" i="0" kern="1200">
                          <a:solidFill>
                            <a:srgbClr val="0000CC"/>
                          </a:solidFill>
                          <a:latin typeface="Times New Roman" pitchFamily="18" charset="0"/>
                          <a:ea typeface="+mn-ea"/>
                          <a:cs typeface="Times New Roman" pitchFamily="18" charset="0"/>
                        </a:rPr>
                        <a:t> |</a:t>
                      </a:r>
                      <a:r>
                        <a:rPr lang="vi-VN" sz="2000" b="0" i="0" kern="1200">
                          <a:solidFill>
                            <a:srgbClr val="0000CC"/>
                          </a:solidFill>
                          <a:latin typeface="Times New Roman" pitchFamily="18" charset="0"/>
                          <a:ea typeface="+mn-ea"/>
                          <a:cs typeface="Times New Roman" pitchFamily="18" charset="0"/>
                        </a:rPr>
                        <a:t>="pic“</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 </a:t>
                      </a:r>
                    </a:p>
                    <a:p>
                      <a:pPr marL="342900" indent="-342900">
                        <a:buAutoNum type="arabicPeriod"/>
                      </a:pPr>
                      <a:r>
                        <a:rPr lang="vi-VN" sz="1800" b="0" i="0" kern="1200">
                          <a:solidFill>
                            <a:srgbClr val="0000CC"/>
                          </a:solidFill>
                          <a:latin typeface="Times New Roman" pitchFamily="18" charset="0"/>
                          <a:ea typeface="+mn-ea"/>
                          <a:cs typeface="Times New Roman" pitchFamily="18" charset="0"/>
                        </a:rPr>
                        <a:t>t</a:t>
                      </a:r>
                      <a:r>
                        <a:rPr lang="en-US" sz="1800" b="0" i="0" kern="1200" err="1">
                          <a:solidFill>
                            <a:srgbClr val="0000CC"/>
                          </a:solidFill>
                          <a:latin typeface="Times New Roman" pitchFamily="18" charset="0"/>
                          <a:ea typeface="+mn-ea"/>
                          <a:cs typeface="Times New Roman" pitchFamily="18" charset="0"/>
                        </a:rPr>
                        <a:t>itle</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có</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từ</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duy</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nhất</a:t>
                      </a:r>
                      <a:r>
                        <a:rPr lang="en-US" sz="1800" b="0" i="0" kern="1200">
                          <a:solidFill>
                            <a:srgbClr val="0000CC"/>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bắt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đầu</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bằng</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từ</a:t>
                      </a:r>
                      <a:r>
                        <a:rPr lang="en-US" sz="1800" b="1" i="1" kern="1200">
                          <a:solidFill>
                            <a:schemeClr val="tx1"/>
                          </a:solidFill>
                          <a:latin typeface="Times New Roman" pitchFamily="18" charset="0"/>
                          <a:ea typeface="+mn-ea"/>
                          <a:cs typeface="Times New Roman" pitchFamily="18" charset="0"/>
                        </a:rPr>
                        <a:t> </a:t>
                      </a:r>
                      <a:r>
                        <a:rPr lang="en-US" sz="1800" b="0" i="0" kern="1200">
                          <a:solidFill>
                            <a:srgbClr val="0000CC"/>
                          </a:solidFill>
                          <a:latin typeface="Times New Roman" pitchFamily="18" charset="0"/>
                          <a:ea typeface="+mn-ea"/>
                          <a:cs typeface="Times New Roman" pitchFamily="18" charset="0"/>
                        </a:rPr>
                        <a:t>pic:  </a:t>
                      </a:r>
                      <a:r>
                        <a:rPr lang="en-US" sz="1800" b="0" i="0" kern="1200">
                          <a:solidFill>
                            <a:srgbClr val="FF0000"/>
                          </a:solidFill>
                          <a:latin typeface="Times New Roman" pitchFamily="18" charset="0"/>
                          <a:ea typeface="+mn-ea"/>
                          <a:cs typeface="Times New Roman" pitchFamily="18" charset="0"/>
                        </a:rPr>
                        <a:t>pic, pic-123 ….  </a:t>
                      </a:r>
                      <a:endParaRPr lang="en-US" sz="1800" b="0" i="0" kern="1200">
                        <a:solidFill>
                          <a:srgbClr val="0000CC"/>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96680573"/>
                  </a:ext>
                </a:extLst>
              </a:tr>
            </a:tbl>
          </a:graphicData>
        </a:graphic>
      </p:graphicFrame>
      <p:sp>
        <p:nvSpPr>
          <p:cNvPr id="2" name="TextBox 1">
            <a:extLst>
              <a:ext uri="{FF2B5EF4-FFF2-40B4-BE49-F238E27FC236}">
                <a16:creationId xmlns:a16="http://schemas.microsoft.com/office/drawing/2014/main" id="{DEBF1140-6D13-B4C5-B345-CAD420B39817}"/>
              </a:ext>
            </a:extLst>
          </p:cNvPr>
          <p:cNvSpPr txBox="1"/>
          <p:nvPr/>
        </p:nvSpPr>
        <p:spPr>
          <a:xfrm>
            <a:off x="7282994" y="3078791"/>
            <a:ext cx="3377572" cy="923330"/>
          </a:xfrm>
          <a:prstGeom prst="rect">
            <a:avLst/>
          </a:prstGeom>
          <a:solidFill>
            <a:srgbClr val="FFFF00"/>
          </a:solidFill>
        </p:spPr>
        <p:txBody>
          <a:bodyPr wrap="square">
            <a:spAutoFit/>
          </a:bodyPr>
          <a:lstStyle/>
          <a:p>
            <a:r>
              <a:rPr lang="en-US" b="1" i="1">
                <a:solidFill>
                  <a:srgbClr val="0000CC"/>
                </a:solidFill>
                <a:latin typeface="Times New Roman" pitchFamily="18" charset="0"/>
                <a:cs typeface="Times New Roman" pitchFamily="18" charset="0"/>
              </a:rPr>
              <a:t>Có thể hiểu là 1 từ duy nhất, bắt đầu bằng pic, sau pic phải được nối bằng gạch ngang</a:t>
            </a:r>
          </a:p>
        </p:txBody>
      </p:sp>
      <p:pic>
        <p:nvPicPr>
          <p:cNvPr id="5" name="Picture 4">
            <a:extLst>
              <a:ext uri="{FF2B5EF4-FFF2-40B4-BE49-F238E27FC236}">
                <a16:creationId xmlns:a16="http://schemas.microsoft.com/office/drawing/2014/main" id="{7C9CAA66-FB14-9629-0176-06F0783F51F9}"/>
              </a:ext>
            </a:extLst>
          </p:cNvPr>
          <p:cNvPicPr>
            <a:picLocks noChangeAspect="1"/>
          </p:cNvPicPr>
          <p:nvPr/>
        </p:nvPicPr>
        <p:blipFill>
          <a:blip r:embed="rId7"/>
          <a:stretch>
            <a:fillRect/>
          </a:stretch>
        </p:blipFill>
        <p:spPr>
          <a:xfrm>
            <a:off x="591737" y="3116585"/>
            <a:ext cx="6524625" cy="2124075"/>
          </a:xfrm>
          <a:prstGeom prst="rect">
            <a:avLst/>
          </a:prstGeom>
        </p:spPr>
      </p:pic>
      <p:pic>
        <p:nvPicPr>
          <p:cNvPr id="15" name="Picture 14">
            <a:extLst>
              <a:ext uri="{FF2B5EF4-FFF2-40B4-BE49-F238E27FC236}">
                <a16:creationId xmlns:a16="http://schemas.microsoft.com/office/drawing/2014/main" id="{EF7EA76D-F107-9125-71BE-F3A9396DE47D}"/>
              </a:ext>
            </a:extLst>
          </p:cNvPr>
          <p:cNvPicPr>
            <a:picLocks noChangeAspect="1"/>
          </p:cNvPicPr>
          <p:nvPr/>
        </p:nvPicPr>
        <p:blipFill>
          <a:blip r:embed="rId8"/>
          <a:stretch>
            <a:fillRect/>
          </a:stretch>
        </p:blipFill>
        <p:spPr>
          <a:xfrm>
            <a:off x="503315" y="5315610"/>
            <a:ext cx="2085975" cy="1095375"/>
          </a:xfrm>
          <a:prstGeom prst="rect">
            <a:avLst/>
          </a:prstGeom>
        </p:spPr>
      </p:pic>
      <p:pic>
        <p:nvPicPr>
          <p:cNvPr id="20" name="Picture 19">
            <a:extLst>
              <a:ext uri="{FF2B5EF4-FFF2-40B4-BE49-F238E27FC236}">
                <a16:creationId xmlns:a16="http://schemas.microsoft.com/office/drawing/2014/main" id="{579E0DFF-6206-7B00-B578-9804546184C5}"/>
              </a:ext>
            </a:extLst>
          </p:cNvPr>
          <p:cNvPicPr>
            <a:picLocks noChangeAspect="1"/>
          </p:cNvPicPr>
          <p:nvPr/>
        </p:nvPicPr>
        <p:blipFill>
          <a:blip r:embed="rId9"/>
          <a:stretch>
            <a:fillRect/>
          </a:stretch>
        </p:blipFill>
        <p:spPr>
          <a:xfrm>
            <a:off x="6912400" y="5589930"/>
            <a:ext cx="3133725" cy="962025"/>
          </a:xfrm>
          <a:prstGeom prst="rect">
            <a:avLst/>
          </a:prstGeom>
        </p:spPr>
      </p:pic>
      <p:grpSp>
        <p:nvGrpSpPr>
          <p:cNvPr id="3" name="Group 46">
            <a:extLst>
              <a:ext uri="{FF2B5EF4-FFF2-40B4-BE49-F238E27FC236}">
                <a16:creationId xmlns:a16="http://schemas.microsoft.com/office/drawing/2014/main" id="{C20DCA12-5E81-ED2C-380C-9601AC8A3DCD}"/>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AEC33F46-81B7-827C-CC5A-F56AA02CDB29}"/>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52E2FEE-D833-D7FD-40EC-A0B8B98B3F49}"/>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A2AA8676-DB54-065E-F208-979392F64FDF}"/>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6" name="Text Box 50">
              <a:extLst>
                <a:ext uri="{FF2B5EF4-FFF2-40B4-BE49-F238E27FC236}">
                  <a16:creationId xmlns:a16="http://schemas.microsoft.com/office/drawing/2014/main" id="{F9CC7AB9-88D7-54D1-A492-B5571B029058}"/>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pic>
        <p:nvPicPr>
          <p:cNvPr id="22" name="Picture 21">
            <a:extLst>
              <a:ext uri="{FF2B5EF4-FFF2-40B4-BE49-F238E27FC236}">
                <a16:creationId xmlns:a16="http://schemas.microsoft.com/office/drawing/2014/main" id="{2F14F48A-3453-279F-338F-71EE49F3311D}"/>
              </a:ext>
            </a:extLst>
          </p:cNvPr>
          <p:cNvPicPr>
            <a:picLocks noChangeAspect="1"/>
          </p:cNvPicPr>
          <p:nvPr/>
        </p:nvPicPr>
        <p:blipFill>
          <a:blip r:embed="rId10"/>
          <a:stretch>
            <a:fillRect/>
          </a:stretch>
        </p:blipFill>
        <p:spPr>
          <a:xfrm>
            <a:off x="7298567" y="4092860"/>
            <a:ext cx="2747558" cy="1406331"/>
          </a:xfrm>
          <a:prstGeom prst="rect">
            <a:avLst/>
          </a:prstGeom>
        </p:spPr>
      </p:pic>
    </p:spTree>
    <p:extLst>
      <p:ext uri="{BB962C8B-B14F-4D97-AF65-F5344CB8AC3E}">
        <p14:creationId xmlns:p14="http://schemas.microsoft.com/office/powerpoint/2010/main" val="2605019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5"/>
              </a:rPr>
              <a:t>https://www.w3schools.com/cssref/css_selectors.php</a:t>
            </a:r>
            <a:r>
              <a:rPr lang="en-US"/>
              <a:t> </a:t>
            </a:r>
            <a:r>
              <a:rPr lang="vi-VN"/>
              <a:t> </a:t>
            </a:r>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2062809191"/>
              </p:ext>
            </p:extLst>
          </p:nvPr>
        </p:nvGraphicFramePr>
        <p:xfrm>
          <a:off x="1133666" y="1540050"/>
          <a:ext cx="11058335" cy="119439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1966544">
                  <a:extLst>
                    <a:ext uri="{9D8B030D-6E8A-4147-A177-3AD203B41FA5}">
                      <a16:colId xmlns:a16="http://schemas.microsoft.com/office/drawing/2014/main" val="4049612280"/>
                    </a:ext>
                  </a:extLst>
                </a:gridCol>
                <a:gridCol w="1951463">
                  <a:extLst>
                    <a:ext uri="{9D8B030D-6E8A-4147-A177-3AD203B41FA5}">
                      <a16:colId xmlns:a16="http://schemas.microsoft.com/office/drawing/2014/main" val="2808501813"/>
                    </a:ext>
                  </a:extLst>
                </a:gridCol>
                <a:gridCol w="6594089">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attribute</a:t>
                      </a:r>
                      <a:r>
                        <a:rPr lang="en-US" sz="1800" b="0" i="1" kern="1200">
                          <a:solidFill>
                            <a:srgbClr val="0000CC"/>
                          </a:solidFill>
                          <a:effectLst/>
                          <a:latin typeface="+mn-lt"/>
                          <a:ea typeface="+mn-ea"/>
                          <a:cs typeface="+mn-cs"/>
                          <a:hlinkClick r:id="rId6">
                            <a:extLst>
                              <a:ext uri="{A12FA001-AC4F-418D-AE19-62706E023703}">
                                <ahyp:hlinkClr xmlns:ahyp="http://schemas.microsoft.com/office/drawing/2018/hyperlinkcolor" val="tx"/>
                              </a:ext>
                            </a:extLst>
                          </a:hlinkClick>
                        </a:rPr>
                        <a:t>^=</a:t>
                      </a:r>
                      <a:r>
                        <a:rPr lang="en-US"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title</a:t>
                      </a:r>
                      <a:r>
                        <a:rPr lang="en-US" sz="2000" b="0" i="0" kern="1200">
                          <a:solidFill>
                            <a:srgbClr val="0000CC"/>
                          </a:solidFill>
                          <a:latin typeface="Times New Roman" pitchFamily="18" charset="0"/>
                          <a:ea typeface="+mn-ea"/>
                          <a:cs typeface="Times New Roman" pitchFamily="18" charset="0"/>
                        </a:rPr>
                        <a:t> |^</a:t>
                      </a:r>
                      <a:r>
                        <a:rPr lang="vi-VN" sz="2000" b="0" i="0" kern="1200">
                          <a:solidFill>
                            <a:srgbClr val="0000CC"/>
                          </a:solidFill>
                          <a:latin typeface="Times New Roman" pitchFamily="18" charset="0"/>
                          <a:ea typeface="+mn-ea"/>
                          <a:cs typeface="Times New Roman" pitchFamily="18" charset="0"/>
                        </a:rPr>
                        <a:t>"pic“</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 </a:t>
                      </a:r>
                    </a:p>
                    <a:p>
                      <a:pPr marL="342900" indent="-342900">
                        <a:buAutoNum type="arabicPeriod"/>
                      </a:pPr>
                      <a:r>
                        <a:rPr lang="vi-VN" sz="1800" b="0" i="0" kern="1200">
                          <a:solidFill>
                            <a:srgbClr val="0000CC"/>
                          </a:solidFill>
                          <a:latin typeface="Times New Roman" pitchFamily="18" charset="0"/>
                          <a:ea typeface="+mn-ea"/>
                          <a:cs typeface="Times New Roman" pitchFamily="18" charset="0"/>
                        </a:rPr>
                        <a:t>t</a:t>
                      </a:r>
                      <a:r>
                        <a:rPr lang="en-US" sz="1800" b="0" i="0" kern="1200" err="1">
                          <a:solidFill>
                            <a:srgbClr val="0000CC"/>
                          </a:solidFill>
                          <a:latin typeface="Times New Roman" pitchFamily="18" charset="0"/>
                          <a:ea typeface="+mn-ea"/>
                          <a:cs typeface="Times New Roman" pitchFamily="18" charset="0"/>
                        </a:rPr>
                        <a:t>itle</a:t>
                      </a:r>
                      <a:r>
                        <a:rPr lang="en-US" sz="1800" b="0" i="0" kern="1200">
                          <a:solidFill>
                            <a:srgbClr val="0000CC"/>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bắt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đầu</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bằng</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từ</a:t>
                      </a:r>
                      <a:r>
                        <a:rPr lang="en-US" sz="1800" b="1" i="1" kern="1200">
                          <a:solidFill>
                            <a:schemeClr val="tx1"/>
                          </a:solidFill>
                          <a:latin typeface="Times New Roman" pitchFamily="18" charset="0"/>
                          <a:ea typeface="+mn-ea"/>
                          <a:cs typeface="Times New Roman" pitchFamily="18" charset="0"/>
                        </a:rPr>
                        <a:t> </a:t>
                      </a:r>
                      <a:r>
                        <a:rPr lang="en-US" sz="1800" b="0" i="0" kern="1200">
                          <a:solidFill>
                            <a:srgbClr val="0000CC"/>
                          </a:solidFill>
                          <a:latin typeface="Times New Roman" pitchFamily="18" charset="0"/>
                          <a:ea typeface="+mn-ea"/>
                          <a:cs typeface="Times New Roman" pitchFamily="18" charset="0"/>
                        </a:rPr>
                        <a:t>pic ( </a:t>
                      </a:r>
                      <a:r>
                        <a:rPr lang="en-US" sz="1800" b="0" i="0" kern="1200" err="1">
                          <a:solidFill>
                            <a:srgbClr val="0000CC"/>
                          </a:solidFill>
                          <a:latin typeface="Times New Roman" pitchFamily="18" charset="0"/>
                          <a:ea typeface="+mn-ea"/>
                          <a:cs typeface="Times New Roman" pitchFamily="18" charset="0"/>
                        </a:rPr>
                        <a:t>không</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quan</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tâm</a:t>
                      </a:r>
                      <a:r>
                        <a:rPr lang="en-US" sz="1800" b="0" i="0" kern="1200">
                          <a:solidFill>
                            <a:srgbClr val="0000CC"/>
                          </a:solidFill>
                          <a:latin typeface="Times New Roman" pitchFamily="18" charset="0"/>
                          <a:ea typeface="+mn-ea"/>
                          <a:cs typeface="Times New Roman" pitchFamily="18" charset="0"/>
                        </a:rPr>
                        <a:t> space </a:t>
                      </a:r>
                      <a:r>
                        <a:rPr lang="en-US" sz="1800" b="0" i="0" kern="1200" err="1">
                          <a:solidFill>
                            <a:srgbClr val="0000CC"/>
                          </a:solidFill>
                          <a:latin typeface="Times New Roman" pitchFamily="18" charset="0"/>
                          <a:ea typeface="+mn-ea"/>
                          <a:cs typeface="Times New Roman" pitchFamily="18" charset="0"/>
                        </a:rPr>
                        <a:t>đằng</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sau</a:t>
                      </a:r>
                      <a:r>
                        <a:rPr lang="en-US" sz="1800" b="0" i="0" kern="1200">
                          <a:solidFill>
                            <a:srgbClr val="0000CC"/>
                          </a:solidFill>
                          <a:latin typeface="Times New Roman" pitchFamily="18" charset="0"/>
                          <a:ea typeface="+mn-ea"/>
                          <a:cs typeface="Times New Roman" pitchFamily="18" charset="0"/>
                        </a:rPr>
                        <a:t>)</a:t>
                      </a: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4" name="Picture 13">
            <a:extLst>
              <a:ext uri="{FF2B5EF4-FFF2-40B4-BE49-F238E27FC236}">
                <a16:creationId xmlns:a16="http://schemas.microsoft.com/office/drawing/2014/main" id="{C820B730-CC4C-C5BF-AF19-E6CC90EBCF35}"/>
              </a:ext>
            </a:extLst>
          </p:cNvPr>
          <p:cNvPicPr>
            <a:picLocks noChangeAspect="1"/>
          </p:cNvPicPr>
          <p:nvPr/>
        </p:nvPicPr>
        <p:blipFill>
          <a:blip r:embed="rId7"/>
          <a:stretch>
            <a:fillRect/>
          </a:stretch>
        </p:blipFill>
        <p:spPr>
          <a:xfrm>
            <a:off x="1205580" y="3009607"/>
            <a:ext cx="6496050" cy="2181225"/>
          </a:xfrm>
          <a:prstGeom prst="rect">
            <a:avLst/>
          </a:prstGeom>
        </p:spPr>
      </p:pic>
      <p:pic>
        <p:nvPicPr>
          <p:cNvPr id="16" name="Picture 15">
            <a:extLst>
              <a:ext uri="{FF2B5EF4-FFF2-40B4-BE49-F238E27FC236}">
                <a16:creationId xmlns:a16="http://schemas.microsoft.com/office/drawing/2014/main" id="{72F3C7D5-F113-7344-94FF-60C0BAE02D54}"/>
              </a:ext>
            </a:extLst>
          </p:cNvPr>
          <p:cNvPicPr>
            <a:picLocks noChangeAspect="1"/>
          </p:cNvPicPr>
          <p:nvPr/>
        </p:nvPicPr>
        <p:blipFill>
          <a:blip r:embed="rId8"/>
          <a:stretch>
            <a:fillRect/>
          </a:stretch>
        </p:blipFill>
        <p:spPr>
          <a:xfrm>
            <a:off x="7794935" y="5440362"/>
            <a:ext cx="4095750" cy="1209675"/>
          </a:xfrm>
          <a:prstGeom prst="rect">
            <a:avLst/>
          </a:prstGeom>
        </p:spPr>
      </p:pic>
      <p:pic>
        <p:nvPicPr>
          <p:cNvPr id="21" name="Picture 20">
            <a:extLst>
              <a:ext uri="{FF2B5EF4-FFF2-40B4-BE49-F238E27FC236}">
                <a16:creationId xmlns:a16="http://schemas.microsoft.com/office/drawing/2014/main" id="{DB7D899F-7C75-214F-B5C1-07AEBEF342B3}"/>
              </a:ext>
            </a:extLst>
          </p:cNvPr>
          <p:cNvPicPr>
            <a:picLocks noChangeAspect="1"/>
          </p:cNvPicPr>
          <p:nvPr/>
        </p:nvPicPr>
        <p:blipFill>
          <a:blip r:embed="rId9"/>
          <a:stretch>
            <a:fillRect/>
          </a:stretch>
        </p:blipFill>
        <p:spPr>
          <a:xfrm>
            <a:off x="1205580" y="5416898"/>
            <a:ext cx="2095500" cy="1152525"/>
          </a:xfrm>
          <a:prstGeom prst="rect">
            <a:avLst/>
          </a:prstGeom>
        </p:spPr>
      </p:pic>
      <p:sp>
        <p:nvSpPr>
          <p:cNvPr id="23" name="TextBox 22">
            <a:extLst>
              <a:ext uri="{FF2B5EF4-FFF2-40B4-BE49-F238E27FC236}">
                <a16:creationId xmlns:a16="http://schemas.microsoft.com/office/drawing/2014/main" id="{641D43B0-E999-ABD3-8A86-D26BCFA45401}"/>
              </a:ext>
            </a:extLst>
          </p:cNvPr>
          <p:cNvSpPr txBox="1"/>
          <p:nvPr/>
        </p:nvSpPr>
        <p:spPr>
          <a:xfrm>
            <a:off x="3707334" y="5416898"/>
            <a:ext cx="2722996" cy="1200329"/>
          </a:xfrm>
          <a:prstGeom prst="rect">
            <a:avLst/>
          </a:prstGeom>
          <a:solidFill>
            <a:srgbClr val="FFFF00"/>
          </a:solidFill>
        </p:spPr>
        <p:txBody>
          <a:bodyPr wrap="square">
            <a:spAutoFit/>
          </a:bodyPr>
          <a:lstStyle/>
          <a:p>
            <a:r>
              <a:rPr lang="en-US" b="1" i="1">
                <a:solidFill>
                  <a:srgbClr val="0000CC"/>
                </a:solidFill>
                <a:latin typeface="Times New Roman" pitchFamily="18" charset="0"/>
                <a:cs typeface="Times New Roman" pitchFamily="18" charset="0"/>
              </a:rPr>
              <a:t>Chỉ tác động thẻ a :</a:t>
            </a:r>
          </a:p>
          <a:p>
            <a:r>
              <a:rPr lang="en-US" b="1" i="1">
                <a:solidFill>
                  <a:srgbClr val="0000CC"/>
                </a:solidFill>
                <a:latin typeface="Times New Roman" pitchFamily="18" charset="0"/>
                <a:cs typeface="Times New Roman" pitchFamily="18" charset="0"/>
              </a:rPr>
              <a:t>Title bắt đầu bằng từ pic , </a:t>
            </a:r>
            <a:r>
              <a:rPr lang="en-US" b="1" i="1">
                <a:solidFill>
                  <a:srgbClr val="FF0000"/>
                </a:solidFill>
                <a:latin typeface="Times New Roman" pitchFamily="18" charset="0"/>
                <a:cs typeface="Times New Roman" pitchFamily="18" charset="0"/>
              </a:rPr>
              <a:t>có thể có nhiều từ đằng sau</a:t>
            </a:r>
          </a:p>
        </p:txBody>
      </p:sp>
      <p:sp>
        <p:nvSpPr>
          <p:cNvPr id="24" name="Arrow: Right 23">
            <a:extLst>
              <a:ext uri="{FF2B5EF4-FFF2-40B4-BE49-F238E27FC236}">
                <a16:creationId xmlns:a16="http://schemas.microsoft.com/office/drawing/2014/main" id="{172EE260-94CC-F044-DA82-8A3582885EB3}"/>
              </a:ext>
            </a:extLst>
          </p:cNvPr>
          <p:cNvSpPr/>
          <p:nvPr/>
        </p:nvSpPr>
        <p:spPr>
          <a:xfrm>
            <a:off x="6910065" y="5727130"/>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3D5E7D4A-5B93-8059-74EE-01BE8A3EBFF6}"/>
              </a:ext>
            </a:extLst>
          </p:cNvPr>
          <p:cNvGrpSpPr>
            <a:grpSpLocks/>
          </p:cNvGrpSpPr>
          <p:nvPr/>
        </p:nvGrpSpPr>
        <p:grpSpPr bwMode="auto">
          <a:xfrm>
            <a:off x="702179" y="712439"/>
            <a:ext cx="3777305" cy="685800"/>
            <a:chOff x="1296" y="1824"/>
            <a:chExt cx="2101" cy="432"/>
          </a:xfrm>
        </p:grpSpPr>
        <p:sp>
          <p:nvSpPr>
            <p:cNvPr id="3" name="AutoShape 47">
              <a:extLst>
                <a:ext uri="{FF2B5EF4-FFF2-40B4-BE49-F238E27FC236}">
                  <a16:creationId xmlns:a16="http://schemas.microsoft.com/office/drawing/2014/main" id="{F20A0612-9B23-964C-5E9A-1899D4809037}"/>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4" name="AutoShape 48">
              <a:extLst>
                <a:ext uri="{FF2B5EF4-FFF2-40B4-BE49-F238E27FC236}">
                  <a16:creationId xmlns:a16="http://schemas.microsoft.com/office/drawing/2014/main" id="{3AA8A849-8B42-70DE-3592-247097D35882}"/>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5" name="Text Box 49">
              <a:extLst>
                <a:ext uri="{FF2B5EF4-FFF2-40B4-BE49-F238E27FC236}">
                  <a16:creationId xmlns:a16="http://schemas.microsoft.com/office/drawing/2014/main" id="{8A6EE699-08D4-98BF-3813-E242D258AE98}"/>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6" name="Text Box 50">
              <a:extLst>
                <a:ext uri="{FF2B5EF4-FFF2-40B4-BE49-F238E27FC236}">
                  <a16:creationId xmlns:a16="http://schemas.microsoft.com/office/drawing/2014/main" id="{59DC30C9-A6F1-1539-C959-0A49AB8BF4A4}"/>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2446335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9" name="TextBox 28">
            <a:extLst>
              <a:ext uri="{FF2B5EF4-FFF2-40B4-BE49-F238E27FC236}">
                <a16:creationId xmlns:a16="http://schemas.microsoft.com/office/drawing/2014/main" id="{E703194E-ACB4-7664-9E5D-F6811046C51A}"/>
              </a:ext>
            </a:extLst>
          </p:cNvPr>
          <p:cNvSpPr txBox="1"/>
          <p:nvPr/>
        </p:nvSpPr>
        <p:spPr>
          <a:xfrm>
            <a:off x="5248469" y="1041845"/>
            <a:ext cx="5784695" cy="369332"/>
          </a:xfrm>
          <a:prstGeom prst="rect">
            <a:avLst/>
          </a:prstGeom>
          <a:noFill/>
        </p:spPr>
        <p:txBody>
          <a:bodyPr wrap="square">
            <a:spAutoFit/>
          </a:bodyPr>
          <a:lstStyle/>
          <a:p>
            <a:r>
              <a:rPr lang="vi-VN">
                <a:hlinkClick r:id="rId5"/>
              </a:rPr>
              <a:t>https://www.w3schools.com/cssref/css_selectors.php</a:t>
            </a:r>
            <a:r>
              <a:rPr lang="en-US"/>
              <a:t> </a:t>
            </a:r>
            <a:r>
              <a:rPr lang="vi-VN"/>
              <a:t> </a:t>
            </a:r>
          </a:p>
        </p:txBody>
      </p:sp>
      <p:graphicFrame>
        <p:nvGraphicFramePr>
          <p:cNvPr id="19" name="Table 18">
            <a:extLst>
              <a:ext uri="{FF2B5EF4-FFF2-40B4-BE49-F238E27FC236}">
                <a16:creationId xmlns:a16="http://schemas.microsoft.com/office/drawing/2014/main" id="{9E4FEB1A-D007-E26A-D4C5-0B7F41B570EA}"/>
              </a:ext>
            </a:extLst>
          </p:cNvPr>
          <p:cNvGraphicFramePr>
            <a:graphicFrameLocks noGrp="1"/>
          </p:cNvGraphicFramePr>
          <p:nvPr>
            <p:extLst>
              <p:ext uri="{D42A27DB-BD31-4B8C-83A1-F6EECF244321}">
                <p14:modId xmlns:p14="http://schemas.microsoft.com/office/powerpoint/2010/main" val="489340667"/>
              </p:ext>
            </p:extLst>
          </p:nvPr>
        </p:nvGraphicFramePr>
        <p:xfrm>
          <a:off x="1133666" y="1540050"/>
          <a:ext cx="11058335" cy="1194396"/>
        </p:xfrm>
        <a:graphic>
          <a:graphicData uri="http://schemas.openxmlformats.org/drawingml/2006/table">
            <a:tbl>
              <a:tblPr firstRow="1" firstCol="1" bandRow="1">
                <a:tableStyleId>{5C22544A-7EE6-4342-B048-85BDC9FD1C3A}</a:tableStyleId>
              </a:tblPr>
              <a:tblGrid>
                <a:gridCol w="546239">
                  <a:extLst>
                    <a:ext uri="{9D8B030D-6E8A-4147-A177-3AD203B41FA5}">
                      <a16:colId xmlns:a16="http://schemas.microsoft.com/office/drawing/2014/main" val="2583722390"/>
                    </a:ext>
                  </a:extLst>
                </a:gridCol>
                <a:gridCol w="2066905">
                  <a:extLst>
                    <a:ext uri="{9D8B030D-6E8A-4147-A177-3AD203B41FA5}">
                      <a16:colId xmlns:a16="http://schemas.microsoft.com/office/drawing/2014/main" val="4049612280"/>
                    </a:ext>
                  </a:extLst>
                </a:gridCol>
                <a:gridCol w="1851102">
                  <a:extLst>
                    <a:ext uri="{9D8B030D-6E8A-4147-A177-3AD203B41FA5}">
                      <a16:colId xmlns:a16="http://schemas.microsoft.com/office/drawing/2014/main" val="2808501813"/>
                    </a:ext>
                  </a:extLst>
                </a:gridCol>
                <a:gridCol w="6594089">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Cú pháp</a:t>
                      </a:r>
                      <a:endPar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 </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tc>
                <a:tc>
                  <a:txBody>
                    <a:bodyPr/>
                    <a:lstStyle/>
                    <a:p>
                      <a:pPr marL="0" algn="ctr" defTabSz="914400" rtl="0" eaLnBrk="1" latinLnBrk="0" hangingPunct="1">
                        <a:lnSpc>
                          <a:spcPct val="100000"/>
                        </a:lnSpc>
                      </a:pP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r>
                        <a:rPr lang="vi-VN"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attribute</a:t>
                      </a:r>
                      <a:r>
                        <a:rPr lang="en-US" sz="1800" b="0" i="1" kern="1200">
                          <a:solidFill>
                            <a:srgbClr val="0000CC"/>
                          </a:solidFill>
                          <a:effectLst/>
                          <a:latin typeface="+mn-lt"/>
                          <a:ea typeface="+mn-ea"/>
                          <a:cs typeface="+mn-cs"/>
                          <a:hlinkClick r:id="rId6">
                            <a:extLst>
                              <a:ext uri="{A12FA001-AC4F-418D-AE19-62706E023703}">
                                <ahyp:hlinkClr xmlns:ahyp="http://schemas.microsoft.com/office/drawing/2018/hyperlinkcolor" val="tx"/>
                              </a:ext>
                            </a:extLst>
                          </a:hlinkClick>
                        </a:rPr>
                        <a:t>$=</a:t>
                      </a:r>
                      <a:r>
                        <a:rPr lang="en-US" sz="1800" b="0" i="1"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value</a:t>
                      </a:r>
                      <a:r>
                        <a:rPr lang="vi-VN" sz="1800" b="0" i="0" kern="1200">
                          <a:solidFill>
                            <a:srgbClr val="FF0000"/>
                          </a:solidFill>
                          <a:effectLst/>
                          <a:latin typeface="+mn-lt"/>
                          <a:ea typeface="+mn-ea"/>
                          <a:cs typeface="+mn-cs"/>
                          <a:hlinkClick r:id="rId6">
                            <a:extLst>
                              <a:ext uri="{A12FA001-AC4F-418D-AE19-62706E023703}">
                                <ahyp:hlinkClr xmlns:ahyp="http://schemas.microsoft.com/office/drawing/2018/hyperlinkcolor" val="tx"/>
                              </a:ext>
                            </a:extLst>
                          </a:hlinkClick>
                        </a:rPr>
                        <a: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tc>
                  <a:txBody>
                    <a:bodyPr/>
                    <a:lstStyle/>
                    <a:p>
                      <a:pPr algn="ctr"/>
                      <a:r>
                        <a:rPr lang="en-US" sz="2000" b="0" i="0" kern="1200">
                          <a:solidFill>
                            <a:srgbClr val="0000CC"/>
                          </a:solidFill>
                          <a:latin typeface="Times New Roman" pitchFamily="18" charset="0"/>
                          <a:ea typeface="+mn-ea"/>
                          <a:cs typeface="Times New Roman" pitchFamily="18" charset="0"/>
                        </a:rPr>
                        <a:t>[</a:t>
                      </a:r>
                      <a:r>
                        <a:rPr lang="vi-VN" sz="2000" b="0" i="0" kern="1200">
                          <a:solidFill>
                            <a:srgbClr val="0000CC"/>
                          </a:solidFill>
                          <a:latin typeface="Times New Roman" pitchFamily="18" charset="0"/>
                          <a:ea typeface="+mn-ea"/>
                          <a:cs typeface="Times New Roman" pitchFamily="18" charset="0"/>
                        </a:rPr>
                        <a:t>title</a:t>
                      </a:r>
                      <a:r>
                        <a:rPr lang="en-US" sz="2000" b="0" i="0" kern="1200">
                          <a:solidFill>
                            <a:srgbClr val="0000CC"/>
                          </a:solidFill>
                          <a:latin typeface="Times New Roman" pitchFamily="18" charset="0"/>
                          <a:ea typeface="+mn-ea"/>
                          <a:cs typeface="Times New Roman" pitchFamily="18" charset="0"/>
                        </a:rPr>
                        <a:t> $=</a:t>
                      </a:r>
                      <a:r>
                        <a:rPr lang="vi-VN" sz="2000" b="0" i="0" kern="1200">
                          <a:solidFill>
                            <a:srgbClr val="0000CC"/>
                          </a:solidFill>
                          <a:latin typeface="Times New Roman" pitchFamily="18" charset="0"/>
                          <a:ea typeface="+mn-ea"/>
                          <a:cs typeface="Times New Roman" pitchFamily="18" charset="0"/>
                        </a:rPr>
                        <a:t>“</a:t>
                      </a:r>
                      <a:r>
                        <a:rPr lang="en-US" sz="2000" b="0" i="0" kern="1200">
                          <a:solidFill>
                            <a:srgbClr val="0000CC"/>
                          </a:solidFill>
                          <a:latin typeface="Times New Roman" pitchFamily="18" charset="0"/>
                          <a:ea typeface="+mn-ea"/>
                          <a:cs typeface="Times New Roman" pitchFamily="18" charset="0"/>
                        </a:rPr>
                        <a:t>1</a:t>
                      </a:r>
                      <a:r>
                        <a:rPr lang="vi-VN" sz="2000" b="0" i="0" kern="1200">
                          <a:solidFill>
                            <a:srgbClr val="0000CC"/>
                          </a:solidFill>
                          <a:latin typeface="Times New Roman" pitchFamily="18" charset="0"/>
                          <a:ea typeface="+mn-ea"/>
                          <a:cs typeface="Times New Roman" pitchFamily="18" charset="0"/>
                        </a:rPr>
                        <a:t>“</a:t>
                      </a:r>
                      <a:r>
                        <a:rPr lang="en-US" sz="2000" b="0" i="0" kern="1200">
                          <a:solidFill>
                            <a:srgbClr val="0000CC"/>
                          </a:solidFill>
                          <a:latin typeface="Times New Roman" pitchFamily="18" charset="0"/>
                          <a:ea typeface="+mn-ea"/>
                          <a:cs typeface="Times New Roman" pitchFamily="18" charset="0"/>
                        </a:rPr>
                        <a:t>]</a:t>
                      </a:r>
                      <a:endParaRPr lang="vi-VN" sz="2000" b="0" i="0" kern="1200">
                        <a:solidFill>
                          <a:srgbClr val="0000CC"/>
                        </a:solidFill>
                        <a:latin typeface="Times New Roman" pitchFamily="18" charset="0"/>
                        <a:ea typeface="+mn-ea"/>
                        <a:cs typeface="Times New Roman" pitchFamily="18" charset="0"/>
                      </a:endParaRPr>
                    </a:p>
                  </a:txBody>
                  <a:tcPr marL="142875" marR="142875" marT="47625" marB="47625" anchor="ctr"/>
                </a:tc>
                <a:tc>
                  <a:txBody>
                    <a:bodyPr/>
                    <a:lstStyle/>
                    <a:p>
                      <a:r>
                        <a:rPr lang="en-US" sz="1800" b="1" i="1" kern="1200" err="1">
                          <a:solidFill>
                            <a:schemeClr val="tx1"/>
                          </a:solidFill>
                          <a:latin typeface="Times New Roman" pitchFamily="18" charset="0"/>
                          <a:ea typeface="+mn-ea"/>
                          <a:cs typeface="Times New Roman" pitchFamily="18" charset="0"/>
                        </a:rPr>
                        <a:t>Chọn</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tất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cả</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các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có</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thuộc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tính</a:t>
                      </a:r>
                      <a:r>
                        <a:rPr lang="en-US" sz="1800" b="1" i="1" kern="1200">
                          <a:solidFill>
                            <a:schemeClr val="tx1"/>
                          </a:solidFill>
                          <a:latin typeface="Times New Roman" pitchFamily="18" charset="0"/>
                          <a:ea typeface="+mn-ea"/>
                          <a:cs typeface="Times New Roman" pitchFamily="18" charset="0"/>
                        </a:rPr>
                        <a:t> : </a:t>
                      </a:r>
                    </a:p>
                    <a:p>
                      <a:pPr marL="342900" indent="-342900">
                        <a:buAutoNum type="arabicPeriod"/>
                      </a:pPr>
                      <a:r>
                        <a:rPr lang="vi-VN" sz="1800" b="0" i="0" kern="1200">
                          <a:solidFill>
                            <a:srgbClr val="0000CC"/>
                          </a:solidFill>
                          <a:latin typeface="Times New Roman" pitchFamily="18" charset="0"/>
                          <a:ea typeface="+mn-ea"/>
                          <a:cs typeface="Times New Roman" pitchFamily="18" charset="0"/>
                        </a:rPr>
                        <a:t>t</a:t>
                      </a:r>
                      <a:r>
                        <a:rPr lang="en-US" sz="1800" b="0" i="0" kern="1200" err="1">
                          <a:solidFill>
                            <a:srgbClr val="0000CC"/>
                          </a:solidFill>
                          <a:latin typeface="Times New Roman" pitchFamily="18" charset="0"/>
                          <a:ea typeface="+mn-ea"/>
                          <a:cs typeface="Times New Roman" pitchFamily="18" charset="0"/>
                        </a:rPr>
                        <a:t>itle</a:t>
                      </a:r>
                      <a:r>
                        <a:rPr lang="en-US" sz="1800" b="0" i="0" kern="1200">
                          <a:solidFill>
                            <a:srgbClr val="0000CC"/>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kết</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thúc</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bằng</a:t>
                      </a:r>
                      <a:r>
                        <a:rPr lang="en-US" sz="1800" b="1" i="1" kern="1200">
                          <a:solidFill>
                            <a:schemeClr val="tx1"/>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ký</a:t>
                      </a:r>
                      <a:r>
                        <a:rPr lang="en-US" sz="1800" b="0" i="0" kern="1200">
                          <a:solidFill>
                            <a:srgbClr val="0000CC"/>
                          </a:solidFill>
                          <a:latin typeface="Times New Roman" pitchFamily="18" charset="0"/>
                          <a:ea typeface="+mn-ea"/>
                          <a:cs typeface="Times New Roman" pitchFamily="18" charset="0"/>
                        </a:rPr>
                        <a:t> </a:t>
                      </a:r>
                      <a:r>
                        <a:rPr lang="en-US" sz="1800" b="0" i="0" kern="1200" err="1">
                          <a:solidFill>
                            <a:srgbClr val="0000CC"/>
                          </a:solidFill>
                          <a:latin typeface="Times New Roman" pitchFamily="18" charset="0"/>
                          <a:ea typeface="+mn-ea"/>
                          <a:cs typeface="Times New Roman" pitchFamily="18" charset="0"/>
                        </a:rPr>
                        <a:t>tự</a:t>
                      </a:r>
                      <a:r>
                        <a:rPr lang="en-US" sz="1800" b="0" i="0" kern="1200">
                          <a:solidFill>
                            <a:srgbClr val="0000CC"/>
                          </a:solidFill>
                          <a:latin typeface="Times New Roman" pitchFamily="18" charset="0"/>
                          <a:ea typeface="+mn-ea"/>
                          <a:cs typeface="Times New Roman" pitchFamily="18" charset="0"/>
                        </a:rPr>
                        <a:t> 1</a:t>
                      </a: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3" name="Picture 2">
            <a:extLst>
              <a:ext uri="{FF2B5EF4-FFF2-40B4-BE49-F238E27FC236}">
                <a16:creationId xmlns:a16="http://schemas.microsoft.com/office/drawing/2014/main" id="{664A7A99-F026-7BC1-58E7-999AC5E298D1}"/>
              </a:ext>
            </a:extLst>
          </p:cNvPr>
          <p:cNvPicPr>
            <a:picLocks noChangeAspect="1"/>
          </p:cNvPicPr>
          <p:nvPr/>
        </p:nvPicPr>
        <p:blipFill>
          <a:blip r:embed="rId7"/>
          <a:stretch>
            <a:fillRect/>
          </a:stretch>
        </p:blipFill>
        <p:spPr>
          <a:xfrm>
            <a:off x="1158836" y="2876257"/>
            <a:ext cx="6457950" cy="2228850"/>
          </a:xfrm>
          <a:prstGeom prst="rect">
            <a:avLst/>
          </a:prstGeom>
        </p:spPr>
      </p:pic>
      <p:pic>
        <p:nvPicPr>
          <p:cNvPr id="5" name="Picture 4">
            <a:extLst>
              <a:ext uri="{FF2B5EF4-FFF2-40B4-BE49-F238E27FC236}">
                <a16:creationId xmlns:a16="http://schemas.microsoft.com/office/drawing/2014/main" id="{B38C23FA-1E87-1769-1426-641C4EB14D0F}"/>
              </a:ext>
            </a:extLst>
          </p:cNvPr>
          <p:cNvPicPr>
            <a:picLocks noChangeAspect="1"/>
          </p:cNvPicPr>
          <p:nvPr/>
        </p:nvPicPr>
        <p:blipFill>
          <a:blip r:embed="rId8"/>
          <a:stretch>
            <a:fillRect/>
          </a:stretch>
        </p:blipFill>
        <p:spPr>
          <a:xfrm>
            <a:off x="1133666" y="5276369"/>
            <a:ext cx="2028825" cy="1143000"/>
          </a:xfrm>
          <a:prstGeom prst="rect">
            <a:avLst/>
          </a:prstGeom>
        </p:spPr>
      </p:pic>
      <p:sp>
        <p:nvSpPr>
          <p:cNvPr id="6" name="TextBox 5">
            <a:extLst>
              <a:ext uri="{FF2B5EF4-FFF2-40B4-BE49-F238E27FC236}">
                <a16:creationId xmlns:a16="http://schemas.microsoft.com/office/drawing/2014/main" id="{1E026111-F5F4-6FCC-D72A-520A36CE766B}"/>
              </a:ext>
            </a:extLst>
          </p:cNvPr>
          <p:cNvSpPr txBox="1"/>
          <p:nvPr/>
        </p:nvSpPr>
        <p:spPr>
          <a:xfrm>
            <a:off x="3441543" y="5317950"/>
            <a:ext cx="3206422" cy="646331"/>
          </a:xfrm>
          <a:prstGeom prst="rect">
            <a:avLst/>
          </a:prstGeom>
          <a:solidFill>
            <a:srgbClr val="FFFF00"/>
          </a:solidFill>
        </p:spPr>
        <p:txBody>
          <a:bodyPr wrap="square">
            <a:spAutoFit/>
          </a:bodyPr>
          <a:lstStyle/>
          <a:p>
            <a:r>
              <a:rPr lang="en-US" b="1" i="1">
                <a:solidFill>
                  <a:srgbClr val="0000CC"/>
                </a:solidFill>
                <a:latin typeface="Times New Roman" pitchFamily="18" charset="0"/>
                <a:cs typeface="Times New Roman" pitchFamily="18" charset="0"/>
              </a:rPr>
              <a:t>Chỉ tác động thẻ a :</a:t>
            </a:r>
          </a:p>
          <a:p>
            <a:r>
              <a:rPr lang="en-US" b="1" i="1">
                <a:solidFill>
                  <a:srgbClr val="0000CC"/>
                </a:solidFill>
                <a:latin typeface="Times New Roman" pitchFamily="18" charset="0"/>
                <a:cs typeface="Times New Roman" pitchFamily="18" charset="0"/>
              </a:rPr>
              <a:t>Title </a:t>
            </a:r>
            <a:r>
              <a:rPr lang="en-US" b="1" i="1">
                <a:solidFill>
                  <a:srgbClr val="FF0000"/>
                </a:solidFill>
                <a:latin typeface="Times New Roman" pitchFamily="18" charset="0"/>
                <a:cs typeface="Times New Roman" pitchFamily="18" charset="0"/>
              </a:rPr>
              <a:t>kết thúc bằng ký tự “1”</a:t>
            </a:r>
          </a:p>
        </p:txBody>
      </p:sp>
      <p:pic>
        <p:nvPicPr>
          <p:cNvPr id="17" name="Picture 16">
            <a:extLst>
              <a:ext uri="{FF2B5EF4-FFF2-40B4-BE49-F238E27FC236}">
                <a16:creationId xmlns:a16="http://schemas.microsoft.com/office/drawing/2014/main" id="{3A40CF8B-8F8F-EAD8-2C5B-81A978E3A5ED}"/>
              </a:ext>
            </a:extLst>
          </p:cNvPr>
          <p:cNvPicPr>
            <a:picLocks noChangeAspect="1"/>
          </p:cNvPicPr>
          <p:nvPr/>
        </p:nvPicPr>
        <p:blipFill>
          <a:blip r:embed="rId9"/>
          <a:stretch>
            <a:fillRect/>
          </a:stretch>
        </p:blipFill>
        <p:spPr>
          <a:xfrm>
            <a:off x="8032478" y="5317950"/>
            <a:ext cx="3286125" cy="981075"/>
          </a:xfrm>
          <a:prstGeom prst="rect">
            <a:avLst/>
          </a:prstGeom>
        </p:spPr>
      </p:pic>
      <p:sp>
        <p:nvSpPr>
          <p:cNvPr id="18" name="Arrow: Right 17">
            <a:extLst>
              <a:ext uri="{FF2B5EF4-FFF2-40B4-BE49-F238E27FC236}">
                <a16:creationId xmlns:a16="http://schemas.microsoft.com/office/drawing/2014/main" id="{8860A6E4-74D3-EBEE-5C39-3E99987CE61B}"/>
              </a:ext>
            </a:extLst>
          </p:cNvPr>
          <p:cNvSpPr/>
          <p:nvPr/>
        </p:nvSpPr>
        <p:spPr>
          <a:xfrm>
            <a:off x="7282249" y="5557937"/>
            <a:ext cx="334537" cy="289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46">
            <a:extLst>
              <a:ext uri="{FF2B5EF4-FFF2-40B4-BE49-F238E27FC236}">
                <a16:creationId xmlns:a16="http://schemas.microsoft.com/office/drawing/2014/main" id="{CAA728F0-A46D-318D-E0E0-99363B06F886}"/>
              </a:ext>
            </a:extLst>
          </p:cNvPr>
          <p:cNvGrpSpPr>
            <a:grpSpLocks/>
          </p:cNvGrpSpPr>
          <p:nvPr/>
        </p:nvGrpSpPr>
        <p:grpSpPr bwMode="auto">
          <a:xfrm>
            <a:off x="702179" y="712439"/>
            <a:ext cx="3777305" cy="685800"/>
            <a:chOff x="1296" y="1824"/>
            <a:chExt cx="2101" cy="432"/>
          </a:xfrm>
        </p:grpSpPr>
        <p:sp>
          <p:nvSpPr>
            <p:cNvPr id="4" name="AutoShape 47">
              <a:extLst>
                <a:ext uri="{FF2B5EF4-FFF2-40B4-BE49-F238E27FC236}">
                  <a16:creationId xmlns:a16="http://schemas.microsoft.com/office/drawing/2014/main" id="{5EAC26E0-B405-707F-3E05-82D78F1C5178}"/>
                </a:ext>
              </a:extLst>
            </p:cNvPr>
            <p:cNvSpPr>
              <a:spLocks noChangeArrowheads="1"/>
            </p:cNvSpPr>
            <p:nvPr/>
          </p:nvSpPr>
          <p:spPr bwMode="gray">
            <a:xfrm>
              <a:off x="1536" y="1899"/>
              <a:ext cx="178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4" name="AutoShape 48">
              <a:extLst>
                <a:ext uri="{FF2B5EF4-FFF2-40B4-BE49-F238E27FC236}">
                  <a16:creationId xmlns:a16="http://schemas.microsoft.com/office/drawing/2014/main" id="{B2B49CF7-D566-9F83-76F9-9C52D67CA09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C996275F-33AD-1D10-A0BA-BD7152D96EE2}"/>
                </a:ext>
              </a:extLst>
            </p:cNvPr>
            <p:cNvSpPr txBox="1">
              <a:spLocks noChangeArrowheads="1"/>
            </p:cNvSpPr>
            <p:nvPr/>
          </p:nvSpPr>
          <p:spPr bwMode="gray">
            <a:xfrm>
              <a:off x="1550" y="1920"/>
              <a:ext cx="18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vi-VN" sz="2000" b="1">
                  <a:solidFill>
                    <a:srgbClr val="CC00FF"/>
                  </a:solidFill>
                </a:rPr>
                <a:t>Attribute selectors</a:t>
              </a:r>
              <a:r>
                <a:rPr lang="en-US" sz="2000" b="1">
                  <a:solidFill>
                    <a:srgbClr val="CC00FF"/>
                  </a:solidFill>
                </a:rPr>
                <a:t> </a:t>
              </a:r>
              <a:endParaRPr lang="vi-VN" sz="2000" b="1">
                <a:solidFill>
                  <a:srgbClr val="CC00FF"/>
                </a:solidFill>
              </a:endParaRPr>
            </a:p>
          </p:txBody>
        </p:sp>
        <p:sp>
          <p:nvSpPr>
            <p:cNvPr id="16" name="Text Box 50">
              <a:extLst>
                <a:ext uri="{FF2B5EF4-FFF2-40B4-BE49-F238E27FC236}">
                  <a16:creationId xmlns:a16="http://schemas.microsoft.com/office/drawing/2014/main" id="{41442510-D0C1-1817-BE48-6F565853046A}"/>
                </a:ext>
              </a:extLst>
            </p:cNvPr>
            <p:cNvSpPr txBox="1">
              <a:spLocks noChangeArrowheads="1"/>
            </p:cNvSpPr>
            <p:nvPr/>
          </p:nvSpPr>
          <p:spPr bwMode="gray">
            <a:xfrm>
              <a:off x="1366" y="1886"/>
              <a:ext cx="2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III</a:t>
              </a:r>
            </a:p>
          </p:txBody>
        </p:sp>
      </p:grpSp>
    </p:spTree>
    <p:extLst>
      <p:ext uri="{BB962C8B-B14F-4D97-AF65-F5344CB8AC3E}">
        <p14:creationId xmlns:p14="http://schemas.microsoft.com/office/powerpoint/2010/main" val="2112023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326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11416" cy="685800"/>
            <a:chOff x="1296" y="1824"/>
            <a:chExt cx="1675" cy="432"/>
          </a:xfrm>
        </p:grpSpPr>
        <p:sp>
          <p:nvSpPr>
            <p:cNvPr id="138" name="AutoShape 47"/>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44" name="Text Box 50"/>
            <p:cNvSpPr txBox="1">
              <a:spLocks noChangeArrowheads="1"/>
            </p:cNvSpPr>
            <p:nvPr/>
          </p:nvSpPr>
          <p:spPr bwMode="gray">
            <a:xfrm>
              <a:off x="1379" y="1893"/>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20" name="Picture 19">
            <a:extLst>
              <a:ext uri="{FF2B5EF4-FFF2-40B4-BE49-F238E27FC236}">
                <a16:creationId xmlns:a16="http://schemas.microsoft.com/office/drawing/2014/main" id="{E2D90643-FFD2-F009-CD6D-9E4D2BBC4D43}"/>
              </a:ext>
            </a:extLst>
          </p:cNvPr>
          <p:cNvPicPr>
            <a:picLocks noChangeAspect="1"/>
          </p:cNvPicPr>
          <p:nvPr/>
        </p:nvPicPr>
        <p:blipFill>
          <a:blip r:embed="rId5"/>
          <a:stretch>
            <a:fillRect/>
          </a:stretch>
        </p:blipFill>
        <p:spPr>
          <a:xfrm>
            <a:off x="865784" y="1605380"/>
            <a:ext cx="7961138" cy="5003377"/>
          </a:xfrm>
          <a:prstGeom prst="rect">
            <a:avLst/>
          </a:prstGeom>
        </p:spPr>
      </p:pic>
      <p:pic>
        <p:nvPicPr>
          <p:cNvPr id="4" name="Picture 3">
            <a:extLst>
              <a:ext uri="{FF2B5EF4-FFF2-40B4-BE49-F238E27FC236}">
                <a16:creationId xmlns:a16="http://schemas.microsoft.com/office/drawing/2014/main" id="{D78F4DDA-51C7-6BFC-96DF-30656DD15656}"/>
              </a:ext>
            </a:extLst>
          </p:cNvPr>
          <p:cNvPicPr>
            <a:picLocks noChangeAspect="1"/>
          </p:cNvPicPr>
          <p:nvPr/>
        </p:nvPicPr>
        <p:blipFill>
          <a:blip r:embed="rId6"/>
          <a:stretch>
            <a:fillRect/>
          </a:stretch>
        </p:blipFill>
        <p:spPr>
          <a:xfrm>
            <a:off x="3845745" y="895419"/>
            <a:ext cx="2841763" cy="539715"/>
          </a:xfrm>
          <a:prstGeom prst="rect">
            <a:avLst/>
          </a:prstGeom>
        </p:spPr>
      </p:pic>
      <p:sp>
        <p:nvSpPr>
          <p:cNvPr id="14" name="TextBox 13">
            <a:extLst>
              <a:ext uri="{FF2B5EF4-FFF2-40B4-BE49-F238E27FC236}">
                <a16:creationId xmlns:a16="http://schemas.microsoft.com/office/drawing/2014/main" id="{BD430FBA-C9D2-5299-ED04-F3001AC86AA6}"/>
              </a:ext>
            </a:extLst>
          </p:cNvPr>
          <p:cNvSpPr txBox="1"/>
          <p:nvPr/>
        </p:nvSpPr>
        <p:spPr>
          <a:xfrm>
            <a:off x="6819658" y="881998"/>
            <a:ext cx="4759428" cy="307777"/>
          </a:xfrm>
          <a:prstGeom prst="rect">
            <a:avLst/>
          </a:prstGeom>
          <a:noFill/>
        </p:spPr>
        <p:txBody>
          <a:bodyPr wrap="square">
            <a:spAutoFit/>
          </a:bodyPr>
          <a:lstStyle/>
          <a:p>
            <a:r>
              <a:rPr lang="en-US" sz="1400">
                <a:hlinkClick r:id="rId7"/>
              </a:rPr>
              <a:t>https://www.w3schools.com/css/css_pseudo_classes.asp</a:t>
            </a:r>
            <a:r>
              <a:rPr lang="en-US" sz="1400"/>
              <a:t> </a:t>
            </a:r>
          </a:p>
        </p:txBody>
      </p:sp>
      <p:sp>
        <p:nvSpPr>
          <p:cNvPr id="18" name="TextBox 17">
            <a:extLst>
              <a:ext uri="{FF2B5EF4-FFF2-40B4-BE49-F238E27FC236}">
                <a16:creationId xmlns:a16="http://schemas.microsoft.com/office/drawing/2014/main" id="{9804F478-127A-39CF-C82B-2B8471CA0D0A}"/>
              </a:ext>
            </a:extLst>
          </p:cNvPr>
          <p:cNvSpPr txBox="1"/>
          <p:nvPr/>
        </p:nvSpPr>
        <p:spPr>
          <a:xfrm>
            <a:off x="6819658" y="1178044"/>
            <a:ext cx="5647912" cy="307777"/>
          </a:xfrm>
          <a:prstGeom prst="rect">
            <a:avLst/>
          </a:prstGeom>
          <a:noFill/>
        </p:spPr>
        <p:txBody>
          <a:bodyPr wrap="square">
            <a:spAutoFit/>
          </a:bodyPr>
          <a:lstStyle/>
          <a:p>
            <a:r>
              <a:rPr lang="en-US" sz="1400">
                <a:hlinkClick r:id="rId8"/>
              </a:rPr>
              <a:t>https://developer.mozilla.org/en-US/docs/Web/CSS/Pseudo-classes</a:t>
            </a:r>
            <a:r>
              <a:rPr lang="en-US" sz="1400"/>
              <a:t> </a:t>
            </a:r>
          </a:p>
        </p:txBody>
      </p:sp>
    </p:spTree>
    <p:extLst>
      <p:ext uri="{BB962C8B-B14F-4D97-AF65-F5344CB8AC3E}">
        <p14:creationId xmlns:p14="http://schemas.microsoft.com/office/powerpoint/2010/main" val="2868343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4" name="Table 3">
            <a:extLst>
              <a:ext uri="{FF2B5EF4-FFF2-40B4-BE49-F238E27FC236}">
                <a16:creationId xmlns:a16="http://schemas.microsoft.com/office/drawing/2014/main" id="{C115F297-5C1F-4ED7-4B90-DEA6B1CE3258}"/>
              </a:ext>
            </a:extLst>
          </p:cNvPr>
          <p:cNvGraphicFramePr>
            <a:graphicFrameLocks noGrp="1"/>
          </p:cNvGraphicFramePr>
          <p:nvPr>
            <p:extLst>
              <p:ext uri="{D42A27DB-BD31-4B8C-83A1-F6EECF244321}">
                <p14:modId xmlns:p14="http://schemas.microsoft.com/office/powerpoint/2010/main" val="3234612476"/>
              </p:ext>
            </p:extLst>
          </p:nvPr>
        </p:nvGraphicFramePr>
        <p:xfrm>
          <a:off x="1044671" y="1689260"/>
          <a:ext cx="9876758" cy="331656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:hover</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p:hover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các thẻ &lt;p&gt; khi </a:t>
                      </a:r>
                      <a:r>
                        <a:rPr lang="it-IT" sz="1800" b="1" i="1" kern="1200">
                          <a:solidFill>
                            <a:srgbClr val="FF0000"/>
                          </a:solidFill>
                          <a:latin typeface="Times New Roman" pitchFamily="18" charset="0"/>
                          <a:ea typeface="+mn-ea"/>
                          <a:cs typeface="Times New Roman" pitchFamily="18" charset="0"/>
                        </a:rPr>
                        <a:t>di chuột qua</a:t>
                      </a: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:active</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a:active</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khi </a:t>
                      </a:r>
                      <a:r>
                        <a:rPr lang="vi-VN" sz="1800" b="1" i="1" kern="1200">
                          <a:solidFill>
                            <a:srgbClr val="FF0000"/>
                          </a:solidFill>
                          <a:latin typeface="Times New Roman" pitchFamily="18" charset="0"/>
                          <a:ea typeface="+mn-ea"/>
                          <a:cs typeface="Times New Roman" pitchFamily="18" charset="0"/>
                        </a:rPr>
                        <a:t>nhấn </a:t>
                      </a:r>
                      <a:r>
                        <a:rPr lang="en-US" sz="1800" b="1" i="1" kern="1200" err="1">
                          <a:solidFill>
                            <a:srgbClr val="FF0000"/>
                          </a:solidFill>
                          <a:latin typeface="Times New Roman" pitchFamily="18" charset="0"/>
                          <a:ea typeface="+mn-ea"/>
                          <a:cs typeface="Times New Roman" pitchFamily="18" charset="0"/>
                        </a:rPr>
                        <a:t>giữ</a:t>
                      </a:r>
                      <a:r>
                        <a:rPr lang="en-US" sz="1800" b="1" i="1" kern="1200">
                          <a:solidFill>
                            <a:srgbClr val="FF0000"/>
                          </a:solidFill>
                          <a:latin typeface="Times New Roman" pitchFamily="18" charset="0"/>
                          <a:ea typeface="+mn-ea"/>
                          <a:cs typeface="Times New Roman" pitchFamily="18" charset="0"/>
                        </a:rPr>
                        <a:t> </a:t>
                      </a:r>
                      <a:r>
                        <a:rPr lang="vi-VN" sz="1800" b="1" i="1" kern="1200">
                          <a:solidFill>
                            <a:srgbClr val="FF0000"/>
                          </a:solidFill>
                          <a:latin typeface="Times New Roman" pitchFamily="18" charset="0"/>
                          <a:ea typeface="+mn-ea"/>
                          <a:cs typeface="Times New Roman" pitchFamily="18" charset="0"/>
                        </a:rPr>
                        <a:t>chuột</a:t>
                      </a: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:link</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a:link</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có liên kết </a:t>
                      </a:r>
                      <a:r>
                        <a:rPr lang="vi-VN" sz="1800" b="1" i="1" kern="1200">
                          <a:solidFill>
                            <a:srgbClr val="FF0000"/>
                          </a:solidFill>
                          <a:latin typeface="Times New Roman" pitchFamily="18" charset="0"/>
                          <a:ea typeface="+mn-ea"/>
                          <a:cs typeface="Times New Roman" pitchFamily="18" charset="0"/>
                        </a:rPr>
                        <a:t>chưa </a:t>
                      </a:r>
                      <a:r>
                        <a:rPr lang="en-US" sz="1800" b="1" i="1" kern="1200">
                          <a:solidFill>
                            <a:srgbClr val="FF0000"/>
                          </a:solidFill>
                          <a:latin typeface="Times New Roman" pitchFamily="18" charset="0"/>
                          <a:ea typeface="+mn-ea"/>
                          <a:cs typeface="Times New Roman" pitchFamily="18" charset="0"/>
                        </a:rPr>
                        <a:t>click vào</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:visited</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a:visited</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có liên kết </a:t>
                      </a:r>
                      <a:r>
                        <a:rPr lang="vi-VN" sz="1800" b="1" i="1" kern="1200">
                          <a:solidFill>
                            <a:srgbClr val="FF0000"/>
                          </a:solidFill>
                          <a:latin typeface="Times New Roman" pitchFamily="18" charset="0"/>
                          <a:ea typeface="+mn-ea"/>
                          <a:cs typeface="Times New Roman" pitchFamily="18" charset="0"/>
                        </a:rPr>
                        <a:t>đã </a:t>
                      </a:r>
                      <a:r>
                        <a:rPr lang="en-US" sz="1800" b="1" i="1" kern="1200">
                          <a:solidFill>
                            <a:srgbClr val="FF0000"/>
                          </a:solidFill>
                          <a:latin typeface="Times New Roman" pitchFamily="18" charset="0"/>
                          <a:ea typeface="+mn-ea"/>
                          <a:cs typeface="Times New Roman" pitchFamily="18" charset="0"/>
                        </a:rPr>
                        <a:t>click truy cập</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:empty</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div:empty</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&lt;div&gt; </a:t>
                      </a:r>
                      <a:r>
                        <a:rPr lang="vi-VN" sz="1800" b="1" i="1" kern="1200">
                          <a:solidFill>
                            <a:srgbClr val="FF0000"/>
                          </a:solidFill>
                          <a:latin typeface="Times New Roman" pitchFamily="18" charset="0"/>
                          <a:ea typeface="+mn-ea"/>
                          <a:cs typeface="Times New Roman" pitchFamily="18" charset="0"/>
                        </a:rPr>
                        <a:t>không có nội dung</a:t>
                      </a:r>
                    </a:p>
                  </a:txBody>
                  <a:tcPr marL="142875" marR="142875" marT="47625" marB="47625" anchor="ctr"/>
                </a:tc>
                <a:extLst>
                  <a:ext uri="{0D108BD9-81ED-4DB2-BD59-A6C34878D82A}">
                    <a16:rowId xmlns:a16="http://schemas.microsoft.com/office/drawing/2014/main" val="1969320555"/>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:target</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#home:target</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thẻ có id="home" khi</a:t>
                      </a:r>
                      <a:r>
                        <a:rPr lang="en-US" sz="1800" b="1" i="1" kern="1200">
                          <a:solidFill>
                            <a:schemeClr val="tx1"/>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trên URL có hash tương ứng. VD: https://domain.com/#home</a:t>
                      </a:r>
                    </a:p>
                  </a:txBody>
                  <a:tcPr marL="142875" marR="142875" marT="47625" marB="47625" anchor="ctr"/>
                </a:tc>
                <a:extLst>
                  <a:ext uri="{0D108BD9-81ED-4DB2-BD59-A6C34878D82A}">
                    <a16:rowId xmlns:a16="http://schemas.microsoft.com/office/drawing/2014/main" val="535211440"/>
                  </a:ext>
                </a:extLst>
              </a:tr>
            </a:tbl>
          </a:graphicData>
        </a:graphic>
      </p:graphicFrame>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sp>
        <p:nvSpPr>
          <p:cNvPr id="2" name="Rectangle 1">
            <a:extLst>
              <a:ext uri="{FF2B5EF4-FFF2-40B4-BE49-F238E27FC236}">
                <a16:creationId xmlns:a16="http://schemas.microsoft.com/office/drawing/2014/main" id="{0A28D19B-ADD2-BD06-0E85-1603AEBFF00F}"/>
              </a:ext>
            </a:extLst>
          </p:cNvPr>
          <p:cNvSpPr/>
          <p:nvPr/>
        </p:nvSpPr>
        <p:spPr>
          <a:xfrm>
            <a:off x="1158836" y="5205936"/>
            <a:ext cx="3581400" cy="1399742"/>
          </a:xfrm>
          <a:prstGeom prst="rect">
            <a:avLst/>
          </a:prstGeom>
          <a:ln>
            <a:solidFill>
              <a:schemeClr val="accent6">
                <a:lumMod val="60000"/>
                <a:lumOff val="40000"/>
              </a:schemeClr>
            </a:solidFill>
          </a:ln>
        </p:spPr>
        <p:txBody>
          <a:bodyPr wrap="square">
            <a:spAutoFit/>
          </a:bodyPr>
          <a:lstStyle/>
          <a:p>
            <a:pPr>
              <a:lnSpc>
                <a:spcPct val="120000"/>
              </a:lnSpc>
            </a:pPr>
            <a:r>
              <a:rPr lang="en-US" b="1">
                <a:solidFill>
                  <a:schemeClr val="accent2"/>
                </a:solidFill>
              </a:rPr>
              <a:t>selector : </a:t>
            </a:r>
            <a:r>
              <a:rPr lang="vi-VN" b="1" i="1">
                <a:solidFill>
                  <a:srgbClr val="CC00FF"/>
                </a:solidFill>
                <a:latin typeface="Times New Roman" pitchFamily="18" charset="0"/>
                <a:cs typeface="Times New Roman" pitchFamily="18" charset="0"/>
              </a:rPr>
              <a:t>Pseudo-classes</a:t>
            </a:r>
            <a:r>
              <a:rPr lang="en-US" b="1" i="1">
                <a:solidFill>
                  <a:srgbClr val="FF0000"/>
                </a:solidFill>
                <a:latin typeface="Times New Roman" pitchFamily="18" charset="0"/>
                <a:cs typeface="Times New Roman" pitchFamily="18" charset="0"/>
              </a:rPr>
              <a:t>{</a:t>
            </a:r>
          </a:p>
          <a:p>
            <a:pPr>
              <a:lnSpc>
                <a:spcPct val="120000"/>
              </a:lnSpc>
            </a:pP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khối lệnh css */</a:t>
            </a:r>
            <a:endParaRPr lang="vi-VN" b="1" i="1">
              <a:latin typeface="Times New Roman" pitchFamily="18" charset="0"/>
              <a:cs typeface="Times New Roman" pitchFamily="18" charset="0"/>
            </a:endParaRPr>
          </a:p>
          <a:p>
            <a:pPr lvl="1">
              <a:lnSpc>
                <a:spcPct val="120000"/>
              </a:lnSpc>
            </a:pPr>
            <a:r>
              <a:rPr lang="en-US" b="1">
                <a:solidFill>
                  <a:srgbClr val="FF0000"/>
                </a:solidFill>
              </a:rPr>
              <a:t>property: value;</a:t>
            </a:r>
            <a:endParaRPr lang="vi-VN" b="1">
              <a:solidFill>
                <a:srgbClr val="FF0000"/>
              </a:solidFill>
            </a:endParaRPr>
          </a:p>
          <a:p>
            <a:pPr>
              <a:lnSpc>
                <a:spcPct val="120000"/>
              </a:lnSpc>
            </a:pPr>
            <a:r>
              <a:rPr lang="en-US" b="1">
                <a:solidFill>
                  <a:srgbClr val="FF0000"/>
                </a:solidFill>
              </a:rPr>
              <a:t>}</a:t>
            </a:r>
          </a:p>
        </p:txBody>
      </p:sp>
      <p:sp>
        <p:nvSpPr>
          <p:cNvPr id="3" name="Rectangle 2">
            <a:extLst>
              <a:ext uri="{FF2B5EF4-FFF2-40B4-BE49-F238E27FC236}">
                <a16:creationId xmlns:a16="http://schemas.microsoft.com/office/drawing/2014/main" id="{2F54A1EF-E269-911E-CBC5-F088E8902BDD}"/>
              </a:ext>
            </a:extLst>
          </p:cNvPr>
          <p:cNvSpPr/>
          <p:nvPr/>
        </p:nvSpPr>
        <p:spPr>
          <a:xfrm>
            <a:off x="4986391" y="5211907"/>
            <a:ext cx="1578975"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Cú pháp chung</a:t>
            </a:r>
          </a:p>
        </p:txBody>
      </p:sp>
      <p:grpSp>
        <p:nvGrpSpPr>
          <p:cNvPr id="5" name="Group 46">
            <a:extLst>
              <a:ext uri="{FF2B5EF4-FFF2-40B4-BE49-F238E27FC236}">
                <a16:creationId xmlns:a16="http://schemas.microsoft.com/office/drawing/2014/main" id="{21358A8E-8019-97A7-40FE-1B8BE1621968}"/>
              </a:ext>
            </a:extLst>
          </p:cNvPr>
          <p:cNvGrpSpPr>
            <a:grpSpLocks/>
          </p:cNvGrpSpPr>
          <p:nvPr/>
        </p:nvGrpSpPr>
        <p:grpSpPr bwMode="auto">
          <a:xfrm>
            <a:off x="702179" y="712439"/>
            <a:ext cx="3011416" cy="685800"/>
            <a:chOff x="1296" y="1824"/>
            <a:chExt cx="1675" cy="432"/>
          </a:xfrm>
        </p:grpSpPr>
        <p:sp>
          <p:nvSpPr>
            <p:cNvPr id="6" name="AutoShape 47">
              <a:extLst>
                <a:ext uri="{FF2B5EF4-FFF2-40B4-BE49-F238E27FC236}">
                  <a16:creationId xmlns:a16="http://schemas.microsoft.com/office/drawing/2014/main" id="{B819102D-B9F9-1F44-28E7-92C05B7DB66E}"/>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BB2FB1F7-7AD8-F266-24A1-31F83A02B15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DFE8BE12-4F75-400D-F444-2DED51DE0745}"/>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7" name="Text Box 50">
              <a:extLst>
                <a:ext uri="{FF2B5EF4-FFF2-40B4-BE49-F238E27FC236}">
                  <a16:creationId xmlns:a16="http://schemas.microsoft.com/office/drawing/2014/main" id="{150B9AF3-2AA0-18B6-FE7E-417003BFDFEC}"/>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1953405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4" name="Table 3">
            <a:extLst>
              <a:ext uri="{FF2B5EF4-FFF2-40B4-BE49-F238E27FC236}">
                <a16:creationId xmlns:a16="http://schemas.microsoft.com/office/drawing/2014/main" id="{C115F297-5C1F-4ED7-4B90-DEA6B1CE3258}"/>
              </a:ext>
            </a:extLst>
          </p:cNvPr>
          <p:cNvGraphicFramePr>
            <a:graphicFrameLocks noGrp="1"/>
          </p:cNvGraphicFramePr>
          <p:nvPr>
            <p:extLst>
              <p:ext uri="{D42A27DB-BD31-4B8C-83A1-F6EECF244321}">
                <p14:modId xmlns:p14="http://schemas.microsoft.com/office/powerpoint/2010/main" val="1277069959"/>
              </p:ext>
            </p:extLst>
          </p:nvPr>
        </p:nvGraphicFramePr>
        <p:xfrm>
          <a:off x="1133665" y="1541102"/>
          <a:ext cx="9876758" cy="92007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:hover</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p:hover</a:t>
                      </a:r>
                    </a:p>
                  </a:txBody>
                  <a:tcPr marL="142875" marR="142875" marT="47625" marB="47625" anchor="ctr"/>
                </a:tc>
                <a:tc>
                  <a:txBody>
                    <a:bodyPr/>
                    <a:lstStyle/>
                    <a:p>
                      <a:pPr>
                        <a:lnSpc>
                          <a:spcPct val="100000"/>
                        </a:lnSpc>
                      </a:pPr>
                      <a:r>
                        <a:rPr lang="it-IT" sz="1800" b="1" i="1" kern="1200">
                          <a:solidFill>
                            <a:schemeClr val="tx1"/>
                          </a:solidFill>
                          <a:latin typeface="Times New Roman" pitchFamily="18" charset="0"/>
                          <a:ea typeface="+mn-ea"/>
                          <a:cs typeface="Times New Roman" pitchFamily="18" charset="0"/>
                        </a:rPr>
                        <a:t>Chọn các thẻ &lt;p&gt; khi </a:t>
                      </a:r>
                      <a:r>
                        <a:rPr lang="it-IT" sz="1800" b="1" i="1" kern="1200">
                          <a:solidFill>
                            <a:srgbClr val="FF0000"/>
                          </a:solidFill>
                          <a:latin typeface="Times New Roman" pitchFamily="18" charset="0"/>
                          <a:ea typeface="+mn-ea"/>
                          <a:cs typeface="Times New Roman" pitchFamily="18" charset="0"/>
                        </a:rPr>
                        <a:t>di chuột qua</a:t>
                      </a:r>
                    </a:p>
                  </a:txBody>
                  <a:tcPr marL="142875" marR="142875" marT="47625" marB="47625" anchor="ctr"/>
                </a:tc>
                <a:extLst>
                  <a:ext uri="{0D108BD9-81ED-4DB2-BD59-A6C34878D82A}">
                    <a16:rowId xmlns:a16="http://schemas.microsoft.com/office/drawing/2014/main" val="3696680573"/>
                  </a:ext>
                </a:extLst>
              </a:tr>
            </a:tbl>
          </a:graphicData>
        </a:graphic>
      </p:graphicFrame>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pic>
        <p:nvPicPr>
          <p:cNvPr id="15" name="Picture 14">
            <a:extLst>
              <a:ext uri="{FF2B5EF4-FFF2-40B4-BE49-F238E27FC236}">
                <a16:creationId xmlns:a16="http://schemas.microsoft.com/office/drawing/2014/main" id="{35E92AB7-2500-7D93-8B04-6892AD55B4FC}"/>
              </a:ext>
            </a:extLst>
          </p:cNvPr>
          <p:cNvPicPr>
            <a:picLocks noChangeAspect="1"/>
          </p:cNvPicPr>
          <p:nvPr/>
        </p:nvPicPr>
        <p:blipFill>
          <a:blip r:embed="rId6"/>
          <a:stretch>
            <a:fillRect/>
          </a:stretch>
        </p:blipFill>
        <p:spPr>
          <a:xfrm>
            <a:off x="1158836" y="4103188"/>
            <a:ext cx="2314575" cy="1076325"/>
          </a:xfrm>
          <a:prstGeom prst="rect">
            <a:avLst/>
          </a:prstGeom>
        </p:spPr>
      </p:pic>
      <p:pic>
        <p:nvPicPr>
          <p:cNvPr id="17" name="Picture 16">
            <a:extLst>
              <a:ext uri="{FF2B5EF4-FFF2-40B4-BE49-F238E27FC236}">
                <a16:creationId xmlns:a16="http://schemas.microsoft.com/office/drawing/2014/main" id="{22454D68-3111-0B61-85D5-7B17D6C9A799}"/>
              </a:ext>
            </a:extLst>
          </p:cNvPr>
          <p:cNvPicPr>
            <a:picLocks noChangeAspect="1"/>
          </p:cNvPicPr>
          <p:nvPr/>
        </p:nvPicPr>
        <p:blipFill>
          <a:blip r:embed="rId7"/>
          <a:stretch>
            <a:fillRect/>
          </a:stretch>
        </p:blipFill>
        <p:spPr>
          <a:xfrm>
            <a:off x="1158836" y="5315057"/>
            <a:ext cx="3438525" cy="352425"/>
          </a:xfrm>
          <a:prstGeom prst="rect">
            <a:avLst/>
          </a:prstGeom>
        </p:spPr>
      </p:pic>
      <p:pic>
        <p:nvPicPr>
          <p:cNvPr id="19" name="Picture 18">
            <a:extLst>
              <a:ext uri="{FF2B5EF4-FFF2-40B4-BE49-F238E27FC236}">
                <a16:creationId xmlns:a16="http://schemas.microsoft.com/office/drawing/2014/main" id="{8E8164ED-80E9-7CAD-BE8B-0483712B4148}"/>
              </a:ext>
            </a:extLst>
          </p:cNvPr>
          <p:cNvPicPr>
            <a:picLocks noChangeAspect="1"/>
          </p:cNvPicPr>
          <p:nvPr/>
        </p:nvPicPr>
        <p:blipFill>
          <a:blip r:embed="rId8"/>
          <a:stretch>
            <a:fillRect/>
          </a:stretch>
        </p:blipFill>
        <p:spPr>
          <a:xfrm>
            <a:off x="1158836" y="5800979"/>
            <a:ext cx="4584418" cy="384364"/>
          </a:xfrm>
          <a:prstGeom prst="rect">
            <a:avLst/>
          </a:prstGeom>
        </p:spPr>
      </p:pic>
      <p:pic>
        <p:nvPicPr>
          <p:cNvPr id="21" name="Picture 20">
            <a:extLst>
              <a:ext uri="{FF2B5EF4-FFF2-40B4-BE49-F238E27FC236}">
                <a16:creationId xmlns:a16="http://schemas.microsoft.com/office/drawing/2014/main" id="{C6401F68-FD49-4993-2B26-5B6C397FF15C}"/>
              </a:ext>
            </a:extLst>
          </p:cNvPr>
          <p:cNvPicPr>
            <a:picLocks noChangeAspect="1"/>
          </p:cNvPicPr>
          <p:nvPr/>
        </p:nvPicPr>
        <p:blipFill>
          <a:blip r:embed="rId9"/>
          <a:stretch>
            <a:fillRect/>
          </a:stretch>
        </p:blipFill>
        <p:spPr>
          <a:xfrm>
            <a:off x="1158836" y="2818168"/>
            <a:ext cx="7924800" cy="1104900"/>
          </a:xfrm>
          <a:prstGeom prst="rect">
            <a:avLst/>
          </a:prstGeom>
        </p:spPr>
      </p:pic>
      <p:pic>
        <p:nvPicPr>
          <p:cNvPr id="23" name="Picture 22">
            <a:extLst>
              <a:ext uri="{FF2B5EF4-FFF2-40B4-BE49-F238E27FC236}">
                <a16:creationId xmlns:a16="http://schemas.microsoft.com/office/drawing/2014/main" id="{F68D0670-3D5B-2FC9-197C-96A7BBFBFBAF}"/>
              </a:ext>
            </a:extLst>
          </p:cNvPr>
          <p:cNvPicPr>
            <a:picLocks noChangeAspect="1"/>
          </p:cNvPicPr>
          <p:nvPr/>
        </p:nvPicPr>
        <p:blipFill>
          <a:blip r:embed="rId10"/>
          <a:stretch>
            <a:fillRect/>
          </a:stretch>
        </p:blipFill>
        <p:spPr>
          <a:xfrm>
            <a:off x="7911092" y="4095187"/>
            <a:ext cx="2047875" cy="1047750"/>
          </a:xfrm>
          <a:prstGeom prst="rect">
            <a:avLst/>
          </a:prstGeom>
        </p:spPr>
      </p:pic>
      <p:pic>
        <p:nvPicPr>
          <p:cNvPr id="25" name="Picture 24">
            <a:extLst>
              <a:ext uri="{FF2B5EF4-FFF2-40B4-BE49-F238E27FC236}">
                <a16:creationId xmlns:a16="http://schemas.microsoft.com/office/drawing/2014/main" id="{DA75FACE-BD21-DCA9-E393-B0A980095A50}"/>
              </a:ext>
            </a:extLst>
          </p:cNvPr>
          <p:cNvPicPr>
            <a:picLocks noChangeAspect="1"/>
          </p:cNvPicPr>
          <p:nvPr/>
        </p:nvPicPr>
        <p:blipFill>
          <a:blip r:embed="rId11"/>
          <a:stretch>
            <a:fillRect/>
          </a:stretch>
        </p:blipFill>
        <p:spPr>
          <a:xfrm>
            <a:off x="7911092" y="5353157"/>
            <a:ext cx="3267075" cy="314325"/>
          </a:xfrm>
          <a:prstGeom prst="rect">
            <a:avLst/>
          </a:prstGeom>
        </p:spPr>
      </p:pic>
      <p:pic>
        <p:nvPicPr>
          <p:cNvPr id="27" name="Picture 26">
            <a:extLst>
              <a:ext uri="{FF2B5EF4-FFF2-40B4-BE49-F238E27FC236}">
                <a16:creationId xmlns:a16="http://schemas.microsoft.com/office/drawing/2014/main" id="{B75CC933-E1E1-BB57-24C6-0E91042F59EC}"/>
              </a:ext>
            </a:extLst>
          </p:cNvPr>
          <p:cNvPicPr>
            <a:picLocks noChangeAspect="1"/>
          </p:cNvPicPr>
          <p:nvPr/>
        </p:nvPicPr>
        <p:blipFill>
          <a:blip r:embed="rId12"/>
          <a:stretch>
            <a:fillRect/>
          </a:stretch>
        </p:blipFill>
        <p:spPr>
          <a:xfrm>
            <a:off x="7911092" y="5877702"/>
            <a:ext cx="4221566" cy="355789"/>
          </a:xfrm>
          <a:prstGeom prst="rect">
            <a:avLst/>
          </a:prstGeom>
        </p:spPr>
      </p:pic>
      <p:sp>
        <p:nvSpPr>
          <p:cNvPr id="29" name="Rectangle 28">
            <a:extLst>
              <a:ext uri="{FF2B5EF4-FFF2-40B4-BE49-F238E27FC236}">
                <a16:creationId xmlns:a16="http://schemas.microsoft.com/office/drawing/2014/main" id="{5FE455C8-B2DC-B90E-C5E4-1C89910932D1}"/>
              </a:ext>
            </a:extLst>
          </p:cNvPr>
          <p:cNvSpPr/>
          <p:nvPr/>
        </p:nvSpPr>
        <p:spPr>
          <a:xfrm>
            <a:off x="6096000" y="5829093"/>
            <a:ext cx="1578975"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Sau khi rê chuột qua</a:t>
            </a:r>
          </a:p>
        </p:txBody>
      </p:sp>
      <p:grpSp>
        <p:nvGrpSpPr>
          <p:cNvPr id="2" name="Group 46">
            <a:extLst>
              <a:ext uri="{FF2B5EF4-FFF2-40B4-BE49-F238E27FC236}">
                <a16:creationId xmlns:a16="http://schemas.microsoft.com/office/drawing/2014/main" id="{95B83614-4D8D-E625-0328-541B617EF1F7}"/>
              </a:ext>
            </a:extLst>
          </p:cNvPr>
          <p:cNvGrpSpPr>
            <a:grpSpLocks/>
          </p:cNvGrpSpPr>
          <p:nvPr/>
        </p:nvGrpSpPr>
        <p:grpSpPr bwMode="auto">
          <a:xfrm>
            <a:off x="702179" y="712439"/>
            <a:ext cx="3011416" cy="685800"/>
            <a:chOff x="1296" y="1824"/>
            <a:chExt cx="1675" cy="432"/>
          </a:xfrm>
        </p:grpSpPr>
        <p:sp>
          <p:nvSpPr>
            <p:cNvPr id="3" name="AutoShape 47">
              <a:extLst>
                <a:ext uri="{FF2B5EF4-FFF2-40B4-BE49-F238E27FC236}">
                  <a16:creationId xmlns:a16="http://schemas.microsoft.com/office/drawing/2014/main" id="{0473125A-F73C-CB48-A5F2-7D64461AF742}"/>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10CB6D1E-2EDE-3F27-3369-BCB176420A6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925612C9-38D7-977B-35D5-F2C084EAAAD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6" name="Text Box 50">
              <a:extLst>
                <a:ext uri="{FF2B5EF4-FFF2-40B4-BE49-F238E27FC236}">
                  <a16:creationId xmlns:a16="http://schemas.microsoft.com/office/drawing/2014/main" id="{A2CAEC8E-CDF6-7175-827B-553A5B951109}"/>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343589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pic>
        <p:nvPicPr>
          <p:cNvPr id="17" name="Picture 16">
            <a:extLst>
              <a:ext uri="{FF2B5EF4-FFF2-40B4-BE49-F238E27FC236}">
                <a16:creationId xmlns:a16="http://schemas.microsoft.com/office/drawing/2014/main" id="{22454D68-3111-0B61-85D5-7B17D6C9A799}"/>
              </a:ext>
            </a:extLst>
          </p:cNvPr>
          <p:cNvPicPr>
            <a:picLocks noChangeAspect="1"/>
          </p:cNvPicPr>
          <p:nvPr/>
        </p:nvPicPr>
        <p:blipFill>
          <a:blip r:embed="rId6"/>
          <a:stretch>
            <a:fillRect/>
          </a:stretch>
        </p:blipFill>
        <p:spPr>
          <a:xfrm>
            <a:off x="1158836" y="5315057"/>
            <a:ext cx="3438525" cy="352425"/>
          </a:xfrm>
          <a:prstGeom prst="rect">
            <a:avLst/>
          </a:prstGeom>
        </p:spPr>
      </p:pic>
      <p:pic>
        <p:nvPicPr>
          <p:cNvPr id="19" name="Picture 18">
            <a:extLst>
              <a:ext uri="{FF2B5EF4-FFF2-40B4-BE49-F238E27FC236}">
                <a16:creationId xmlns:a16="http://schemas.microsoft.com/office/drawing/2014/main" id="{8E8164ED-80E9-7CAD-BE8B-0483712B4148}"/>
              </a:ext>
            </a:extLst>
          </p:cNvPr>
          <p:cNvPicPr>
            <a:picLocks noChangeAspect="1"/>
          </p:cNvPicPr>
          <p:nvPr/>
        </p:nvPicPr>
        <p:blipFill>
          <a:blip r:embed="rId7"/>
          <a:stretch>
            <a:fillRect/>
          </a:stretch>
        </p:blipFill>
        <p:spPr>
          <a:xfrm>
            <a:off x="1158836" y="6047136"/>
            <a:ext cx="4584418" cy="384364"/>
          </a:xfrm>
          <a:prstGeom prst="rect">
            <a:avLst/>
          </a:prstGeom>
        </p:spPr>
      </p:pic>
      <p:pic>
        <p:nvPicPr>
          <p:cNvPr id="21" name="Picture 20">
            <a:extLst>
              <a:ext uri="{FF2B5EF4-FFF2-40B4-BE49-F238E27FC236}">
                <a16:creationId xmlns:a16="http://schemas.microsoft.com/office/drawing/2014/main" id="{C6401F68-FD49-4993-2B26-5B6C397FF15C}"/>
              </a:ext>
            </a:extLst>
          </p:cNvPr>
          <p:cNvPicPr>
            <a:picLocks noChangeAspect="1"/>
          </p:cNvPicPr>
          <p:nvPr/>
        </p:nvPicPr>
        <p:blipFill>
          <a:blip r:embed="rId8"/>
          <a:stretch>
            <a:fillRect/>
          </a:stretch>
        </p:blipFill>
        <p:spPr>
          <a:xfrm>
            <a:off x="1158836" y="2818168"/>
            <a:ext cx="7924800" cy="1104900"/>
          </a:xfrm>
          <a:prstGeom prst="rect">
            <a:avLst/>
          </a:prstGeom>
        </p:spPr>
      </p:pic>
      <p:pic>
        <p:nvPicPr>
          <p:cNvPr id="25" name="Picture 24">
            <a:extLst>
              <a:ext uri="{FF2B5EF4-FFF2-40B4-BE49-F238E27FC236}">
                <a16:creationId xmlns:a16="http://schemas.microsoft.com/office/drawing/2014/main" id="{DA75FACE-BD21-DCA9-E393-B0A980095A50}"/>
              </a:ext>
            </a:extLst>
          </p:cNvPr>
          <p:cNvPicPr>
            <a:picLocks noChangeAspect="1"/>
          </p:cNvPicPr>
          <p:nvPr/>
        </p:nvPicPr>
        <p:blipFill>
          <a:blip r:embed="rId9"/>
          <a:stretch>
            <a:fillRect/>
          </a:stretch>
        </p:blipFill>
        <p:spPr>
          <a:xfrm>
            <a:off x="7911092" y="5353157"/>
            <a:ext cx="3267075" cy="314325"/>
          </a:xfrm>
          <a:prstGeom prst="rect">
            <a:avLst/>
          </a:prstGeom>
        </p:spPr>
      </p:pic>
      <p:pic>
        <p:nvPicPr>
          <p:cNvPr id="27" name="Picture 26">
            <a:extLst>
              <a:ext uri="{FF2B5EF4-FFF2-40B4-BE49-F238E27FC236}">
                <a16:creationId xmlns:a16="http://schemas.microsoft.com/office/drawing/2014/main" id="{B75CC933-E1E1-BB57-24C6-0E91042F59EC}"/>
              </a:ext>
            </a:extLst>
          </p:cNvPr>
          <p:cNvPicPr>
            <a:picLocks noChangeAspect="1"/>
          </p:cNvPicPr>
          <p:nvPr/>
        </p:nvPicPr>
        <p:blipFill>
          <a:blip r:embed="rId10"/>
          <a:stretch>
            <a:fillRect/>
          </a:stretch>
        </p:blipFill>
        <p:spPr>
          <a:xfrm>
            <a:off x="7911092" y="6075711"/>
            <a:ext cx="4221566" cy="355789"/>
          </a:xfrm>
          <a:prstGeom prst="rect">
            <a:avLst/>
          </a:prstGeom>
        </p:spPr>
      </p:pic>
      <p:graphicFrame>
        <p:nvGraphicFramePr>
          <p:cNvPr id="2" name="Table 1">
            <a:extLst>
              <a:ext uri="{FF2B5EF4-FFF2-40B4-BE49-F238E27FC236}">
                <a16:creationId xmlns:a16="http://schemas.microsoft.com/office/drawing/2014/main" id="{0006E20F-ECE8-F79A-3639-588012D57462}"/>
              </a:ext>
            </a:extLst>
          </p:cNvPr>
          <p:cNvGraphicFramePr>
            <a:graphicFrameLocks noGrp="1"/>
          </p:cNvGraphicFramePr>
          <p:nvPr>
            <p:extLst>
              <p:ext uri="{D42A27DB-BD31-4B8C-83A1-F6EECF244321}">
                <p14:modId xmlns:p14="http://schemas.microsoft.com/office/powerpoint/2010/main" val="87927875"/>
              </p:ext>
            </p:extLst>
          </p:nvPr>
        </p:nvGraphicFramePr>
        <p:xfrm>
          <a:off x="1044671" y="1689260"/>
          <a:ext cx="9876758" cy="92007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:active</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a:active</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khi </a:t>
                      </a:r>
                      <a:r>
                        <a:rPr lang="vi-VN" sz="1800" b="1" i="1" kern="1200">
                          <a:solidFill>
                            <a:srgbClr val="FF0000"/>
                          </a:solidFill>
                          <a:latin typeface="Times New Roman" pitchFamily="18" charset="0"/>
                          <a:ea typeface="+mn-ea"/>
                          <a:cs typeface="Times New Roman" pitchFamily="18" charset="0"/>
                        </a:rPr>
                        <a:t>nhấn </a:t>
                      </a:r>
                      <a:r>
                        <a:rPr lang="en-US" sz="1800" b="1" i="1" kern="1200">
                          <a:solidFill>
                            <a:srgbClr val="FF0000"/>
                          </a:solidFill>
                          <a:latin typeface="Times New Roman" pitchFamily="18" charset="0"/>
                          <a:ea typeface="+mn-ea"/>
                          <a:cs typeface="Times New Roman" pitchFamily="18" charset="0"/>
                        </a:rPr>
                        <a:t>giữ chuột</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848482732"/>
                  </a:ext>
                </a:extLst>
              </a:tr>
            </a:tbl>
          </a:graphicData>
        </a:graphic>
      </p:graphicFrame>
      <p:pic>
        <p:nvPicPr>
          <p:cNvPr id="5" name="Picture 4">
            <a:extLst>
              <a:ext uri="{FF2B5EF4-FFF2-40B4-BE49-F238E27FC236}">
                <a16:creationId xmlns:a16="http://schemas.microsoft.com/office/drawing/2014/main" id="{BE691810-5F79-790B-56C4-5AF1DEBF2CB0}"/>
              </a:ext>
            </a:extLst>
          </p:cNvPr>
          <p:cNvPicPr>
            <a:picLocks noChangeAspect="1"/>
          </p:cNvPicPr>
          <p:nvPr/>
        </p:nvPicPr>
        <p:blipFill>
          <a:blip r:embed="rId11"/>
          <a:stretch>
            <a:fillRect/>
          </a:stretch>
        </p:blipFill>
        <p:spPr>
          <a:xfrm>
            <a:off x="1158836" y="4084819"/>
            <a:ext cx="2009775" cy="1095375"/>
          </a:xfrm>
          <a:prstGeom prst="rect">
            <a:avLst/>
          </a:prstGeom>
        </p:spPr>
      </p:pic>
      <p:pic>
        <p:nvPicPr>
          <p:cNvPr id="16" name="Picture 15">
            <a:extLst>
              <a:ext uri="{FF2B5EF4-FFF2-40B4-BE49-F238E27FC236}">
                <a16:creationId xmlns:a16="http://schemas.microsoft.com/office/drawing/2014/main" id="{FD78FB17-A93B-11AD-21E6-3751D7061C4C}"/>
              </a:ext>
            </a:extLst>
          </p:cNvPr>
          <p:cNvPicPr>
            <a:picLocks noChangeAspect="1"/>
          </p:cNvPicPr>
          <p:nvPr/>
        </p:nvPicPr>
        <p:blipFill>
          <a:blip r:embed="rId12"/>
          <a:stretch>
            <a:fillRect/>
          </a:stretch>
        </p:blipFill>
        <p:spPr>
          <a:xfrm>
            <a:off x="7880270" y="3971801"/>
            <a:ext cx="2105025" cy="1143000"/>
          </a:xfrm>
          <a:prstGeom prst="rect">
            <a:avLst/>
          </a:prstGeom>
        </p:spPr>
      </p:pic>
      <p:sp>
        <p:nvSpPr>
          <p:cNvPr id="18" name="Rectangle 17">
            <a:extLst>
              <a:ext uri="{FF2B5EF4-FFF2-40B4-BE49-F238E27FC236}">
                <a16:creationId xmlns:a16="http://schemas.microsoft.com/office/drawing/2014/main" id="{570124AF-D2AE-5C05-48DC-291F4E411E5F}"/>
              </a:ext>
            </a:extLst>
          </p:cNvPr>
          <p:cNvSpPr/>
          <p:nvPr/>
        </p:nvSpPr>
        <p:spPr>
          <a:xfrm>
            <a:off x="6037685" y="6021028"/>
            <a:ext cx="1578975"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Sau khi nhấn giữ chuột</a:t>
            </a:r>
          </a:p>
        </p:txBody>
      </p:sp>
      <p:grpSp>
        <p:nvGrpSpPr>
          <p:cNvPr id="3" name="Group 46">
            <a:extLst>
              <a:ext uri="{FF2B5EF4-FFF2-40B4-BE49-F238E27FC236}">
                <a16:creationId xmlns:a16="http://schemas.microsoft.com/office/drawing/2014/main" id="{C954EF15-DDE6-2F81-2B49-F28F24827F25}"/>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D7994886-721E-CE55-DA5F-56F4B7367403}"/>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0D565742-5C7B-158A-85D7-BA650811F89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CA9DFE04-E5F8-29C3-46CC-15CF4A9A5BFC}"/>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20" name="Text Box 50">
              <a:extLst>
                <a:ext uri="{FF2B5EF4-FFF2-40B4-BE49-F238E27FC236}">
                  <a16:creationId xmlns:a16="http://schemas.microsoft.com/office/drawing/2014/main" id="{C822BBE7-9678-276C-12B3-DD578F6E7EBF}"/>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929028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303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sp>
        <p:nvSpPr>
          <p:cNvPr id="18" name="Rectangle 17">
            <a:extLst>
              <a:ext uri="{FF2B5EF4-FFF2-40B4-BE49-F238E27FC236}">
                <a16:creationId xmlns:a16="http://schemas.microsoft.com/office/drawing/2014/main" id="{570124AF-D2AE-5C05-48DC-291F4E411E5F}"/>
              </a:ext>
            </a:extLst>
          </p:cNvPr>
          <p:cNvSpPr/>
          <p:nvPr/>
        </p:nvSpPr>
        <p:spPr>
          <a:xfrm>
            <a:off x="8024184" y="5979932"/>
            <a:ext cx="2784229"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Sau khi  đã truy cập vào link </a:t>
            </a:r>
          </a:p>
        </p:txBody>
      </p:sp>
      <p:graphicFrame>
        <p:nvGraphicFramePr>
          <p:cNvPr id="3" name="Table 2">
            <a:extLst>
              <a:ext uri="{FF2B5EF4-FFF2-40B4-BE49-F238E27FC236}">
                <a16:creationId xmlns:a16="http://schemas.microsoft.com/office/drawing/2014/main" id="{AC918A3C-2D6E-A6E0-BEFB-79921A09EB3F}"/>
              </a:ext>
            </a:extLst>
          </p:cNvPr>
          <p:cNvGraphicFramePr>
            <a:graphicFrameLocks noGrp="1"/>
          </p:cNvGraphicFramePr>
          <p:nvPr>
            <p:extLst>
              <p:ext uri="{D42A27DB-BD31-4B8C-83A1-F6EECF244321}">
                <p14:modId xmlns:p14="http://schemas.microsoft.com/office/powerpoint/2010/main" val="3004950157"/>
              </p:ext>
            </p:extLst>
          </p:nvPr>
        </p:nvGraphicFramePr>
        <p:xfrm>
          <a:off x="1133665" y="1504156"/>
          <a:ext cx="9876758" cy="128964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:link</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a:link</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có liên kết </a:t>
                      </a:r>
                      <a:r>
                        <a:rPr lang="vi-VN" sz="1800" b="1" i="1" kern="1200">
                          <a:solidFill>
                            <a:srgbClr val="FF0000"/>
                          </a:solidFill>
                          <a:latin typeface="Times New Roman" pitchFamily="18" charset="0"/>
                          <a:ea typeface="+mn-ea"/>
                          <a:cs typeface="Times New Roman" pitchFamily="18" charset="0"/>
                        </a:rPr>
                        <a:t>chưa </a:t>
                      </a:r>
                      <a:r>
                        <a:rPr lang="en-US" sz="1800" b="1" i="1" kern="1200">
                          <a:solidFill>
                            <a:srgbClr val="FF0000"/>
                          </a:solidFill>
                          <a:latin typeface="Times New Roman" pitchFamily="18" charset="0"/>
                          <a:ea typeface="+mn-ea"/>
                          <a:cs typeface="Times New Roman" pitchFamily="18" charset="0"/>
                        </a:rPr>
                        <a:t>click vào</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:visited</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a:visited</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&lt;a&gt; có liên kết </a:t>
                      </a:r>
                      <a:r>
                        <a:rPr lang="vi-VN" sz="1800" b="1" i="1" kern="1200">
                          <a:solidFill>
                            <a:srgbClr val="FF0000"/>
                          </a:solidFill>
                          <a:latin typeface="Times New Roman" pitchFamily="18" charset="0"/>
                          <a:ea typeface="+mn-ea"/>
                          <a:cs typeface="Times New Roman" pitchFamily="18" charset="0"/>
                        </a:rPr>
                        <a:t>đã </a:t>
                      </a:r>
                      <a:r>
                        <a:rPr lang="en-US" sz="1800" b="1" i="1" kern="1200">
                          <a:solidFill>
                            <a:srgbClr val="FF0000"/>
                          </a:solidFill>
                          <a:latin typeface="Times New Roman" pitchFamily="18" charset="0"/>
                          <a:ea typeface="+mn-ea"/>
                          <a:cs typeface="Times New Roman" pitchFamily="18" charset="0"/>
                        </a:rPr>
                        <a:t>click truy cập</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3667242958"/>
                  </a:ext>
                </a:extLst>
              </a:tr>
            </a:tbl>
          </a:graphicData>
        </a:graphic>
      </p:graphicFrame>
      <p:pic>
        <p:nvPicPr>
          <p:cNvPr id="23" name="Picture 22">
            <a:extLst>
              <a:ext uri="{FF2B5EF4-FFF2-40B4-BE49-F238E27FC236}">
                <a16:creationId xmlns:a16="http://schemas.microsoft.com/office/drawing/2014/main" id="{51DD796E-40B5-D43E-2B54-B1F980AFFC06}"/>
              </a:ext>
            </a:extLst>
          </p:cNvPr>
          <p:cNvPicPr>
            <a:picLocks noChangeAspect="1"/>
          </p:cNvPicPr>
          <p:nvPr/>
        </p:nvPicPr>
        <p:blipFill>
          <a:blip r:embed="rId6"/>
          <a:stretch>
            <a:fillRect/>
          </a:stretch>
        </p:blipFill>
        <p:spPr>
          <a:xfrm>
            <a:off x="1133665" y="5626038"/>
            <a:ext cx="2952750" cy="476250"/>
          </a:xfrm>
          <a:prstGeom prst="rect">
            <a:avLst/>
          </a:prstGeom>
        </p:spPr>
      </p:pic>
      <p:pic>
        <p:nvPicPr>
          <p:cNvPr id="26" name="Picture 25">
            <a:extLst>
              <a:ext uri="{FF2B5EF4-FFF2-40B4-BE49-F238E27FC236}">
                <a16:creationId xmlns:a16="http://schemas.microsoft.com/office/drawing/2014/main" id="{AC7634CE-B502-7197-5F5A-BADB2104B601}"/>
              </a:ext>
            </a:extLst>
          </p:cNvPr>
          <p:cNvPicPr>
            <a:picLocks noChangeAspect="1"/>
          </p:cNvPicPr>
          <p:nvPr/>
        </p:nvPicPr>
        <p:blipFill>
          <a:blip r:embed="rId7"/>
          <a:stretch>
            <a:fillRect/>
          </a:stretch>
        </p:blipFill>
        <p:spPr>
          <a:xfrm>
            <a:off x="7999914" y="5368863"/>
            <a:ext cx="2981325" cy="495300"/>
          </a:xfrm>
          <a:prstGeom prst="rect">
            <a:avLst/>
          </a:prstGeom>
        </p:spPr>
      </p:pic>
      <p:pic>
        <p:nvPicPr>
          <p:cNvPr id="29" name="Picture 28">
            <a:extLst>
              <a:ext uri="{FF2B5EF4-FFF2-40B4-BE49-F238E27FC236}">
                <a16:creationId xmlns:a16="http://schemas.microsoft.com/office/drawing/2014/main" id="{95317D9D-D358-70DC-3967-E00C33B59D4D}"/>
              </a:ext>
            </a:extLst>
          </p:cNvPr>
          <p:cNvPicPr>
            <a:picLocks noChangeAspect="1"/>
          </p:cNvPicPr>
          <p:nvPr/>
        </p:nvPicPr>
        <p:blipFill rotWithShape="1">
          <a:blip r:embed="rId8"/>
          <a:srcRect b="65318"/>
          <a:stretch/>
        </p:blipFill>
        <p:spPr>
          <a:xfrm>
            <a:off x="1133665" y="3253157"/>
            <a:ext cx="8258175" cy="270880"/>
          </a:xfrm>
          <a:prstGeom prst="rect">
            <a:avLst/>
          </a:prstGeom>
        </p:spPr>
      </p:pic>
      <p:sp>
        <p:nvSpPr>
          <p:cNvPr id="10304" name="Rectangle 10303">
            <a:extLst>
              <a:ext uri="{FF2B5EF4-FFF2-40B4-BE49-F238E27FC236}">
                <a16:creationId xmlns:a16="http://schemas.microsoft.com/office/drawing/2014/main" id="{A9782429-CF37-9EF8-BB32-EEDA308E56ED}"/>
              </a:ext>
            </a:extLst>
          </p:cNvPr>
          <p:cNvSpPr/>
          <p:nvPr/>
        </p:nvSpPr>
        <p:spPr>
          <a:xfrm>
            <a:off x="1126816" y="6229615"/>
            <a:ext cx="1934883"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Khi chưa truy cập</a:t>
            </a:r>
          </a:p>
        </p:txBody>
      </p:sp>
      <p:grpSp>
        <p:nvGrpSpPr>
          <p:cNvPr id="2" name="Group 46">
            <a:extLst>
              <a:ext uri="{FF2B5EF4-FFF2-40B4-BE49-F238E27FC236}">
                <a16:creationId xmlns:a16="http://schemas.microsoft.com/office/drawing/2014/main" id="{D37AD01B-2134-8CEE-86A7-D1C182E5465F}"/>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F7DD9339-1D29-99BB-0AD7-297DEBAF77B4}"/>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105F5FFC-73B7-C8E2-9E31-0E889EDDAA2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174EDED2-9EC1-8ADF-5226-A1654B794ECA}"/>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5" name="Text Box 50">
              <a:extLst>
                <a:ext uri="{FF2B5EF4-FFF2-40B4-BE49-F238E27FC236}">
                  <a16:creationId xmlns:a16="http://schemas.microsoft.com/office/drawing/2014/main" id="{295A6D10-700F-DE87-939F-87D6C0897C9A}"/>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pic>
        <p:nvPicPr>
          <p:cNvPr id="17" name="Picture 16">
            <a:extLst>
              <a:ext uri="{FF2B5EF4-FFF2-40B4-BE49-F238E27FC236}">
                <a16:creationId xmlns:a16="http://schemas.microsoft.com/office/drawing/2014/main" id="{323B4B96-5D13-DAB1-24F1-7CACE3CB7A1C}"/>
              </a:ext>
            </a:extLst>
          </p:cNvPr>
          <p:cNvPicPr>
            <a:picLocks noChangeAspect="1"/>
          </p:cNvPicPr>
          <p:nvPr/>
        </p:nvPicPr>
        <p:blipFill>
          <a:blip r:embed="rId9"/>
          <a:stretch>
            <a:fillRect/>
          </a:stretch>
        </p:blipFill>
        <p:spPr>
          <a:xfrm>
            <a:off x="1133665" y="4186352"/>
            <a:ext cx="2857500" cy="1076325"/>
          </a:xfrm>
          <a:prstGeom prst="rect">
            <a:avLst/>
          </a:prstGeom>
        </p:spPr>
      </p:pic>
      <p:pic>
        <p:nvPicPr>
          <p:cNvPr id="20" name="Picture 19">
            <a:extLst>
              <a:ext uri="{FF2B5EF4-FFF2-40B4-BE49-F238E27FC236}">
                <a16:creationId xmlns:a16="http://schemas.microsoft.com/office/drawing/2014/main" id="{CF0D1D18-F384-DE0A-E4AC-12D5444C099F}"/>
              </a:ext>
            </a:extLst>
          </p:cNvPr>
          <p:cNvPicPr>
            <a:picLocks noChangeAspect="1"/>
          </p:cNvPicPr>
          <p:nvPr/>
        </p:nvPicPr>
        <p:blipFill>
          <a:blip r:embed="rId10"/>
          <a:stretch>
            <a:fillRect/>
          </a:stretch>
        </p:blipFill>
        <p:spPr>
          <a:xfrm>
            <a:off x="8024184" y="4186352"/>
            <a:ext cx="2819400" cy="1133475"/>
          </a:xfrm>
          <a:prstGeom prst="rect">
            <a:avLst/>
          </a:prstGeom>
        </p:spPr>
      </p:pic>
    </p:spTree>
    <p:extLst>
      <p:ext uri="{BB962C8B-B14F-4D97-AF65-F5344CB8AC3E}">
        <p14:creationId xmlns:p14="http://schemas.microsoft.com/office/powerpoint/2010/main" val="180330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Vị trí đặt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9">
            <a:extLst>
              <a:ext uri="{FF2B5EF4-FFF2-40B4-BE49-F238E27FC236}">
                <a16:creationId xmlns:a16="http://schemas.microsoft.com/office/drawing/2014/main" id="{DF16BB88-E4F4-546A-3BAE-3BDB39864EF2}"/>
              </a:ext>
            </a:extLst>
          </p:cNvPr>
          <p:cNvSpPr>
            <a:spLocks noChangeArrowheads="1"/>
          </p:cNvSpPr>
          <p:nvPr/>
        </p:nvSpPr>
        <p:spPr bwMode="gray">
          <a:xfrm>
            <a:off x="1256410" y="1428403"/>
            <a:ext cx="9268137" cy="400110"/>
          </a:xfrm>
          <a:prstGeom prst="rect">
            <a:avLst/>
          </a:prstGeom>
          <a:noFill/>
          <a:ln w="9525">
            <a:noFill/>
            <a:miter lim="800000"/>
            <a:headEnd/>
            <a:tailEnd/>
          </a:ln>
          <a:effectLst/>
        </p:spPr>
        <p:txBody>
          <a:bodyPr wrap="square">
            <a:spAutoFit/>
          </a:bodyPr>
          <a:lstStyle/>
          <a:p>
            <a:r>
              <a:rPr lang="en-US" sz="2000" b="1" i="1">
                <a:solidFill>
                  <a:srgbClr val="CC00FF"/>
                </a:solidFill>
                <a:latin typeface="Times New Roman" pitchFamily="18" charset="0"/>
                <a:cs typeface="Times New Roman" pitchFamily="18" charset="0"/>
              </a:rPr>
              <a:t>2.   Internal </a:t>
            </a:r>
            <a:r>
              <a:rPr lang="en-US" sz="2000" b="1" i="1">
                <a:latin typeface="Times New Roman" pitchFamily="18" charset="0"/>
                <a:cs typeface="Times New Roman" pitchFamily="18" charset="0"/>
              </a:rPr>
              <a:t>( CSS nội bộ )</a:t>
            </a:r>
          </a:p>
        </p:txBody>
      </p:sp>
      <p:pic>
        <p:nvPicPr>
          <p:cNvPr id="5" name="Picture 4">
            <a:extLst>
              <a:ext uri="{FF2B5EF4-FFF2-40B4-BE49-F238E27FC236}">
                <a16:creationId xmlns:a16="http://schemas.microsoft.com/office/drawing/2014/main" id="{9C81AA3F-A8A6-E59D-A6D0-53F50484B28E}"/>
              </a:ext>
            </a:extLst>
          </p:cNvPr>
          <p:cNvPicPr>
            <a:picLocks noChangeAspect="1"/>
          </p:cNvPicPr>
          <p:nvPr/>
        </p:nvPicPr>
        <p:blipFill rotWithShape="1">
          <a:blip r:embed="rId5"/>
          <a:srcRect t="52312"/>
          <a:stretch/>
        </p:blipFill>
        <p:spPr>
          <a:xfrm>
            <a:off x="1498001" y="2816353"/>
            <a:ext cx="5638800" cy="1880511"/>
          </a:xfrm>
          <a:prstGeom prst="rect">
            <a:avLst/>
          </a:prstGeom>
        </p:spPr>
      </p:pic>
      <p:sp>
        <p:nvSpPr>
          <p:cNvPr id="6" name="Rectangle 5">
            <a:extLst>
              <a:ext uri="{FF2B5EF4-FFF2-40B4-BE49-F238E27FC236}">
                <a16:creationId xmlns:a16="http://schemas.microsoft.com/office/drawing/2014/main" id="{90C40C5B-A795-F680-8551-D667D6DD3052}"/>
              </a:ext>
            </a:extLst>
          </p:cNvPr>
          <p:cNvSpPr/>
          <p:nvPr/>
        </p:nvSpPr>
        <p:spPr>
          <a:xfrm>
            <a:off x="7804940" y="2439449"/>
            <a:ext cx="3371273" cy="1238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a:solidFill>
                  <a:srgbClr val="0000CC"/>
                </a:solidFill>
                <a:latin typeface="Times New Roman" pitchFamily="18" charset="0"/>
                <a:cs typeface="Times New Roman" pitchFamily="18" charset="0"/>
              </a:rPr>
              <a:t>Ưu điểm:</a:t>
            </a:r>
          </a:p>
          <a:p>
            <a:pPr marL="342900" indent="-342900">
              <a:buAutoNum type="arabicPeriod"/>
            </a:pPr>
            <a:r>
              <a:rPr lang="en-US" sz="1600" b="1" i="1">
                <a:solidFill>
                  <a:srgbClr val="0000CC"/>
                </a:solidFill>
                <a:latin typeface="Times New Roman" pitchFamily="18" charset="0"/>
                <a:cs typeface="Times New Roman" pitchFamily="18" charset="0"/>
              </a:rPr>
              <a:t>Code tách biệt với phần tử, có thể áp dụng với toàn trang ( như ví dụ:  Áp dụng với toàn bộ thẻ h1 )</a:t>
            </a:r>
          </a:p>
        </p:txBody>
      </p:sp>
      <p:sp>
        <p:nvSpPr>
          <p:cNvPr id="16" name="Rectangle 15">
            <a:extLst>
              <a:ext uri="{FF2B5EF4-FFF2-40B4-BE49-F238E27FC236}">
                <a16:creationId xmlns:a16="http://schemas.microsoft.com/office/drawing/2014/main" id="{37830802-C171-69CD-DEA3-14EE1747A99D}"/>
              </a:ext>
            </a:extLst>
          </p:cNvPr>
          <p:cNvSpPr/>
          <p:nvPr/>
        </p:nvSpPr>
        <p:spPr>
          <a:xfrm>
            <a:off x="5658420" y="3277063"/>
            <a:ext cx="1075750" cy="46967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Cấu trúc CSS</a:t>
            </a:r>
          </a:p>
        </p:txBody>
      </p:sp>
      <p:sp>
        <p:nvSpPr>
          <p:cNvPr id="18" name="Rectangle 17">
            <a:extLst>
              <a:ext uri="{FF2B5EF4-FFF2-40B4-BE49-F238E27FC236}">
                <a16:creationId xmlns:a16="http://schemas.microsoft.com/office/drawing/2014/main" id="{83FAAAF1-7AC4-E371-14DA-B89CFE1611C5}"/>
              </a:ext>
            </a:extLst>
          </p:cNvPr>
          <p:cNvSpPr/>
          <p:nvPr/>
        </p:nvSpPr>
        <p:spPr>
          <a:xfrm>
            <a:off x="8597" y="2934163"/>
            <a:ext cx="1387164" cy="68580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Selector(vùng chọn) </a:t>
            </a:r>
          </a:p>
        </p:txBody>
      </p:sp>
      <p:cxnSp>
        <p:nvCxnSpPr>
          <p:cNvPr id="22" name="Straight Arrow Connector 21">
            <a:extLst>
              <a:ext uri="{FF2B5EF4-FFF2-40B4-BE49-F238E27FC236}">
                <a16:creationId xmlns:a16="http://schemas.microsoft.com/office/drawing/2014/main" id="{CA1DF7E2-3C9B-AD96-34D8-8F781CB0A4A1}"/>
              </a:ext>
            </a:extLst>
          </p:cNvPr>
          <p:cNvCxnSpPr>
            <a:cxnSpLocks/>
            <a:endCxn id="18" idx="3"/>
          </p:cNvCxnSpPr>
          <p:nvPr/>
        </p:nvCxnSpPr>
        <p:spPr>
          <a:xfrm flipH="1">
            <a:off x="1395761" y="3277063"/>
            <a:ext cx="497694" cy="0"/>
          </a:xfrm>
          <a:prstGeom prst="straightConnector1">
            <a:avLst/>
          </a:prstGeom>
          <a:ln w="28575">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847FFC3-CDAB-71F2-4533-948336AE9374}"/>
              </a:ext>
            </a:extLst>
          </p:cNvPr>
          <p:cNvSpPr/>
          <p:nvPr/>
        </p:nvSpPr>
        <p:spPr>
          <a:xfrm>
            <a:off x="2442507" y="4475329"/>
            <a:ext cx="1117325" cy="46967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a:solidFill>
                  <a:srgbClr val="FF0000"/>
                </a:solidFill>
                <a:latin typeface="+mj-lt"/>
              </a:rPr>
              <a:t>propert</a:t>
            </a:r>
            <a:r>
              <a:rPr lang="en-US" sz="1600" b="1">
                <a:solidFill>
                  <a:srgbClr val="FF0000"/>
                </a:solidFill>
                <a:latin typeface="+mj-lt"/>
              </a:rPr>
              <a:t>y</a:t>
            </a:r>
          </a:p>
        </p:txBody>
      </p:sp>
      <p:cxnSp>
        <p:nvCxnSpPr>
          <p:cNvPr id="25" name="Straight Arrow Connector 24">
            <a:extLst>
              <a:ext uri="{FF2B5EF4-FFF2-40B4-BE49-F238E27FC236}">
                <a16:creationId xmlns:a16="http://schemas.microsoft.com/office/drawing/2014/main" id="{9D5953F3-FBC4-259A-E398-D2FD62D5FD13}"/>
              </a:ext>
            </a:extLst>
          </p:cNvPr>
          <p:cNvCxnSpPr>
            <a:cxnSpLocks/>
          </p:cNvCxnSpPr>
          <p:nvPr/>
        </p:nvCxnSpPr>
        <p:spPr>
          <a:xfrm>
            <a:off x="2817091" y="3905135"/>
            <a:ext cx="0" cy="5701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42180D3-4BF8-CB4D-8DEB-4590BF2AAE21}"/>
              </a:ext>
            </a:extLst>
          </p:cNvPr>
          <p:cNvCxnSpPr>
            <a:cxnSpLocks/>
          </p:cNvCxnSpPr>
          <p:nvPr/>
        </p:nvCxnSpPr>
        <p:spPr>
          <a:xfrm>
            <a:off x="4022436" y="3905135"/>
            <a:ext cx="294965" cy="5701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7F18F1F-F813-7539-EEF3-5B2A3D5CFAA1}"/>
              </a:ext>
            </a:extLst>
          </p:cNvPr>
          <p:cNvSpPr/>
          <p:nvPr/>
        </p:nvSpPr>
        <p:spPr>
          <a:xfrm>
            <a:off x="3790396" y="4475329"/>
            <a:ext cx="1117325" cy="46967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latin typeface="+mj-lt"/>
              </a:rPr>
              <a:t>value</a:t>
            </a:r>
          </a:p>
        </p:txBody>
      </p:sp>
      <p:sp>
        <p:nvSpPr>
          <p:cNvPr id="10304" name="Rectangle 10303">
            <a:extLst>
              <a:ext uri="{FF2B5EF4-FFF2-40B4-BE49-F238E27FC236}">
                <a16:creationId xmlns:a16="http://schemas.microsoft.com/office/drawing/2014/main" id="{6CC1ECCB-E944-E476-CE31-7282A4377A82}"/>
              </a:ext>
            </a:extLst>
          </p:cNvPr>
          <p:cNvSpPr/>
          <p:nvPr/>
        </p:nvSpPr>
        <p:spPr>
          <a:xfrm>
            <a:off x="7804940" y="3823879"/>
            <a:ext cx="3371273" cy="1168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i="1">
                <a:solidFill>
                  <a:srgbClr val="FF0000"/>
                </a:solidFill>
                <a:latin typeface="Times New Roman" pitchFamily="18" charset="0"/>
                <a:cs typeface="Times New Roman" pitchFamily="18" charset="0"/>
              </a:rPr>
              <a:t>Hạn chế:</a:t>
            </a:r>
          </a:p>
          <a:p>
            <a:pPr marL="342900" indent="-342900">
              <a:buAutoNum type="arabicPeriod"/>
            </a:pPr>
            <a:r>
              <a:rPr lang="en-US" sz="1600" b="1" i="1">
                <a:solidFill>
                  <a:srgbClr val="FF0000"/>
                </a:solidFill>
                <a:latin typeface="Times New Roman" pitchFamily="18" charset="0"/>
                <a:cs typeface="Times New Roman" pitchFamily="18" charset="0"/>
              </a:rPr>
              <a:t>Vẫn khó quản lý khi dự án lớn, quá nhiều mã CSS sẽ làm tệp HTML trở nên cồng kềnh. </a:t>
            </a:r>
          </a:p>
        </p:txBody>
      </p:sp>
      <p:sp>
        <p:nvSpPr>
          <p:cNvPr id="10305" name="Rectangle 19">
            <a:extLst>
              <a:ext uri="{FF2B5EF4-FFF2-40B4-BE49-F238E27FC236}">
                <a16:creationId xmlns:a16="http://schemas.microsoft.com/office/drawing/2014/main" id="{4B3DABF2-72B6-1490-52C3-9C66C7BCD03E}"/>
              </a:ext>
            </a:extLst>
          </p:cNvPr>
          <p:cNvSpPr>
            <a:spLocks noChangeArrowheads="1"/>
          </p:cNvSpPr>
          <p:nvPr/>
        </p:nvSpPr>
        <p:spPr bwMode="gray">
          <a:xfrm>
            <a:off x="1667451" y="1858169"/>
            <a:ext cx="9268137" cy="369332"/>
          </a:xfrm>
          <a:prstGeom prst="rect">
            <a:avLst/>
          </a:prstGeom>
          <a:noFill/>
          <a:ln w="9525">
            <a:noFill/>
            <a:miter lim="800000"/>
            <a:headEnd/>
            <a:tailEnd/>
          </a:ln>
          <a:effectLst/>
        </p:spPr>
        <p:txBody>
          <a:bodyPr wrap="square">
            <a:spAutoFit/>
          </a:bodyPr>
          <a:lstStyle/>
          <a:p>
            <a:r>
              <a:rPr lang="en-US" b="1" i="1">
                <a:latin typeface="Times New Roman" pitchFamily="18" charset="0"/>
                <a:cs typeface="Times New Roman" pitchFamily="18" charset="0"/>
              </a:rPr>
              <a:t>Là cách </a:t>
            </a:r>
            <a:r>
              <a:rPr lang="en-US" b="1" i="1">
                <a:solidFill>
                  <a:srgbClr val="CC00FF"/>
                </a:solidFill>
                <a:latin typeface="Times New Roman" pitchFamily="18" charset="0"/>
                <a:cs typeface="Times New Roman" pitchFamily="18" charset="0"/>
              </a:rPr>
              <a:t>viết mã CSS trong cặp thẻ </a:t>
            </a:r>
            <a:r>
              <a:rPr lang="en-US" b="1" i="1">
                <a:solidFill>
                  <a:srgbClr val="FF0000"/>
                </a:solidFill>
                <a:latin typeface="Times New Roman" pitchFamily="18" charset="0"/>
                <a:cs typeface="Times New Roman" pitchFamily="18" charset="0"/>
              </a:rPr>
              <a:t>style</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đặt trong khối head ) </a:t>
            </a:r>
          </a:p>
        </p:txBody>
      </p:sp>
      <p:pic>
        <p:nvPicPr>
          <p:cNvPr id="3" name="Picture 2">
            <a:extLst>
              <a:ext uri="{FF2B5EF4-FFF2-40B4-BE49-F238E27FC236}">
                <a16:creationId xmlns:a16="http://schemas.microsoft.com/office/drawing/2014/main" id="{8477410E-0EFA-22F2-A6CF-154D5EB42560}"/>
              </a:ext>
            </a:extLst>
          </p:cNvPr>
          <p:cNvPicPr>
            <a:picLocks noChangeAspect="1"/>
          </p:cNvPicPr>
          <p:nvPr/>
        </p:nvPicPr>
        <p:blipFill>
          <a:blip r:embed="rId6"/>
          <a:stretch>
            <a:fillRect/>
          </a:stretch>
        </p:blipFill>
        <p:spPr>
          <a:xfrm>
            <a:off x="7808120" y="1339912"/>
            <a:ext cx="3681701" cy="577092"/>
          </a:xfrm>
          <a:prstGeom prst="rect">
            <a:avLst/>
          </a:prstGeom>
        </p:spPr>
      </p:pic>
      <p:sp>
        <p:nvSpPr>
          <p:cNvPr id="15" name="TextBox 14">
            <a:extLst>
              <a:ext uri="{FF2B5EF4-FFF2-40B4-BE49-F238E27FC236}">
                <a16:creationId xmlns:a16="http://schemas.microsoft.com/office/drawing/2014/main" id="{0AE1717E-5E8D-6BDB-1500-D5797FE38432}"/>
              </a:ext>
            </a:extLst>
          </p:cNvPr>
          <p:cNvSpPr txBox="1"/>
          <p:nvPr/>
        </p:nvSpPr>
        <p:spPr>
          <a:xfrm>
            <a:off x="7748652" y="1041845"/>
            <a:ext cx="4443348" cy="338554"/>
          </a:xfrm>
          <a:prstGeom prst="rect">
            <a:avLst/>
          </a:prstGeom>
          <a:noFill/>
        </p:spPr>
        <p:txBody>
          <a:bodyPr wrap="square">
            <a:spAutoFit/>
          </a:bodyPr>
          <a:lstStyle/>
          <a:p>
            <a:r>
              <a:rPr lang="vi-VN" sz="1600">
                <a:hlinkClick r:id="rId7"/>
              </a:rPr>
              <a:t>https://www.w3schools.com/css/css_howto.asp</a:t>
            </a:r>
            <a:r>
              <a:rPr lang="en-US" sz="1600"/>
              <a:t> </a:t>
            </a:r>
            <a:endParaRPr lang="vi-VN" sz="1600"/>
          </a:p>
        </p:txBody>
      </p:sp>
      <p:pic>
        <p:nvPicPr>
          <p:cNvPr id="2" name="Picture 1">
            <a:extLst>
              <a:ext uri="{FF2B5EF4-FFF2-40B4-BE49-F238E27FC236}">
                <a16:creationId xmlns:a16="http://schemas.microsoft.com/office/drawing/2014/main" id="{75C9980B-42FC-55D3-D1BA-8DB63CD663F4}"/>
              </a:ext>
            </a:extLst>
          </p:cNvPr>
          <p:cNvPicPr>
            <a:picLocks noChangeAspect="1"/>
          </p:cNvPicPr>
          <p:nvPr/>
        </p:nvPicPr>
        <p:blipFill rotWithShape="1">
          <a:blip r:embed="rId5"/>
          <a:srcRect t="1216" b="91820"/>
          <a:stretch/>
        </p:blipFill>
        <p:spPr>
          <a:xfrm>
            <a:off x="1498001" y="2550857"/>
            <a:ext cx="5638800" cy="274640"/>
          </a:xfrm>
          <a:prstGeom prst="rect">
            <a:avLst/>
          </a:prstGeom>
        </p:spPr>
      </p:pic>
    </p:spTree>
    <p:extLst>
      <p:ext uri="{BB962C8B-B14F-4D97-AF65-F5344CB8AC3E}">
        <p14:creationId xmlns:p14="http://schemas.microsoft.com/office/powerpoint/2010/main" val="515303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166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sp>
        <p:nvSpPr>
          <p:cNvPr id="10304" name="Rectangle 10303">
            <a:extLst>
              <a:ext uri="{FF2B5EF4-FFF2-40B4-BE49-F238E27FC236}">
                <a16:creationId xmlns:a16="http://schemas.microsoft.com/office/drawing/2014/main" id="{A9782429-CF37-9EF8-BB32-EEDA308E56ED}"/>
              </a:ext>
            </a:extLst>
          </p:cNvPr>
          <p:cNvSpPr/>
          <p:nvPr/>
        </p:nvSpPr>
        <p:spPr>
          <a:xfrm>
            <a:off x="7681339" y="6219118"/>
            <a:ext cx="2284204"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a:t>
            </a:r>
            <a:r>
              <a:rPr lang="en-US" sz="1600" b="1" err="1">
                <a:solidFill>
                  <a:srgbClr val="FF0000"/>
                </a:solidFill>
              </a:rPr>
              <a:t>div_elm</a:t>
            </a:r>
            <a:r>
              <a:rPr lang="en-US" sz="1600" b="1">
                <a:solidFill>
                  <a:srgbClr val="FF0000"/>
                </a:solidFill>
              </a:rPr>
              <a:t> </a:t>
            </a:r>
            <a:r>
              <a:rPr lang="en-US" sz="1600" b="1" err="1">
                <a:solidFill>
                  <a:srgbClr val="FF0000"/>
                </a:solidFill>
              </a:rPr>
              <a:t>có</a:t>
            </a:r>
            <a:r>
              <a:rPr lang="en-US" sz="1600" b="1">
                <a:solidFill>
                  <a:srgbClr val="FF0000"/>
                </a:solidFill>
              </a:rPr>
              <a:t> </a:t>
            </a:r>
            <a:r>
              <a:rPr lang="en-US" sz="1600" b="1" err="1">
                <a:solidFill>
                  <a:srgbClr val="FF0000"/>
                </a:solidFill>
              </a:rPr>
              <a:t>nội</a:t>
            </a:r>
            <a:r>
              <a:rPr lang="en-US" sz="1600" b="1">
                <a:solidFill>
                  <a:srgbClr val="FF0000"/>
                </a:solidFill>
              </a:rPr>
              <a:t> dung</a:t>
            </a:r>
          </a:p>
        </p:txBody>
      </p:sp>
      <p:graphicFrame>
        <p:nvGraphicFramePr>
          <p:cNvPr id="2" name="Table 1">
            <a:extLst>
              <a:ext uri="{FF2B5EF4-FFF2-40B4-BE49-F238E27FC236}">
                <a16:creationId xmlns:a16="http://schemas.microsoft.com/office/drawing/2014/main" id="{B67273A0-449F-6CA4-3E7F-DA1ADCEB2028}"/>
              </a:ext>
            </a:extLst>
          </p:cNvPr>
          <p:cNvGraphicFramePr>
            <a:graphicFrameLocks noGrp="1"/>
          </p:cNvGraphicFramePr>
          <p:nvPr>
            <p:extLst>
              <p:ext uri="{D42A27DB-BD31-4B8C-83A1-F6EECF244321}">
                <p14:modId xmlns:p14="http://schemas.microsoft.com/office/powerpoint/2010/main" val="4154417363"/>
              </p:ext>
            </p:extLst>
          </p:nvPr>
        </p:nvGraphicFramePr>
        <p:xfrm>
          <a:off x="1044671" y="1689260"/>
          <a:ext cx="9876758" cy="920076"/>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:empty</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div:empty</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các thẻ &lt;div&gt; </a:t>
                      </a:r>
                      <a:r>
                        <a:rPr lang="vi-VN" sz="1800" b="1" i="1" kern="1200">
                          <a:solidFill>
                            <a:srgbClr val="FF0000"/>
                          </a:solidFill>
                          <a:latin typeface="Times New Roman" pitchFamily="18" charset="0"/>
                          <a:ea typeface="+mn-ea"/>
                          <a:cs typeface="Times New Roman" pitchFamily="18" charset="0"/>
                        </a:rPr>
                        <a:t>không có nội dung</a:t>
                      </a: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5" name="Picture 4">
            <a:extLst>
              <a:ext uri="{FF2B5EF4-FFF2-40B4-BE49-F238E27FC236}">
                <a16:creationId xmlns:a16="http://schemas.microsoft.com/office/drawing/2014/main" id="{29D5E73A-32CD-C603-D995-1F4CBD1C40E3}"/>
              </a:ext>
            </a:extLst>
          </p:cNvPr>
          <p:cNvPicPr>
            <a:picLocks noChangeAspect="1"/>
          </p:cNvPicPr>
          <p:nvPr/>
        </p:nvPicPr>
        <p:blipFill>
          <a:blip r:embed="rId6"/>
          <a:stretch>
            <a:fillRect/>
          </a:stretch>
        </p:blipFill>
        <p:spPr>
          <a:xfrm>
            <a:off x="1086172" y="2844515"/>
            <a:ext cx="6991350" cy="1123950"/>
          </a:xfrm>
          <a:prstGeom prst="rect">
            <a:avLst/>
          </a:prstGeom>
        </p:spPr>
      </p:pic>
      <p:pic>
        <p:nvPicPr>
          <p:cNvPr id="15" name="Picture 14">
            <a:extLst>
              <a:ext uri="{FF2B5EF4-FFF2-40B4-BE49-F238E27FC236}">
                <a16:creationId xmlns:a16="http://schemas.microsoft.com/office/drawing/2014/main" id="{109F4C4D-7C75-5E37-53DD-DAF1CDB9539B}"/>
              </a:ext>
            </a:extLst>
          </p:cNvPr>
          <p:cNvPicPr>
            <a:picLocks noChangeAspect="1"/>
          </p:cNvPicPr>
          <p:nvPr/>
        </p:nvPicPr>
        <p:blipFill>
          <a:blip r:embed="rId7"/>
          <a:stretch>
            <a:fillRect/>
          </a:stretch>
        </p:blipFill>
        <p:spPr>
          <a:xfrm>
            <a:off x="7633846" y="4650502"/>
            <a:ext cx="3209925" cy="828675"/>
          </a:xfrm>
          <a:prstGeom prst="rect">
            <a:avLst/>
          </a:prstGeom>
        </p:spPr>
      </p:pic>
      <p:pic>
        <p:nvPicPr>
          <p:cNvPr id="17" name="Picture 16">
            <a:extLst>
              <a:ext uri="{FF2B5EF4-FFF2-40B4-BE49-F238E27FC236}">
                <a16:creationId xmlns:a16="http://schemas.microsoft.com/office/drawing/2014/main" id="{20F37AB0-3539-937A-04C1-2B4CE91C06BF}"/>
              </a:ext>
            </a:extLst>
          </p:cNvPr>
          <p:cNvPicPr>
            <a:picLocks noChangeAspect="1"/>
          </p:cNvPicPr>
          <p:nvPr/>
        </p:nvPicPr>
        <p:blipFill>
          <a:blip r:embed="rId8"/>
          <a:stretch>
            <a:fillRect/>
          </a:stretch>
        </p:blipFill>
        <p:spPr>
          <a:xfrm>
            <a:off x="1086172" y="4650502"/>
            <a:ext cx="2990850" cy="1333500"/>
          </a:xfrm>
          <a:prstGeom prst="rect">
            <a:avLst/>
          </a:prstGeom>
        </p:spPr>
      </p:pic>
      <p:sp>
        <p:nvSpPr>
          <p:cNvPr id="19" name="Rectangle 18">
            <a:extLst>
              <a:ext uri="{FF2B5EF4-FFF2-40B4-BE49-F238E27FC236}">
                <a16:creationId xmlns:a16="http://schemas.microsoft.com/office/drawing/2014/main" id="{E2EAD60B-4D66-822B-959F-6025C041F0DD}"/>
              </a:ext>
            </a:extLst>
          </p:cNvPr>
          <p:cNvSpPr/>
          <p:nvPr/>
        </p:nvSpPr>
        <p:spPr>
          <a:xfrm>
            <a:off x="2623273" y="6047136"/>
            <a:ext cx="1934883"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.div_elm trống</a:t>
            </a:r>
          </a:p>
        </p:txBody>
      </p:sp>
      <p:pic>
        <p:nvPicPr>
          <p:cNvPr id="21" name="Picture 20">
            <a:extLst>
              <a:ext uri="{FF2B5EF4-FFF2-40B4-BE49-F238E27FC236}">
                <a16:creationId xmlns:a16="http://schemas.microsoft.com/office/drawing/2014/main" id="{B2B469D8-76FD-3546-CB00-9CDB0702F7F9}"/>
              </a:ext>
            </a:extLst>
          </p:cNvPr>
          <p:cNvPicPr>
            <a:picLocks noChangeAspect="1"/>
          </p:cNvPicPr>
          <p:nvPr/>
        </p:nvPicPr>
        <p:blipFill>
          <a:blip r:embed="rId9"/>
          <a:stretch>
            <a:fillRect/>
          </a:stretch>
        </p:blipFill>
        <p:spPr>
          <a:xfrm>
            <a:off x="4172604" y="4650502"/>
            <a:ext cx="1366507" cy="1333500"/>
          </a:xfrm>
          <a:prstGeom prst="rect">
            <a:avLst/>
          </a:prstGeom>
        </p:spPr>
      </p:pic>
      <p:pic>
        <p:nvPicPr>
          <p:cNvPr id="24" name="Picture 23">
            <a:extLst>
              <a:ext uri="{FF2B5EF4-FFF2-40B4-BE49-F238E27FC236}">
                <a16:creationId xmlns:a16="http://schemas.microsoft.com/office/drawing/2014/main" id="{14F06B27-17C3-D2D4-B75C-5AC707D1AF7E}"/>
              </a:ext>
            </a:extLst>
          </p:cNvPr>
          <p:cNvPicPr>
            <a:picLocks noChangeAspect="1"/>
          </p:cNvPicPr>
          <p:nvPr/>
        </p:nvPicPr>
        <p:blipFill>
          <a:blip r:embed="rId10"/>
          <a:stretch>
            <a:fillRect/>
          </a:stretch>
        </p:blipFill>
        <p:spPr>
          <a:xfrm>
            <a:off x="7647206" y="5690072"/>
            <a:ext cx="3543300" cy="333375"/>
          </a:xfrm>
          <a:prstGeom prst="rect">
            <a:avLst/>
          </a:prstGeom>
        </p:spPr>
      </p:pic>
      <p:grpSp>
        <p:nvGrpSpPr>
          <p:cNvPr id="3" name="Group 46">
            <a:extLst>
              <a:ext uri="{FF2B5EF4-FFF2-40B4-BE49-F238E27FC236}">
                <a16:creationId xmlns:a16="http://schemas.microsoft.com/office/drawing/2014/main" id="{E29D12B5-77CA-BFEE-406E-819BFF1F3702}"/>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72A27DDB-A24D-1C98-7A14-ACE029387A4F}"/>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C65BCC60-2BF2-998F-56BF-1BC824A94D4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1D95648E-BF69-FA28-D44C-EBD8F320C90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8" name="Text Box 50">
              <a:extLst>
                <a:ext uri="{FF2B5EF4-FFF2-40B4-BE49-F238E27FC236}">
                  <a16:creationId xmlns:a16="http://schemas.microsoft.com/office/drawing/2014/main" id="{55590B8C-AEAC-EF73-FDF9-5E51097D40EF}"/>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933123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4F3EEE87-AC92-321F-35EF-8AF544C54B54}"/>
              </a:ext>
            </a:extLst>
          </p:cNvPr>
          <p:cNvGraphicFramePr>
            <a:graphicFrameLocks noGrp="1"/>
          </p:cNvGraphicFramePr>
          <p:nvPr>
            <p:extLst>
              <p:ext uri="{D42A27DB-BD31-4B8C-83A1-F6EECF244321}">
                <p14:modId xmlns:p14="http://schemas.microsoft.com/office/powerpoint/2010/main" val="3577224514"/>
              </p:ext>
            </p:extLst>
          </p:nvPr>
        </p:nvGraphicFramePr>
        <p:xfrm>
          <a:off x="1086172" y="1510176"/>
          <a:ext cx="9876758" cy="1236503"/>
        </p:xfrm>
        <a:graphic>
          <a:graphicData uri="http://schemas.openxmlformats.org/drawingml/2006/table">
            <a:tbl>
              <a:tblPr firstRow="1" firstCol="1" bandRow="1">
                <a:tableStyleId>{5C22544A-7EE6-4342-B048-85BDC9FD1C3A}</a:tableStyleId>
              </a:tblPr>
              <a:tblGrid>
                <a:gridCol w="662189">
                  <a:extLst>
                    <a:ext uri="{9D8B030D-6E8A-4147-A177-3AD203B41FA5}">
                      <a16:colId xmlns:a16="http://schemas.microsoft.com/office/drawing/2014/main" val="2583722390"/>
                    </a:ext>
                  </a:extLst>
                </a:gridCol>
                <a:gridCol w="2047682">
                  <a:extLst>
                    <a:ext uri="{9D8B030D-6E8A-4147-A177-3AD203B41FA5}">
                      <a16:colId xmlns:a16="http://schemas.microsoft.com/office/drawing/2014/main" val="4049612280"/>
                    </a:ext>
                  </a:extLst>
                </a:gridCol>
                <a:gridCol w="2317485">
                  <a:extLst>
                    <a:ext uri="{9D8B030D-6E8A-4147-A177-3AD203B41FA5}">
                      <a16:colId xmlns:a16="http://schemas.microsoft.com/office/drawing/2014/main" val="661151085"/>
                    </a:ext>
                  </a:extLst>
                </a:gridCol>
                <a:gridCol w="4849402">
                  <a:extLst>
                    <a:ext uri="{9D8B030D-6E8A-4147-A177-3AD203B41FA5}">
                      <a16:colId xmlns:a16="http://schemas.microsoft.com/office/drawing/2014/main" val="3353471271"/>
                    </a:ext>
                  </a:extLst>
                </a:gridCol>
              </a:tblGrid>
              <a:tr h="318293">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Pseudo-classes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tc>
                <a:tc>
                  <a:txBody>
                    <a:bodyPr/>
                    <a:lstStyle/>
                    <a:p>
                      <a:pPr>
                        <a:lnSpc>
                          <a:spcPct val="100000"/>
                        </a:lnSpc>
                      </a:pPr>
                      <a:r>
                        <a:rPr lang="vi-VN" sz="1800" b="1" i="1" kern="1200">
                          <a:solidFill>
                            <a:srgbClr val="FF0000"/>
                          </a:solidFill>
                          <a:latin typeface="Times New Roman" pitchFamily="18" charset="0"/>
                          <a:ea typeface="+mn-ea"/>
                          <a:cs typeface="Times New Roman" pitchFamily="18" charset="0"/>
                        </a:rPr>
                        <a:t>:target</a:t>
                      </a:r>
                    </a:p>
                  </a:txBody>
                  <a:tcPr marL="142875" marR="142875" marT="47625" marB="47625" anchor="ctr"/>
                </a:tc>
                <a:tc>
                  <a:txBody>
                    <a:bodyPr/>
                    <a:lstStyle/>
                    <a:p>
                      <a:pPr>
                        <a:lnSpc>
                          <a:spcPct val="100000"/>
                        </a:lnSpc>
                      </a:pPr>
                      <a:r>
                        <a:rPr lang="vi-VN" sz="1800" b="1" i="1" kern="1200">
                          <a:solidFill>
                            <a:srgbClr val="CC00FF"/>
                          </a:solidFill>
                          <a:latin typeface="Times New Roman" pitchFamily="18" charset="0"/>
                          <a:ea typeface="+mn-ea"/>
                          <a:cs typeface="Times New Roman" pitchFamily="18" charset="0"/>
                        </a:rPr>
                        <a:t>#home:target</a:t>
                      </a:r>
                    </a:p>
                  </a:txBody>
                  <a:tcPr marL="142875" marR="142875" marT="47625" marB="47625" anchor="ctr"/>
                </a:tc>
                <a:tc>
                  <a:txBody>
                    <a:bodyPr/>
                    <a:lstStyle/>
                    <a:p>
                      <a:pPr>
                        <a:lnSpc>
                          <a:spcPct val="100000"/>
                        </a:lnSpc>
                      </a:pPr>
                      <a:r>
                        <a:rPr lang="vi-VN" sz="1800" b="1" i="1" kern="1200">
                          <a:solidFill>
                            <a:schemeClr val="tx1"/>
                          </a:solidFill>
                          <a:latin typeface="Times New Roman" pitchFamily="18" charset="0"/>
                          <a:ea typeface="+mn-ea"/>
                          <a:cs typeface="Times New Roman" pitchFamily="18" charset="0"/>
                        </a:rPr>
                        <a:t>Chọn thẻ có id="home" khi</a:t>
                      </a:r>
                      <a:r>
                        <a:rPr lang="en-US" sz="1800" b="1" i="1" kern="1200">
                          <a:solidFill>
                            <a:schemeClr val="tx1"/>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trên URL có hash tương ứng. VD: https://domain.com/#home</a:t>
                      </a:r>
                    </a:p>
                  </a:txBody>
                  <a:tcPr marL="142875" marR="142875" marT="47625" marB="47625" anchor="ctr"/>
                </a:tc>
                <a:extLst>
                  <a:ext uri="{0D108BD9-81ED-4DB2-BD59-A6C34878D82A}">
                    <a16:rowId xmlns:a16="http://schemas.microsoft.com/office/drawing/2014/main" val="535211440"/>
                  </a:ext>
                </a:extLst>
              </a:tr>
            </a:tbl>
          </a:graphicData>
        </a:graphic>
      </p:graphicFrame>
      <p:pic>
        <p:nvPicPr>
          <p:cNvPr id="22" name="Picture 21">
            <a:extLst>
              <a:ext uri="{FF2B5EF4-FFF2-40B4-BE49-F238E27FC236}">
                <a16:creationId xmlns:a16="http://schemas.microsoft.com/office/drawing/2014/main" id="{3811FB52-C655-C45C-C321-7F08B23B98A2}"/>
              </a:ext>
            </a:extLst>
          </p:cNvPr>
          <p:cNvPicPr>
            <a:picLocks noChangeAspect="1"/>
          </p:cNvPicPr>
          <p:nvPr/>
        </p:nvPicPr>
        <p:blipFill>
          <a:blip r:embed="rId6"/>
          <a:stretch>
            <a:fillRect/>
          </a:stretch>
        </p:blipFill>
        <p:spPr>
          <a:xfrm>
            <a:off x="1133665" y="2991966"/>
            <a:ext cx="5695950" cy="2857500"/>
          </a:xfrm>
          <a:prstGeom prst="rect">
            <a:avLst/>
          </a:prstGeom>
        </p:spPr>
      </p:pic>
      <p:pic>
        <p:nvPicPr>
          <p:cNvPr id="27" name="Picture 26">
            <a:extLst>
              <a:ext uri="{FF2B5EF4-FFF2-40B4-BE49-F238E27FC236}">
                <a16:creationId xmlns:a16="http://schemas.microsoft.com/office/drawing/2014/main" id="{23442374-BDA0-9993-041F-F61DEE5CCE6B}"/>
              </a:ext>
            </a:extLst>
          </p:cNvPr>
          <p:cNvPicPr>
            <a:picLocks noChangeAspect="1"/>
          </p:cNvPicPr>
          <p:nvPr/>
        </p:nvPicPr>
        <p:blipFill>
          <a:blip r:embed="rId7"/>
          <a:stretch>
            <a:fillRect/>
          </a:stretch>
        </p:blipFill>
        <p:spPr>
          <a:xfrm>
            <a:off x="7890377" y="3538912"/>
            <a:ext cx="1847850" cy="704850"/>
          </a:xfrm>
          <a:prstGeom prst="rect">
            <a:avLst/>
          </a:prstGeom>
        </p:spPr>
      </p:pic>
      <p:pic>
        <p:nvPicPr>
          <p:cNvPr id="31" name="Picture 30">
            <a:extLst>
              <a:ext uri="{FF2B5EF4-FFF2-40B4-BE49-F238E27FC236}">
                <a16:creationId xmlns:a16="http://schemas.microsoft.com/office/drawing/2014/main" id="{AF2BCCDB-5799-FE06-7515-D1FD0FFF950D}"/>
              </a:ext>
            </a:extLst>
          </p:cNvPr>
          <p:cNvPicPr>
            <a:picLocks noChangeAspect="1"/>
          </p:cNvPicPr>
          <p:nvPr/>
        </p:nvPicPr>
        <p:blipFill>
          <a:blip r:embed="rId8"/>
          <a:stretch>
            <a:fillRect/>
          </a:stretch>
        </p:blipFill>
        <p:spPr>
          <a:xfrm>
            <a:off x="7909425" y="4424657"/>
            <a:ext cx="3200401" cy="2038430"/>
          </a:xfrm>
          <a:prstGeom prst="rect">
            <a:avLst/>
          </a:prstGeom>
        </p:spPr>
      </p:pic>
      <p:pic>
        <p:nvPicPr>
          <p:cNvPr id="10306" name="Picture 10305">
            <a:extLst>
              <a:ext uri="{FF2B5EF4-FFF2-40B4-BE49-F238E27FC236}">
                <a16:creationId xmlns:a16="http://schemas.microsoft.com/office/drawing/2014/main" id="{D29A034C-94C5-4D6B-6051-A271B8DBA285}"/>
              </a:ext>
            </a:extLst>
          </p:cNvPr>
          <p:cNvPicPr>
            <a:picLocks noChangeAspect="1"/>
          </p:cNvPicPr>
          <p:nvPr/>
        </p:nvPicPr>
        <p:blipFill>
          <a:blip r:embed="rId9"/>
          <a:stretch>
            <a:fillRect/>
          </a:stretch>
        </p:blipFill>
        <p:spPr>
          <a:xfrm>
            <a:off x="1133665" y="5993161"/>
            <a:ext cx="1981200" cy="828675"/>
          </a:xfrm>
          <a:prstGeom prst="rect">
            <a:avLst/>
          </a:prstGeom>
        </p:spPr>
      </p:pic>
      <p:sp>
        <p:nvSpPr>
          <p:cNvPr id="10307" name="Rectangle 10306">
            <a:extLst>
              <a:ext uri="{FF2B5EF4-FFF2-40B4-BE49-F238E27FC236}">
                <a16:creationId xmlns:a16="http://schemas.microsoft.com/office/drawing/2014/main" id="{28A91F3A-7003-5C58-A7A4-1A643C2820DD}"/>
              </a:ext>
            </a:extLst>
          </p:cNvPr>
          <p:cNvSpPr/>
          <p:nvPr/>
        </p:nvSpPr>
        <p:spPr>
          <a:xfrm>
            <a:off x="3315134" y="5993161"/>
            <a:ext cx="1934883" cy="63623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Quy định thuộc tính cho thẻ target</a:t>
            </a:r>
          </a:p>
        </p:txBody>
      </p:sp>
      <p:pic>
        <p:nvPicPr>
          <p:cNvPr id="10309" name="Picture 10308">
            <a:extLst>
              <a:ext uri="{FF2B5EF4-FFF2-40B4-BE49-F238E27FC236}">
                <a16:creationId xmlns:a16="http://schemas.microsoft.com/office/drawing/2014/main" id="{489EB655-0B7E-88C8-2F32-346527D760DC}"/>
              </a:ext>
            </a:extLst>
          </p:cNvPr>
          <p:cNvPicPr>
            <a:picLocks noChangeAspect="1"/>
          </p:cNvPicPr>
          <p:nvPr/>
        </p:nvPicPr>
        <p:blipFill>
          <a:blip r:embed="rId10"/>
          <a:stretch>
            <a:fillRect/>
          </a:stretch>
        </p:blipFill>
        <p:spPr>
          <a:xfrm>
            <a:off x="7886419" y="3086100"/>
            <a:ext cx="2676525" cy="342900"/>
          </a:xfrm>
          <a:prstGeom prst="rect">
            <a:avLst/>
          </a:prstGeom>
        </p:spPr>
      </p:pic>
      <p:grpSp>
        <p:nvGrpSpPr>
          <p:cNvPr id="2" name="Group 46">
            <a:extLst>
              <a:ext uri="{FF2B5EF4-FFF2-40B4-BE49-F238E27FC236}">
                <a16:creationId xmlns:a16="http://schemas.microsoft.com/office/drawing/2014/main" id="{47C8EA25-6FAF-94F3-170A-0E500C9B0D34}"/>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D8C3FA17-0DE0-F496-FB63-62637188C70A}"/>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285D11A8-F6BE-AE24-C64F-6766C4D24884}"/>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DD44C256-E5BB-FD7B-E589-819125AA8CA7}"/>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5" name="Text Box 50">
              <a:extLst>
                <a:ext uri="{FF2B5EF4-FFF2-40B4-BE49-F238E27FC236}">
                  <a16:creationId xmlns:a16="http://schemas.microsoft.com/office/drawing/2014/main" id="{2F08D8D8-F6E7-9A44-ED89-D75E03522DA6}"/>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989548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17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4" name="Table 3">
            <a:extLst>
              <a:ext uri="{FF2B5EF4-FFF2-40B4-BE49-F238E27FC236}">
                <a16:creationId xmlns:a16="http://schemas.microsoft.com/office/drawing/2014/main" id="{C115F297-5C1F-4ED7-4B90-DEA6B1CE3258}"/>
              </a:ext>
            </a:extLst>
          </p:cNvPr>
          <p:cNvGraphicFramePr>
            <a:graphicFrameLocks noGrp="1"/>
          </p:cNvGraphicFramePr>
          <p:nvPr>
            <p:extLst>
              <p:ext uri="{D42A27DB-BD31-4B8C-83A1-F6EECF244321}">
                <p14:modId xmlns:p14="http://schemas.microsoft.com/office/powerpoint/2010/main" val="1565972509"/>
              </p:ext>
            </p:extLst>
          </p:nvPr>
        </p:nvGraphicFramePr>
        <p:xfrm>
          <a:off x="1044670" y="1689260"/>
          <a:ext cx="10308273" cy="239835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p:first-child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đầu tiên</a:t>
                      </a: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8</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:last-child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p:last-child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cuối cùng</a:t>
                      </a: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9</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:nth-child(n)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p:nth-child(2)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thứ hai</a:t>
                      </a:r>
                      <a:r>
                        <a:rPr lang="en-US" sz="1800" b="1" i="1" kern="1200">
                          <a:solidFill>
                            <a:srgbClr val="FF0000"/>
                          </a:solidFill>
                          <a:latin typeface="Times New Roman" pitchFamily="18" charset="0"/>
                          <a:ea typeface="+mn-ea"/>
                          <a:cs typeface="Times New Roman" pitchFamily="18" charset="0"/>
                        </a:rPr>
                        <a:t> từ trên xuống</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10</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:nth-last-child(n)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p:nth-last-child(2)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thứ hai, tính từ cuối lên</a:t>
                      </a: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11</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:only-child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p:only-child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duy nhất</a:t>
                      </a:r>
                    </a:p>
                  </a:txBody>
                  <a:tcPr marL="142875" marR="142875" marT="47625" marB="47625" anchor="ctr"/>
                </a:tc>
                <a:extLst>
                  <a:ext uri="{0D108BD9-81ED-4DB2-BD59-A6C34878D82A}">
                    <a16:rowId xmlns:a16="http://schemas.microsoft.com/office/drawing/2014/main" val="1969320555"/>
                  </a:ext>
                </a:extLst>
              </a:tr>
            </a:tbl>
          </a:graphicData>
        </a:graphic>
      </p:graphicFrame>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sp>
        <p:nvSpPr>
          <p:cNvPr id="5" name="Rectangle 4">
            <a:extLst>
              <a:ext uri="{FF2B5EF4-FFF2-40B4-BE49-F238E27FC236}">
                <a16:creationId xmlns:a16="http://schemas.microsoft.com/office/drawing/2014/main" id="{4068DA57-EE9C-3278-D8A2-0319D97E8FD3}"/>
              </a:ext>
            </a:extLst>
          </p:cNvPr>
          <p:cNvSpPr/>
          <p:nvPr/>
        </p:nvSpPr>
        <p:spPr>
          <a:xfrm>
            <a:off x="1044670" y="4437642"/>
            <a:ext cx="3581400" cy="1399742"/>
          </a:xfrm>
          <a:prstGeom prst="rect">
            <a:avLst/>
          </a:prstGeom>
          <a:ln>
            <a:solidFill>
              <a:schemeClr val="accent6">
                <a:lumMod val="60000"/>
                <a:lumOff val="40000"/>
              </a:schemeClr>
            </a:solidFill>
          </a:ln>
        </p:spPr>
        <p:txBody>
          <a:bodyPr wrap="square">
            <a:spAutoFit/>
          </a:bodyPr>
          <a:lstStyle/>
          <a:p>
            <a:pPr>
              <a:lnSpc>
                <a:spcPct val="120000"/>
              </a:lnSpc>
            </a:pPr>
            <a:r>
              <a:rPr lang="en-US" b="1">
                <a:solidFill>
                  <a:schemeClr val="accent2"/>
                </a:solidFill>
              </a:rPr>
              <a:t>selector : </a:t>
            </a:r>
            <a:r>
              <a:rPr lang="vi-VN" b="1" i="1">
                <a:solidFill>
                  <a:srgbClr val="CC00FF"/>
                </a:solidFill>
                <a:latin typeface="Times New Roman" pitchFamily="18" charset="0"/>
                <a:cs typeface="Times New Roman" pitchFamily="18" charset="0"/>
              </a:rPr>
              <a:t>Pseudo-classes</a:t>
            </a:r>
            <a:r>
              <a:rPr lang="en-US" b="1" i="1">
                <a:solidFill>
                  <a:srgbClr val="FF0000"/>
                </a:solidFill>
                <a:latin typeface="Times New Roman" pitchFamily="18" charset="0"/>
                <a:cs typeface="Times New Roman" pitchFamily="18" charset="0"/>
              </a:rPr>
              <a:t>{</a:t>
            </a:r>
          </a:p>
          <a:p>
            <a:pPr>
              <a:lnSpc>
                <a:spcPct val="120000"/>
              </a:lnSpc>
            </a:pP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khối lệnh css */</a:t>
            </a:r>
            <a:endParaRPr lang="vi-VN" b="1" i="1">
              <a:latin typeface="Times New Roman" pitchFamily="18" charset="0"/>
              <a:cs typeface="Times New Roman" pitchFamily="18" charset="0"/>
            </a:endParaRPr>
          </a:p>
          <a:p>
            <a:pPr lvl="1">
              <a:lnSpc>
                <a:spcPct val="120000"/>
              </a:lnSpc>
            </a:pPr>
            <a:r>
              <a:rPr lang="en-US" b="1">
                <a:solidFill>
                  <a:srgbClr val="FF0000"/>
                </a:solidFill>
              </a:rPr>
              <a:t>property: value;</a:t>
            </a:r>
            <a:endParaRPr lang="vi-VN" b="1">
              <a:solidFill>
                <a:srgbClr val="FF0000"/>
              </a:solidFill>
            </a:endParaRPr>
          </a:p>
          <a:p>
            <a:pPr>
              <a:lnSpc>
                <a:spcPct val="120000"/>
              </a:lnSpc>
            </a:pPr>
            <a:r>
              <a:rPr lang="en-US" b="1">
                <a:solidFill>
                  <a:srgbClr val="FF0000"/>
                </a:solidFill>
              </a:rPr>
              <a:t>}</a:t>
            </a:r>
          </a:p>
        </p:txBody>
      </p:sp>
      <p:sp>
        <p:nvSpPr>
          <p:cNvPr id="6" name="Rectangle 5">
            <a:extLst>
              <a:ext uri="{FF2B5EF4-FFF2-40B4-BE49-F238E27FC236}">
                <a16:creationId xmlns:a16="http://schemas.microsoft.com/office/drawing/2014/main" id="{01F9989F-AF83-EE49-7722-9A3E0D797280}"/>
              </a:ext>
            </a:extLst>
          </p:cNvPr>
          <p:cNvSpPr/>
          <p:nvPr/>
        </p:nvSpPr>
        <p:spPr>
          <a:xfrm>
            <a:off x="4872225" y="4443613"/>
            <a:ext cx="1578975"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Cú pháp chung</a:t>
            </a:r>
          </a:p>
        </p:txBody>
      </p:sp>
      <p:grpSp>
        <p:nvGrpSpPr>
          <p:cNvPr id="2" name="Group 46">
            <a:extLst>
              <a:ext uri="{FF2B5EF4-FFF2-40B4-BE49-F238E27FC236}">
                <a16:creationId xmlns:a16="http://schemas.microsoft.com/office/drawing/2014/main" id="{97194D00-7058-AC24-7B30-A35EE7FA6C0B}"/>
              </a:ext>
            </a:extLst>
          </p:cNvPr>
          <p:cNvGrpSpPr>
            <a:grpSpLocks/>
          </p:cNvGrpSpPr>
          <p:nvPr/>
        </p:nvGrpSpPr>
        <p:grpSpPr bwMode="auto">
          <a:xfrm>
            <a:off x="702179" y="712439"/>
            <a:ext cx="3011416" cy="685800"/>
            <a:chOff x="1296" y="1824"/>
            <a:chExt cx="1675" cy="432"/>
          </a:xfrm>
        </p:grpSpPr>
        <p:sp>
          <p:nvSpPr>
            <p:cNvPr id="3" name="AutoShape 47">
              <a:extLst>
                <a:ext uri="{FF2B5EF4-FFF2-40B4-BE49-F238E27FC236}">
                  <a16:creationId xmlns:a16="http://schemas.microsoft.com/office/drawing/2014/main" id="{05EDB527-9469-59C5-1F4F-C0F6398D6156}"/>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4078AF5B-5244-D096-BD80-1487CE7D52C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CE3252DB-32CC-2462-69D5-D59BD145CC3D}"/>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7" name="Text Box 50">
              <a:extLst>
                <a:ext uri="{FF2B5EF4-FFF2-40B4-BE49-F238E27FC236}">
                  <a16:creationId xmlns:a16="http://schemas.microsoft.com/office/drawing/2014/main" id="{8A4DA1E5-A4FF-EE4E-64DE-96615A3CAAA3}"/>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165112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2" name="Table 1">
            <a:extLst>
              <a:ext uri="{FF2B5EF4-FFF2-40B4-BE49-F238E27FC236}">
                <a16:creationId xmlns:a16="http://schemas.microsoft.com/office/drawing/2014/main" id="{2FF409A3-BF8F-5D58-1593-A91502658BB4}"/>
              </a:ext>
            </a:extLst>
          </p:cNvPr>
          <p:cNvGraphicFramePr>
            <a:graphicFrameLocks noGrp="1"/>
          </p:cNvGraphicFramePr>
          <p:nvPr>
            <p:extLst>
              <p:ext uri="{D42A27DB-BD31-4B8C-83A1-F6EECF244321}">
                <p14:modId xmlns:p14="http://schemas.microsoft.com/office/powerpoint/2010/main" val="638857024"/>
              </p:ext>
            </p:extLst>
          </p:nvPr>
        </p:nvGraphicFramePr>
        <p:xfrm>
          <a:off x="1035682" y="1605157"/>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p:first-child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đầu tiên</a:t>
                      </a: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0317" name="Picture 10316">
            <a:extLst>
              <a:ext uri="{FF2B5EF4-FFF2-40B4-BE49-F238E27FC236}">
                <a16:creationId xmlns:a16="http://schemas.microsoft.com/office/drawing/2014/main" id="{F9808B29-B3F2-5DA1-6FE0-A98621C22C5E}"/>
              </a:ext>
            </a:extLst>
          </p:cNvPr>
          <p:cNvPicPr>
            <a:picLocks noChangeAspect="1"/>
          </p:cNvPicPr>
          <p:nvPr/>
        </p:nvPicPr>
        <p:blipFill>
          <a:blip r:embed="rId6"/>
          <a:stretch>
            <a:fillRect/>
          </a:stretch>
        </p:blipFill>
        <p:spPr>
          <a:xfrm>
            <a:off x="1044671" y="3429000"/>
            <a:ext cx="2047875" cy="1038225"/>
          </a:xfrm>
          <a:prstGeom prst="rect">
            <a:avLst/>
          </a:prstGeom>
        </p:spPr>
      </p:pic>
      <p:pic>
        <p:nvPicPr>
          <p:cNvPr id="10319" name="Picture 10318">
            <a:extLst>
              <a:ext uri="{FF2B5EF4-FFF2-40B4-BE49-F238E27FC236}">
                <a16:creationId xmlns:a16="http://schemas.microsoft.com/office/drawing/2014/main" id="{C1AC458C-B82E-C780-553C-83F4FEFF9013}"/>
              </a:ext>
            </a:extLst>
          </p:cNvPr>
          <p:cNvPicPr>
            <a:picLocks noChangeAspect="1"/>
          </p:cNvPicPr>
          <p:nvPr/>
        </p:nvPicPr>
        <p:blipFill>
          <a:blip r:embed="rId7"/>
          <a:stretch>
            <a:fillRect/>
          </a:stretch>
        </p:blipFill>
        <p:spPr>
          <a:xfrm>
            <a:off x="3871003" y="3434898"/>
            <a:ext cx="1943100" cy="1323975"/>
          </a:xfrm>
          <a:prstGeom prst="rect">
            <a:avLst/>
          </a:prstGeom>
        </p:spPr>
      </p:pic>
      <p:pic>
        <p:nvPicPr>
          <p:cNvPr id="10321" name="Picture 10320">
            <a:extLst>
              <a:ext uri="{FF2B5EF4-FFF2-40B4-BE49-F238E27FC236}">
                <a16:creationId xmlns:a16="http://schemas.microsoft.com/office/drawing/2014/main" id="{A0256F51-D4C9-5659-DADB-D33BF6255768}"/>
              </a:ext>
            </a:extLst>
          </p:cNvPr>
          <p:cNvPicPr>
            <a:picLocks noChangeAspect="1"/>
          </p:cNvPicPr>
          <p:nvPr/>
        </p:nvPicPr>
        <p:blipFill>
          <a:blip r:embed="rId8"/>
          <a:stretch>
            <a:fillRect/>
          </a:stretch>
        </p:blipFill>
        <p:spPr>
          <a:xfrm>
            <a:off x="3871003" y="5143293"/>
            <a:ext cx="1162050" cy="1371600"/>
          </a:xfrm>
          <a:prstGeom prst="rect">
            <a:avLst/>
          </a:prstGeom>
        </p:spPr>
      </p:pic>
      <p:pic>
        <p:nvPicPr>
          <p:cNvPr id="10323" name="Picture 10322">
            <a:extLst>
              <a:ext uri="{FF2B5EF4-FFF2-40B4-BE49-F238E27FC236}">
                <a16:creationId xmlns:a16="http://schemas.microsoft.com/office/drawing/2014/main" id="{BCCD480C-B72B-5DD4-7C06-DEA4DB6197EF}"/>
              </a:ext>
            </a:extLst>
          </p:cNvPr>
          <p:cNvPicPr>
            <a:picLocks noChangeAspect="1"/>
          </p:cNvPicPr>
          <p:nvPr/>
        </p:nvPicPr>
        <p:blipFill>
          <a:blip r:embed="rId9"/>
          <a:stretch>
            <a:fillRect/>
          </a:stretch>
        </p:blipFill>
        <p:spPr>
          <a:xfrm>
            <a:off x="7337460" y="5143293"/>
            <a:ext cx="1524000" cy="1524000"/>
          </a:xfrm>
          <a:prstGeom prst="rect">
            <a:avLst/>
          </a:prstGeom>
        </p:spPr>
      </p:pic>
      <p:pic>
        <p:nvPicPr>
          <p:cNvPr id="10325" name="Picture 10324">
            <a:extLst>
              <a:ext uri="{FF2B5EF4-FFF2-40B4-BE49-F238E27FC236}">
                <a16:creationId xmlns:a16="http://schemas.microsoft.com/office/drawing/2014/main" id="{E2367BB0-BC1E-7865-8E73-8A297573372F}"/>
              </a:ext>
            </a:extLst>
          </p:cNvPr>
          <p:cNvPicPr>
            <a:picLocks noChangeAspect="1"/>
          </p:cNvPicPr>
          <p:nvPr/>
        </p:nvPicPr>
        <p:blipFill>
          <a:blip r:embed="rId10"/>
          <a:stretch>
            <a:fillRect/>
          </a:stretch>
        </p:blipFill>
        <p:spPr>
          <a:xfrm>
            <a:off x="7335107" y="3417012"/>
            <a:ext cx="2124075" cy="1524000"/>
          </a:xfrm>
          <a:prstGeom prst="rect">
            <a:avLst/>
          </a:prstGeom>
        </p:spPr>
      </p:pic>
      <p:sp>
        <p:nvSpPr>
          <p:cNvPr id="10326" name="Rectangle 10325">
            <a:extLst>
              <a:ext uri="{FF2B5EF4-FFF2-40B4-BE49-F238E27FC236}">
                <a16:creationId xmlns:a16="http://schemas.microsoft.com/office/drawing/2014/main" id="{58181755-21BA-527C-2FD6-F8CC32A1558D}"/>
              </a:ext>
            </a:extLst>
          </p:cNvPr>
          <p:cNvSpPr/>
          <p:nvPr/>
        </p:nvSpPr>
        <p:spPr>
          <a:xfrm>
            <a:off x="9752705" y="3417012"/>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Thẻ p không phải thẻ p đầu tiên</a:t>
            </a:r>
          </a:p>
        </p:txBody>
      </p:sp>
      <p:sp>
        <p:nvSpPr>
          <p:cNvPr id="10327" name="Rectangle 10326">
            <a:extLst>
              <a:ext uri="{FF2B5EF4-FFF2-40B4-BE49-F238E27FC236}">
                <a16:creationId xmlns:a16="http://schemas.microsoft.com/office/drawing/2014/main" id="{1E0CF861-92C7-A129-B27F-AD70403A8A42}"/>
              </a:ext>
            </a:extLst>
          </p:cNvPr>
          <p:cNvSpPr/>
          <p:nvPr/>
        </p:nvSpPr>
        <p:spPr>
          <a:xfrm>
            <a:off x="9764980" y="5117550"/>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Không áp dụng được mã CSS</a:t>
            </a:r>
          </a:p>
        </p:txBody>
      </p:sp>
      <p:grpSp>
        <p:nvGrpSpPr>
          <p:cNvPr id="3" name="Group 46">
            <a:extLst>
              <a:ext uri="{FF2B5EF4-FFF2-40B4-BE49-F238E27FC236}">
                <a16:creationId xmlns:a16="http://schemas.microsoft.com/office/drawing/2014/main" id="{1D13673A-56DE-66AE-8174-8126A0535BF7}"/>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FA55C159-9632-2343-248A-5FCA73961731}"/>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CDF1DA38-7DEA-CE1A-FE83-2AE14835583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D9293EDC-BC2A-625C-9687-482E6114C70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5" name="Text Box 50">
              <a:extLst>
                <a:ext uri="{FF2B5EF4-FFF2-40B4-BE49-F238E27FC236}">
                  <a16:creationId xmlns:a16="http://schemas.microsoft.com/office/drawing/2014/main" id="{577D1444-42F6-57DB-A049-265349CCB13C}"/>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2319528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F95A3BB7-BF22-6108-5910-95F79F6BC952}"/>
              </a:ext>
            </a:extLst>
          </p:cNvPr>
          <p:cNvGraphicFramePr>
            <a:graphicFrameLocks noGrp="1"/>
          </p:cNvGraphicFramePr>
          <p:nvPr>
            <p:extLst>
              <p:ext uri="{D42A27DB-BD31-4B8C-83A1-F6EECF244321}">
                <p14:modId xmlns:p14="http://schemas.microsoft.com/office/powerpoint/2010/main" val="1143501538"/>
              </p:ext>
            </p:extLst>
          </p:nvPr>
        </p:nvGraphicFramePr>
        <p:xfrm>
          <a:off x="1044671" y="1546732"/>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8</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:last-child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p:last-child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cuối cùng</a:t>
                      </a:r>
                    </a:p>
                  </a:txBody>
                  <a:tcPr marL="142875" marR="142875" marT="47625" marB="47625" anchor="ctr"/>
                </a:tc>
                <a:extLst>
                  <a:ext uri="{0D108BD9-81ED-4DB2-BD59-A6C34878D82A}">
                    <a16:rowId xmlns:a16="http://schemas.microsoft.com/office/drawing/2014/main" val="848482732"/>
                  </a:ext>
                </a:extLst>
              </a:tr>
            </a:tbl>
          </a:graphicData>
        </a:graphic>
      </p:graphicFrame>
      <p:sp>
        <p:nvSpPr>
          <p:cNvPr id="4" name="Rectangle 3">
            <a:extLst>
              <a:ext uri="{FF2B5EF4-FFF2-40B4-BE49-F238E27FC236}">
                <a16:creationId xmlns:a16="http://schemas.microsoft.com/office/drawing/2014/main" id="{A395D860-DB49-2CCE-2431-65D56D8F92A2}"/>
              </a:ext>
            </a:extLst>
          </p:cNvPr>
          <p:cNvSpPr/>
          <p:nvPr/>
        </p:nvSpPr>
        <p:spPr>
          <a:xfrm>
            <a:off x="9794269" y="3317822"/>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Thẻ p không phải thẻ con cuối cùng</a:t>
            </a:r>
          </a:p>
        </p:txBody>
      </p:sp>
      <p:sp>
        <p:nvSpPr>
          <p:cNvPr id="6" name="Rectangle 5">
            <a:extLst>
              <a:ext uri="{FF2B5EF4-FFF2-40B4-BE49-F238E27FC236}">
                <a16:creationId xmlns:a16="http://schemas.microsoft.com/office/drawing/2014/main" id="{C44C0713-C73E-9BF7-21FF-A58B57B6E9F9}"/>
              </a:ext>
            </a:extLst>
          </p:cNvPr>
          <p:cNvSpPr/>
          <p:nvPr/>
        </p:nvSpPr>
        <p:spPr>
          <a:xfrm>
            <a:off x="9794269" y="4966186"/>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Không áp dụng được mã CSS</a:t>
            </a:r>
          </a:p>
        </p:txBody>
      </p:sp>
      <p:pic>
        <p:nvPicPr>
          <p:cNvPr id="16" name="Picture 15">
            <a:extLst>
              <a:ext uri="{FF2B5EF4-FFF2-40B4-BE49-F238E27FC236}">
                <a16:creationId xmlns:a16="http://schemas.microsoft.com/office/drawing/2014/main" id="{A83D9C1B-D4A3-7EB6-8D98-DE1A1DF1F8C9}"/>
              </a:ext>
            </a:extLst>
          </p:cNvPr>
          <p:cNvPicPr>
            <a:picLocks noChangeAspect="1"/>
          </p:cNvPicPr>
          <p:nvPr/>
        </p:nvPicPr>
        <p:blipFill>
          <a:blip r:embed="rId6"/>
          <a:stretch>
            <a:fillRect/>
          </a:stretch>
        </p:blipFill>
        <p:spPr>
          <a:xfrm>
            <a:off x="1127030" y="3259593"/>
            <a:ext cx="1943100" cy="1066800"/>
          </a:xfrm>
          <a:prstGeom prst="rect">
            <a:avLst/>
          </a:prstGeom>
        </p:spPr>
      </p:pic>
      <p:pic>
        <p:nvPicPr>
          <p:cNvPr id="18" name="Picture 17">
            <a:extLst>
              <a:ext uri="{FF2B5EF4-FFF2-40B4-BE49-F238E27FC236}">
                <a16:creationId xmlns:a16="http://schemas.microsoft.com/office/drawing/2014/main" id="{CBBB7B48-65EF-CBFA-3A7F-21F3190BF769}"/>
              </a:ext>
            </a:extLst>
          </p:cNvPr>
          <p:cNvPicPr>
            <a:picLocks noChangeAspect="1"/>
          </p:cNvPicPr>
          <p:nvPr/>
        </p:nvPicPr>
        <p:blipFill>
          <a:blip r:embed="rId7"/>
          <a:stretch>
            <a:fillRect/>
          </a:stretch>
        </p:blipFill>
        <p:spPr>
          <a:xfrm>
            <a:off x="4429104" y="4909404"/>
            <a:ext cx="1190625" cy="1295400"/>
          </a:xfrm>
          <a:prstGeom prst="rect">
            <a:avLst/>
          </a:prstGeom>
        </p:spPr>
      </p:pic>
      <p:pic>
        <p:nvPicPr>
          <p:cNvPr id="20" name="Picture 19">
            <a:extLst>
              <a:ext uri="{FF2B5EF4-FFF2-40B4-BE49-F238E27FC236}">
                <a16:creationId xmlns:a16="http://schemas.microsoft.com/office/drawing/2014/main" id="{CAB7A982-9810-7C5B-1EB1-AB8E7FAB3F4E}"/>
              </a:ext>
            </a:extLst>
          </p:cNvPr>
          <p:cNvPicPr>
            <a:picLocks noChangeAspect="1"/>
          </p:cNvPicPr>
          <p:nvPr/>
        </p:nvPicPr>
        <p:blipFill>
          <a:blip r:embed="rId8"/>
          <a:stretch>
            <a:fillRect/>
          </a:stretch>
        </p:blipFill>
        <p:spPr>
          <a:xfrm>
            <a:off x="4429104" y="3259593"/>
            <a:ext cx="2000250" cy="1295400"/>
          </a:xfrm>
          <a:prstGeom prst="rect">
            <a:avLst/>
          </a:prstGeom>
        </p:spPr>
      </p:pic>
      <p:pic>
        <p:nvPicPr>
          <p:cNvPr id="22" name="Picture 21">
            <a:extLst>
              <a:ext uri="{FF2B5EF4-FFF2-40B4-BE49-F238E27FC236}">
                <a16:creationId xmlns:a16="http://schemas.microsoft.com/office/drawing/2014/main" id="{D54CC33C-E657-ADB8-C7D4-20BF48A38092}"/>
              </a:ext>
            </a:extLst>
          </p:cNvPr>
          <p:cNvPicPr>
            <a:picLocks noChangeAspect="1"/>
          </p:cNvPicPr>
          <p:nvPr/>
        </p:nvPicPr>
        <p:blipFill>
          <a:blip r:embed="rId9"/>
          <a:stretch>
            <a:fillRect/>
          </a:stretch>
        </p:blipFill>
        <p:spPr>
          <a:xfrm>
            <a:off x="7432069" y="3259593"/>
            <a:ext cx="2362200" cy="1552575"/>
          </a:xfrm>
          <a:prstGeom prst="rect">
            <a:avLst/>
          </a:prstGeom>
        </p:spPr>
      </p:pic>
      <p:pic>
        <p:nvPicPr>
          <p:cNvPr id="25" name="Picture 24">
            <a:extLst>
              <a:ext uri="{FF2B5EF4-FFF2-40B4-BE49-F238E27FC236}">
                <a16:creationId xmlns:a16="http://schemas.microsoft.com/office/drawing/2014/main" id="{84199FE4-0202-B94B-BB31-79C101A73BBA}"/>
              </a:ext>
            </a:extLst>
          </p:cNvPr>
          <p:cNvPicPr>
            <a:picLocks noChangeAspect="1"/>
          </p:cNvPicPr>
          <p:nvPr/>
        </p:nvPicPr>
        <p:blipFill>
          <a:blip r:embed="rId10"/>
          <a:stretch>
            <a:fillRect/>
          </a:stretch>
        </p:blipFill>
        <p:spPr>
          <a:xfrm>
            <a:off x="7432069" y="4909404"/>
            <a:ext cx="1133475" cy="1409700"/>
          </a:xfrm>
          <a:prstGeom prst="rect">
            <a:avLst/>
          </a:prstGeom>
        </p:spPr>
      </p:pic>
      <p:grpSp>
        <p:nvGrpSpPr>
          <p:cNvPr id="2" name="Group 46">
            <a:extLst>
              <a:ext uri="{FF2B5EF4-FFF2-40B4-BE49-F238E27FC236}">
                <a16:creationId xmlns:a16="http://schemas.microsoft.com/office/drawing/2014/main" id="{7CA0DC50-D2D8-00CC-F08B-FBA00609B3F9}"/>
              </a:ext>
            </a:extLst>
          </p:cNvPr>
          <p:cNvGrpSpPr>
            <a:grpSpLocks/>
          </p:cNvGrpSpPr>
          <p:nvPr/>
        </p:nvGrpSpPr>
        <p:grpSpPr bwMode="auto">
          <a:xfrm>
            <a:off x="702179" y="712439"/>
            <a:ext cx="3011416" cy="685800"/>
            <a:chOff x="1296" y="1824"/>
            <a:chExt cx="1675" cy="432"/>
          </a:xfrm>
        </p:grpSpPr>
        <p:sp>
          <p:nvSpPr>
            <p:cNvPr id="5" name="AutoShape 47">
              <a:extLst>
                <a:ext uri="{FF2B5EF4-FFF2-40B4-BE49-F238E27FC236}">
                  <a16:creationId xmlns:a16="http://schemas.microsoft.com/office/drawing/2014/main" id="{5CE3D504-7911-DBDF-3AEA-415A1021E254}"/>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2A8D629F-9EB2-34D9-C03D-A5D8286A854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DA50C43B-7894-3C29-F5A5-E9561B1A5A1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9" name="Text Box 50">
              <a:extLst>
                <a:ext uri="{FF2B5EF4-FFF2-40B4-BE49-F238E27FC236}">
                  <a16:creationId xmlns:a16="http://schemas.microsoft.com/office/drawing/2014/main" id="{F76943EF-D898-320A-2629-4922D1CEF49E}"/>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156535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2" name="Table 1">
            <a:extLst>
              <a:ext uri="{FF2B5EF4-FFF2-40B4-BE49-F238E27FC236}">
                <a16:creationId xmlns:a16="http://schemas.microsoft.com/office/drawing/2014/main" id="{9B78F1CC-0466-E696-3D20-B602FD0F9402}"/>
              </a:ext>
            </a:extLst>
          </p:cNvPr>
          <p:cNvGraphicFramePr>
            <a:graphicFrameLocks noGrp="1"/>
          </p:cNvGraphicFramePr>
          <p:nvPr>
            <p:extLst>
              <p:ext uri="{D42A27DB-BD31-4B8C-83A1-F6EECF244321}">
                <p14:modId xmlns:p14="http://schemas.microsoft.com/office/powerpoint/2010/main" val="1415063026"/>
              </p:ext>
            </p:extLst>
          </p:nvPr>
        </p:nvGraphicFramePr>
        <p:xfrm>
          <a:off x="1035682" y="1596717"/>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9</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:nth-child(n)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p:nth-child(2)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thứ hai</a:t>
                      </a:r>
                      <a:r>
                        <a:rPr lang="en-US" sz="1800" b="1" i="1" kern="1200">
                          <a:solidFill>
                            <a:srgbClr val="FF0000"/>
                          </a:solidFill>
                          <a:latin typeface="Times New Roman" pitchFamily="18" charset="0"/>
                          <a:ea typeface="+mn-ea"/>
                          <a:cs typeface="Times New Roman" pitchFamily="18" charset="0"/>
                        </a:rPr>
                        <a:t> từ trên xuống</a:t>
                      </a:r>
                      <a:endParaRPr lang="vi-VN" sz="1800" b="1" i="1" kern="1200">
                        <a:solidFill>
                          <a:srgbClr val="FF0000"/>
                        </a:solidFill>
                        <a:latin typeface="Times New Roman" pitchFamily="18" charset="0"/>
                        <a:ea typeface="+mn-ea"/>
                        <a:cs typeface="Times New Roman" pitchFamily="18" charset="0"/>
                      </a:endParaRPr>
                    </a:p>
                  </a:txBody>
                  <a:tcPr marL="142875" marR="142875" marT="47625" marB="47625" anchor="ctr"/>
                </a:tc>
                <a:extLst>
                  <a:ext uri="{0D108BD9-81ED-4DB2-BD59-A6C34878D82A}">
                    <a16:rowId xmlns:a16="http://schemas.microsoft.com/office/drawing/2014/main" val="1063522227"/>
                  </a:ext>
                </a:extLst>
              </a:tr>
            </a:tbl>
          </a:graphicData>
        </a:graphic>
      </p:graphicFrame>
      <p:sp>
        <p:nvSpPr>
          <p:cNvPr id="10305" name="Rectangle 10304">
            <a:extLst>
              <a:ext uri="{FF2B5EF4-FFF2-40B4-BE49-F238E27FC236}">
                <a16:creationId xmlns:a16="http://schemas.microsoft.com/office/drawing/2014/main" id="{7B12D127-FE85-8B73-DE74-CAD734829087}"/>
              </a:ext>
            </a:extLst>
          </p:cNvPr>
          <p:cNvSpPr/>
          <p:nvPr/>
        </p:nvSpPr>
        <p:spPr>
          <a:xfrm>
            <a:off x="7837444" y="3259593"/>
            <a:ext cx="3306265"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Tác động lên thẻ p là thẻ con thứ 3 từ trên xuống</a:t>
            </a:r>
          </a:p>
        </p:txBody>
      </p:sp>
      <p:pic>
        <p:nvPicPr>
          <p:cNvPr id="10307" name="Picture 10306">
            <a:extLst>
              <a:ext uri="{FF2B5EF4-FFF2-40B4-BE49-F238E27FC236}">
                <a16:creationId xmlns:a16="http://schemas.microsoft.com/office/drawing/2014/main" id="{CA273D01-7836-E3D4-6745-C78C02B8E968}"/>
              </a:ext>
            </a:extLst>
          </p:cNvPr>
          <p:cNvPicPr>
            <a:picLocks noChangeAspect="1"/>
          </p:cNvPicPr>
          <p:nvPr/>
        </p:nvPicPr>
        <p:blipFill>
          <a:blip r:embed="rId6"/>
          <a:stretch>
            <a:fillRect/>
          </a:stretch>
        </p:blipFill>
        <p:spPr>
          <a:xfrm>
            <a:off x="4429104" y="3250068"/>
            <a:ext cx="1762125" cy="1562100"/>
          </a:xfrm>
          <a:prstGeom prst="rect">
            <a:avLst/>
          </a:prstGeom>
        </p:spPr>
      </p:pic>
      <p:pic>
        <p:nvPicPr>
          <p:cNvPr id="10308" name="Picture 10307">
            <a:extLst>
              <a:ext uri="{FF2B5EF4-FFF2-40B4-BE49-F238E27FC236}">
                <a16:creationId xmlns:a16="http://schemas.microsoft.com/office/drawing/2014/main" id="{B935A07F-8491-E6E9-B108-2FF5C7D25C83}"/>
              </a:ext>
            </a:extLst>
          </p:cNvPr>
          <p:cNvPicPr>
            <a:picLocks noChangeAspect="1"/>
          </p:cNvPicPr>
          <p:nvPr/>
        </p:nvPicPr>
        <p:blipFill>
          <a:blip r:embed="rId7"/>
          <a:stretch>
            <a:fillRect/>
          </a:stretch>
        </p:blipFill>
        <p:spPr>
          <a:xfrm>
            <a:off x="6395696" y="3241983"/>
            <a:ext cx="1333500" cy="2019300"/>
          </a:xfrm>
          <a:prstGeom prst="rect">
            <a:avLst/>
          </a:prstGeom>
        </p:spPr>
      </p:pic>
      <p:sp>
        <p:nvSpPr>
          <p:cNvPr id="10309" name="TextBox 10308">
            <a:extLst>
              <a:ext uri="{FF2B5EF4-FFF2-40B4-BE49-F238E27FC236}">
                <a16:creationId xmlns:a16="http://schemas.microsoft.com/office/drawing/2014/main" id="{3FD09013-CC75-5BA9-AD86-5EE3EE0451DB}"/>
              </a:ext>
            </a:extLst>
          </p:cNvPr>
          <p:cNvSpPr txBox="1"/>
          <p:nvPr/>
        </p:nvSpPr>
        <p:spPr>
          <a:xfrm>
            <a:off x="1115833" y="5261283"/>
            <a:ext cx="3837422"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odd</a:t>
            </a:r>
            <a:r>
              <a:rPr lang="en-US" b="1" i="1">
                <a:latin typeface="Times New Roman" pitchFamily="18" charset="0"/>
                <a:cs typeface="Times New Roman" pitchFamily="18" charset="0"/>
              </a:rPr>
              <a:t> ( nhảy theo n lẻ)</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even </a:t>
            </a:r>
            <a:r>
              <a:rPr lang="en-US" b="1" i="1">
                <a:latin typeface="Times New Roman" pitchFamily="18" charset="0"/>
                <a:cs typeface="Times New Roman" pitchFamily="18" charset="0"/>
              </a:rPr>
              <a:t>( nhảy theo n chẵn ) </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2n+1</a:t>
            </a:r>
            <a:r>
              <a:rPr lang="en-US" b="1" i="1">
                <a:latin typeface="Times New Roman" pitchFamily="18" charset="0"/>
                <a:cs typeface="Times New Roman" pitchFamily="18" charset="0"/>
              </a:rPr>
              <a:t> ( nhảy theo step mong muốn) </a:t>
            </a:r>
          </a:p>
        </p:txBody>
      </p:sp>
      <p:pic>
        <p:nvPicPr>
          <p:cNvPr id="10311" name="Picture 10310">
            <a:extLst>
              <a:ext uri="{FF2B5EF4-FFF2-40B4-BE49-F238E27FC236}">
                <a16:creationId xmlns:a16="http://schemas.microsoft.com/office/drawing/2014/main" id="{C3CEE87A-531E-6332-47AC-16900890364E}"/>
              </a:ext>
            </a:extLst>
          </p:cNvPr>
          <p:cNvPicPr>
            <a:picLocks noChangeAspect="1"/>
          </p:cNvPicPr>
          <p:nvPr/>
        </p:nvPicPr>
        <p:blipFill>
          <a:blip r:embed="rId8"/>
          <a:stretch>
            <a:fillRect/>
          </a:stretch>
        </p:blipFill>
        <p:spPr>
          <a:xfrm>
            <a:off x="1181676" y="3213385"/>
            <a:ext cx="2057400" cy="1038225"/>
          </a:xfrm>
          <a:prstGeom prst="rect">
            <a:avLst/>
          </a:prstGeom>
        </p:spPr>
      </p:pic>
      <p:grpSp>
        <p:nvGrpSpPr>
          <p:cNvPr id="3" name="Group 46">
            <a:extLst>
              <a:ext uri="{FF2B5EF4-FFF2-40B4-BE49-F238E27FC236}">
                <a16:creationId xmlns:a16="http://schemas.microsoft.com/office/drawing/2014/main" id="{D50707A8-5EFE-67C0-252F-FF6E3D72D239}"/>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5C288598-4B51-A086-EE34-1778248EA3CC}"/>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37824D8C-BB82-A85A-E59E-101ECCA4505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6" name="Text Box 49">
              <a:extLst>
                <a:ext uri="{FF2B5EF4-FFF2-40B4-BE49-F238E27FC236}">
                  <a16:creationId xmlns:a16="http://schemas.microsoft.com/office/drawing/2014/main" id="{F8ED3FB7-608E-32D9-47E5-8800D5BF4F17}"/>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5" name="Text Box 50">
              <a:extLst>
                <a:ext uri="{FF2B5EF4-FFF2-40B4-BE49-F238E27FC236}">
                  <a16:creationId xmlns:a16="http://schemas.microsoft.com/office/drawing/2014/main" id="{10B7B827-2F2C-52A4-1451-8B2F4AD5FC0A}"/>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2684378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75DAA822-E87E-6ECF-91BB-5D5E0B3360BD}"/>
              </a:ext>
            </a:extLst>
          </p:cNvPr>
          <p:cNvGraphicFramePr>
            <a:graphicFrameLocks noGrp="1"/>
          </p:cNvGraphicFramePr>
          <p:nvPr>
            <p:extLst>
              <p:ext uri="{D42A27DB-BD31-4B8C-83A1-F6EECF244321}">
                <p14:modId xmlns:p14="http://schemas.microsoft.com/office/powerpoint/2010/main" val="2414003670"/>
              </p:ext>
            </p:extLst>
          </p:nvPr>
        </p:nvGraphicFramePr>
        <p:xfrm>
          <a:off x="1044671" y="1596717"/>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10</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:nth-last-child(n)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p:nth-last-child(2)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thứ hai, tính từ cuối lên</a:t>
                      </a:r>
                    </a:p>
                  </a:txBody>
                  <a:tcPr marL="142875" marR="142875" marT="47625" marB="47625" anchor="ctr"/>
                </a:tc>
                <a:extLst>
                  <a:ext uri="{0D108BD9-81ED-4DB2-BD59-A6C34878D82A}">
                    <a16:rowId xmlns:a16="http://schemas.microsoft.com/office/drawing/2014/main" val="3667242958"/>
                  </a:ext>
                </a:extLst>
              </a:tr>
            </a:tbl>
          </a:graphicData>
        </a:graphic>
      </p:graphicFrame>
      <p:sp>
        <p:nvSpPr>
          <p:cNvPr id="2" name="Rectangle 1">
            <a:extLst>
              <a:ext uri="{FF2B5EF4-FFF2-40B4-BE49-F238E27FC236}">
                <a16:creationId xmlns:a16="http://schemas.microsoft.com/office/drawing/2014/main" id="{6A29C0A5-7F23-0AA5-6B5E-6D5E070B35A3}"/>
              </a:ext>
            </a:extLst>
          </p:cNvPr>
          <p:cNvSpPr/>
          <p:nvPr/>
        </p:nvSpPr>
        <p:spPr>
          <a:xfrm>
            <a:off x="7837444" y="3259593"/>
            <a:ext cx="3306265"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Tác động lên thẻ p là thẻ con thứ 2 từ dưới lên</a:t>
            </a:r>
          </a:p>
        </p:txBody>
      </p:sp>
      <p:pic>
        <p:nvPicPr>
          <p:cNvPr id="5" name="Picture 4">
            <a:extLst>
              <a:ext uri="{FF2B5EF4-FFF2-40B4-BE49-F238E27FC236}">
                <a16:creationId xmlns:a16="http://schemas.microsoft.com/office/drawing/2014/main" id="{BB0672A9-3CEE-C848-0F7B-AF5B0F4228A8}"/>
              </a:ext>
            </a:extLst>
          </p:cNvPr>
          <p:cNvPicPr>
            <a:picLocks noChangeAspect="1"/>
          </p:cNvPicPr>
          <p:nvPr/>
        </p:nvPicPr>
        <p:blipFill>
          <a:blip r:embed="rId6"/>
          <a:stretch>
            <a:fillRect/>
          </a:stretch>
        </p:blipFill>
        <p:spPr>
          <a:xfrm>
            <a:off x="1059720" y="3283933"/>
            <a:ext cx="2381250" cy="1057275"/>
          </a:xfrm>
          <a:prstGeom prst="rect">
            <a:avLst/>
          </a:prstGeom>
        </p:spPr>
      </p:pic>
      <p:pic>
        <p:nvPicPr>
          <p:cNvPr id="6" name="Picture 5">
            <a:extLst>
              <a:ext uri="{FF2B5EF4-FFF2-40B4-BE49-F238E27FC236}">
                <a16:creationId xmlns:a16="http://schemas.microsoft.com/office/drawing/2014/main" id="{C576A3A9-2AE5-7C1A-D2A4-CDFC209B011B}"/>
              </a:ext>
            </a:extLst>
          </p:cNvPr>
          <p:cNvPicPr>
            <a:picLocks noChangeAspect="1"/>
          </p:cNvPicPr>
          <p:nvPr/>
        </p:nvPicPr>
        <p:blipFill>
          <a:blip r:embed="rId7"/>
          <a:stretch>
            <a:fillRect/>
          </a:stretch>
        </p:blipFill>
        <p:spPr>
          <a:xfrm>
            <a:off x="6408559" y="3259593"/>
            <a:ext cx="1285875" cy="2133600"/>
          </a:xfrm>
          <a:prstGeom prst="rect">
            <a:avLst/>
          </a:prstGeom>
        </p:spPr>
      </p:pic>
      <p:pic>
        <p:nvPicPr>
          <p:cNvPr id="17" name="Picture 16">
            <a:extLst>
              <a:ext uri="{FF2B5EF4-FFF2-40B4-BE49-F238E27FC236}">
                <a16:creationId xmlns:a16="http://schemas.microsoft.com/office/drawing/2014/main" id="{C99AAB67-44A9-0346-75CF-7334BD80757D}"/>
              </a:ext>
            </a:extLst>
          </p:cNvPr>
          <p:cNvPicPr>
            <a:picLocks noChangeAspect="1"/>
          </p:cNvPicPr>
          <p:nvPr/>
        </p:nvPicPr>
        <p:blipFill>
          <a:blip r:embed="rId8"/>
          <a:stretch>
            <a:fillRect/>
          </a:stretch>
        </p:blipFill>
        <p:spPr>
          <a:xfrm>
            <a:off x="4429104" y="3259593"/>
            <a:ext cx="1838325" cy="1790700"/>
          </a:xfrm>
          <a:prstGeom prst="rect">
            <a:avLst/>
          </a:prstGeom>
        </p:spPr>
      </p:pic>
      <p:grpSp>
        <p:nvGrpSpPr>
          <p:cNvPr id="4" name="Group 46">
            <a:extLst>
              <a:ext uri="{FF2B5EF4-FFF2-40B4-BE49-F238E27FC236}">
                <a16:creationId xmlns:a16="http://schemas.microsoft.com/office/drawing/2014/main" id="{04EEA3B1-9CA7-3953-8A09-AEDAC357D985}"/>
              </a:ext>
            </a:extLst>
          </p:cNvPr>
          <p:cNvGrpSpPr>
            <a:grpSpLocks/>
          </p:cNvGrpSpPr>
          <p:nvPr/>
        </p:nvGrpSpPr>
        <p:grpSpPr bwMode="auto">
          <a:xfrm>
            <a:off x="702179" y="712439"/>
            <a:ext cx="3011416" cy="685800"/>
            <a:chOff x="1296" y="1824"/>
            <a:chExt cx="1675" cy="432"/>
          </a:xfrm>
        </p:grpSpPr>
        <p:sp>
          <p:nvSpPr>
            <p:cNvPr id="15" name="AutoShape 47">
              <a:extLst>
                <a:ext uri="{FF2B5EF4-FFF2-40B4-BE49-F238E27FC236}">
                  <a16:creationId xmlns:a16="http://schemas.microsoft.com/office/drawing/2014/main" id="{6D299F2C-87C0-65C9-5D94-7BEF8FEFCC47}"/>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A7CF4BFC-BCE7-0423-DBA7-F4F331EFDC41}"/>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C0A9F7F7-A9B8-93AA-A25F-8AB7BE72D75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9" name="Text Box 50">
              <a:extLst>
                <a:ext uri="{FF2B5EF4-FFF2-40B4-BE49-F238E27FC236}">
                  <a16:creationId xmlns:a16="http://schemas.microsoft.com/office/drawing/2014/main" id="{D6B5FB37-CE4A-337C-FEE8-2C8531893584}"/>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72588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23687FE8-EE99-FF88-8C0C-6ED62715DD84}"/>
              </a:ext>
            </a:extLst>
          </p:cNvPr>
          <p:cNvGraphicFramePr>
            <a:graphicFrameLocks noGrp="1"/>
          </p:cNvGraphicFramePr>
          <p:nvPr>
            <p:extLst>
              <p:ext uri="{D42A27DB-BD31-4B8C-83A1-F6EECF244321}">
                <p14:modId xmlns:p14="http://schemas.microsoft.com/office/powerpoint/2010/main" val="3776582785"/>
              </p:ext>
            </p:extLst>
          </p:nvPr>
        </p:nvGraphicFramePr>
        <p:xfrm>
          <a:off x="1044671" y="1541102"/>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algn="ctr">
                        <a:lnSpc>
                          <a:spcPct val="100000"/>
                        </a:lnSpc>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Child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11</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:only-child</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p:only-child</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là </a:t>
                      </a:r>
                      <a:r>
                        <a:rPr lang="vi-VN" sz="1800" b="1" i="1" kern="1200">
                          <a:solidFill>
                            <a:srgbClr val="FF0000"/>
                          </a:solidFill>
                          <a:latin typeface="Times New Roman" pitchFamily="18" charset="0"/>
                          <a:ea typeface="+mn-ea"/>
                          <a:cs typeface="Times New Roman" pitchFamily="18" charset="0"/>
                        </a:rPr>
                        <a:t>thẻ con duy nhất</a:t>
                      </a: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5" name="Picture 4">
            <a:extLst>
              <a:ext uri="{FF2B5EF4-FFF2-40B4-BE49-F238E27FC236}">
                <a16:creationId xmlns:a16="http://schemas.microsoft.com/office/drawing/2014/main" id="{2C1A634E-8CDF-7455-9F44-3996AB470518}"/>
              </a:ext>
            </a:extLst>
          </p:cNvPr>
          <p:cNvPicPr>
            <a:picLocks noChangeAspect="1"/>
          </p:cNvPicPr>
          <p:nvPr/>
        </p:nvPicPr>
        <p:blipFill>
          <a:blip r:embed="rId6"/>
          <a:stretch>
            <a:fillRect/>
          </a:stretch>
        </p:blipFill>
        <p:spPr>
          <a:xfrm>
            <a:off x="1044671" y="3192231"/>
            <a:ext cx="2057400" cy="1095375"/>
          </a:xfrm>
          <a:prstGeom prst="rect">
            <a:avLst/>
          </a:prstGeom>
        </p:spPr>
      </p:pic>
      <p:pic>
        <p:nvPicPr>
          <p:cNvPr id="15" name="Picture 14">
            <a:extLst>
              <a:ext uri="{FF2B5EF4-FFF2-40B4-BE49-F238E27FC236}">
                <a16:creationId xmlns:a16="http://schemas.microsoft.com/office/drawing/2014/main" id="{75AD42DC-8096-C7D6-4B44-9A21386A73BB}"/>
              </a:ext>
            </a:extLst>
          </p:cNvPr>
          <p:cNvPicPr>
            <a:picLocks noChangeAspect="1"/>
          </p:cNvPicPr>
          <p:nvPr/>
        </p:nvPicPr>
        <p:blipFill>
          <a:blip r:embed="rId7"/>
          <a:stretch>
            <a:fillRect/>
          </a:stretch>
        </p:blipFill>
        <p:spPr>
          <a:xfrm>
            <a:off x="3393897" y="3192231"/>
            <a:ext cx="2314575" cy="2628900"/>
          </a:xfrm>
          <a:prstGeom prst="rect">
            <a:avLst/>
          </a:prstGeom>
        </p:spPr>
      </p:pic>
      <p:pic>
        <p:nvPicPr>
          <p:cNvPr id="17" name="Picture 16">
            <a:extLst>
              <a:ext uri="{FF2B5EF4-FFF2-40B4-BE49-F238E27FC236}">
                <a16:creationId xmlns:a16="http://schemas.microsoft.com/office/drawing/2014/main" id="{26FDC1A2-C4F1-F33E-69BF-BF20FD5A0196}"/>
              </a:ext>
            </a:extLst>
          </p:cNvPr>
          <p:cNvPicPr>
            <a:picLocks noChangeAspect="1"/>
          </p:cNvPicPr>
          <p:nvPr/>
        </p:nvPicPr>
        <p:blipFill>
          <a:blip r:embed="rId8"/>
          <a:stretch>
            <a:fillRect/>
          </a:stretch>
        </p:blipFill>
        <p:spPr>
          <a:xfrm>
            <a:off x="5871168" y="3192231"/>
            <a:ext cx="1657350" cy="2286000"/>
          </a:xfrm>
          <a:prstGeom prst="rect">
            <a:avLst/>
          </a:prstGeom>
        </p:spPr>
      </p:pic>
      <p:pic>
        <p:nvPicPr>
          <p:cNvPr id="19" name="Picture 18">
            <a:extLst>
              <a:ext uri="{FF2B5EF4-FFF2-40B4-BE49-F238E27FC236}">
                <a16:creationId xmlns:a16="http://schemas.microsoft.com/office/drawing/2014/main" id="{6033D038-8392-C7D7-F44D-E50C5D05E0E0}"/>
              </a:ext>
            </a:extLst>
          </p:cNvPr>
          <p:cNvPicPr>
            <a:picLocks noChangeAspect="1"/>
          </p:cNvPicPr>
          <p:nvPr/>
        </p:nvPicPr>
        <p:blipFill>
          <a:blip r:embed="rId9"/>
          <a:stretch>
            <a:fillRect/>
          </a:stretch>
        </p:blipFill>
        <p:spPr>
          <a:xfrm>
            <a:off x="8527954" y="3192231"/>
            <a:ext cx="2619375" cy="2867025"/>
          </a:xfrm>
          <a:prstGeom prst="rect">
            <a:avLst/>
          </a:prstGeom>
        </p:spPr>
      </p:pic>
      <p:sp>
        <p:nvSpPr>
          <p:cNvPr id="21" name="Rectangle 20">
            <a:extLst>
              <a:ext uri="{FF2B5EF4-FFF2-40B4-BE49-F238E27FC236}">
                <a16:creationId xmlns:a16="http://schemas.microsoft.com/office/drawing/2014/main" id="{FEBC1EAF-B769-98CF-5CF7-E37075943B84}"/>
              </a:ext>
            </a:extLst>
          </p:cNvPr>
          <p:cNvSpPr/>
          <p:nvPr/>
        </p:nvSpPr>
        <p:spPr>
          <a:xfrm>
            <a:off x="8527954" y="6177132"/>
            <a:ext cx="3020199"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P không phải là thẻ con duy nhất</a:t>
            </a:r>
          </a:p>
        </p:txBody>
      </p:sp>
      <p:grpSp>
        <p:nvGrpSpPr>
          <p:cNvPr id="2" name="Group 46">
            <a:extLst>
              <a:ext uri="{FF2B5EF4-FFF2-40B4-BE49-F238E27FC236}">
                <a16:creationId xmlns:a16="http://schemas.microsoft.com/office/drawing/2014/main" id="{E224BEF8-B3B3-27A5-ABEE-B124C5006B30}"/>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5DAEB674-056F-7B0C-2171-928D2C481C5D}"/>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573BEE83-7E48-40F2-10AF-23EC70065EE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54CBC6FD-8320-A868-789E-89914024449C}"/>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8" name="Text Box 50">
              <a:extLst>
                <a:ext uri="{FF2B5EF4-FFF2-40B4-BE49-F238E27FC236}">
                  <a16:creationId xmlns:a16="http://schemas.microsoft.com/office/drawing/2014/main" id="{CD1ED51D-4E02-9353-D1D3-EC0B4DE3C911}"/>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062943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F73AD7CE-5B21-77AE-257E-20D335372A15}"/>
              </a:ext>
            </a:extLst>
          </p:cNvPr>
          <p:cNvGrpSpPr>
            <a:grpSpLocks/>
          </p:cNvGrpSpPr>
          <p:nvPr/>
        </p:nvGrpSpPr>
        <p:grpSpPr bwMode="auto">
          <a:xfrm>
            <a:off x="702179" y="712439"/>
            <a:ext cx="4194408" cy="685800"/>
            <a:chOff x="1296" y="1824"/>
            <a:chExt cx="2333" cy="432"/>
          </a:xfrm>
        </p:grpSpPr>
        <p:sp>
          <p:nvSpPr>
            <p:cNvPr id="6" name="AutoShape 47">
              <a:extLst>
                <a:ext uri="{FF2B5EF4-FFF2-40B4-BE49-F238E27FC236}">
                  <a16:creationId xmlns:a16="http://schemas.microsoft.com/office/drawing/2014/main" id="{A797C966-8C40-2607-40C6-472BDE6DC41A}"/>
                </a:ext>
              </a:extLst>
            </p:cNvPr>
            <p:cNvSpPr>
              <a:spLocks noChangeArrowheads="1"/>
            </p:cNvSpPr>
            <p:nvPr/>
          </p:nvSpPr>
          <p:spPr bwMode="gray">
            <a:xfrm>
              <a:off x="1536" y="1899"/>
              <a:ext cx="2093"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7" name="AutoShape 48">
              <a:extLst>
                <a:ext uri="{FF2B5EF4-FFF2-40B4-BE49-F238E27FC236}">
                  <a16:creationId xmlns:a16="http://schemas.microsoft.com/office/drawing/2014/main" id="{5D5F1B2A-34DE-A3DE-BE28-AD01F839768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8" name="Text Box 49">
              <a:extLst>
                <a:ext uri="{FF2B5EF4-FFF2-40B4-BE49-F238E27FC236}">
                  <a16:creationId xmlns:a16="http://schemas.microsoft.com/office/drawing/2014/main" id="{9D133DE6-86A6-506B-24EC-62A49101939B}"/>
                </a:ext>
              </a:extLst>
            </p:cNvPr>
            <p:cNvSpPr txBox="1">
              <a:spLocks noChangeArrowheads="1"/>
            </p:cNvSpPr>
            <p:nvPr/>
          </p:nvSpPr>
          <p:spPr bwMode="gray">
            <a:xfrm>
              <a:off x="1583" y="1926"/>
              <a:ext cx="20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Emmet – gõ tắt </a:t>
              </a:r>
              <a:endParaRPr lang="en-US" sz="2000" b="1">
                <a:solidFill>
                  <a:srgbClr val="0000CC"/>
                </a:solidFill>
              </a:endParaRPr>
            </a:p>
          </p:txBody>
        </p:sp>
        <p:sp>
          <p:nvSpPr>
            <p:cNvPr id="9" name="Text Box 50">
              <a:extLst>
                <a:ext uri="{FF2B5EF4-FFF2-40B4-BE49-F238E27FC236}">
                  <a16:creationId xmlns:a16="http://schemas.microsoft.com/office/drawing/2014/main" id="{43575BF9-3344-0808-BE2A-4F286C50B9E3}"/>
                </a:ext>
              </a:extLst>
            </p:cNvPr>
            <p:cNvSpPr txBox="1">
              <a:spLocks noChangeArrowheads="1"/>
            </p:cNvSpPr>
            <p:nvPr/>
          </p:nvSpPr>
          <p:spPr bwMode="gray">
            <a:xfrm>
              <a:off x="1409" y="1893"/>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a:t>
              </a:r>
            </a:p>
          </p:txBody>
        </p:sp>
      </p:grpSp>
      <p:grpSp>
        <p:nvGrpSpPr>
          <p:cNvPr id="10" name="Group 9">
            <a:extLst>
              <a:ext uri="{FF2B5EF4-FFF2-40B4-BE49-F238E27FC236}">
                <a16:creationId xmlns:a16="http://schemas.microsoft.com/office/drawing/2014/main" id="{01E10C72-E3D8-E51E-8C7A-5688D35B8952}"/>
              </a:ext>
            </a:extLst>
          </p:cNvPr>
          <p:cNvGrpSpPr/>
          <p:nvPr/>
        </p:nvGrpSpPr>
        <p:grpSpPr>
          <a:xfrm>
            <a:off x="95827" y="207963"/>
            <a:ext cx="12000345" cy="483838"/>
            <a:chOff x="104775" y="84273"/>
            <a:chExt cx="12000345" cy="483838"/>
          </a:xfrm>
        </p:grpSpPr>
        <p:grpSp>
          <p:nvGrpSpPr>
            <p:cNvPr id="11" name="Group 10">
              <a:extLst>
                <a:ext uri="{FF2B5EF4-FFF2-40B4-BE49-F238E27FC236}">
                  <a16:creationId xmlns:a16="http://schemas.microsoft.com/office/drawing/2014/main" id="{5734BC9F-53AE-2CA7-1E6E-E54369AAD664}"/>
                </a:ext>
              </a:extLst>
            </p:cNvPr>
            <p:cNvGrpSpPr/>
            <p:nvPr/>
          </p:nvGrpSpPr>
          <p:grpSpPr>
            <a:xfrm>
              <a:off x="104775" y="84273"/>
              <a:ext cx="12000345" cy="483838"/>
              <a:chOff x="104775" y="84273"/>
              <a:chExt cx="12000345" cy="483838"/>
            </a:xfrm>
          </p:grpSpPr>
          <p:sp>
            <p:nvSpPr>
              <p:cNvPr id="13" name="Hộp_Văn_Bản 2">
                <a:extLst>
                  <a:ext uri="{FF2B5EF4-FFF2-40B4-BE49-F238E27FC236}">
                    <a16:creationId xmlns:a16="http://schemas.microsoft.com/office/drawing/2014/main" id="{364D3150-1F64-5735-9423-EB2367C0F00D}"/>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4" name="Group 20">
                <a:extLst>
                  <a:ext uri="{FF2B5EF4-FFF2-40B4-BE49-F238E27FC236}">
                    <a16:creationId xmlns:a16="http://schemas.microsoft.com/office/drawing/2014/main" id="{28288A03-E26B-F101-383B-F4E7AE20C787}"/>
                  </a:ext>
                </a:extLst>
              </p:cNvPr>
              <p:cNvGrpSpPr/>
              <p:nvPr/>
            </p:nvGrpSpPr>
            <p:grpSpPr>
              <a:xfrm>
                <a:off x="8943978" y="84273"/>
                <a:ext cx="3161142" cy="461665"/>
                <a:chOff x="7419978" y="36496"/>
                <a:chExt cx="3161142" cy="461665"/>
              </a:xfrm>
            </p:grpSpPr>
            <p:pic>
              <p:nvPicPr>
                <p:cNvPr id="15" name="Picture 27" descr="C:\Users\kiensevt\Downloads\pngwing.com (70).png">
                  <a:extLst>
                    <a:ext uri="{FF2B5EF4-FFF2-40B4-BE49-F238E27FC236}">
                      <a16:creationId xmlns:a16="http://schemas.microsoft.com/office/drawing/2014/main" id="{F58ECDD8-C911-46AE-95BE-3DB71C9A3536}"/>
                    </a:ext>
                  </a:extLst>
                </p:cNvPr>
                <p:cNvPicPr>
                  <a:picLocks noChangeAspect="1" noChangeArrowheads="1"/>
                </p:cNvPicPr>
                <p:nvPr/>
              </p:nvPicPr>
              <p:blipFill>
                <a:blip r:embed="rId2" cstate="print"/>
                <a:srcRect/>
                <a:stretch>
                  <a:fillRect/>
                </a:stretch>
              </p:blipFill>
              <p:spPr bwMode="auto">
                <a:xfrm>
                  <a:off x="7419978" y="77776"/>
                  <a:ext cx="1111095" cy="379106"/>
                </a:xfrm>
                <a:prstGeom prst="rect">
                  <a:avLst/>
                </a:prstGeom>
                <a:noFill/>
              </p:spPr>
            </p:pic>
            <p:sp>
              <p:nvSpPr>
                <p:cNvPr id="16" name="Hộp_Văn_Bản 2">
                  <a:extLst>
                    <a:ext uri="{FF2B5EF4-FFF2-40B4-BE49-F238E27FC236}">
                      <a16:creationId xmlns:a16="http://schemas.microsoft.com/office/drawing/2014/main" id="{DD1021C3-C9FE-0DE4-5BE8-2BA157250BE4}"/>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12" name="Picture 11" descr="C:\Users\kiensevt\Downloads\kisspng-youtube-computer-icons-logo-5aed1e688e28b0.4810258615254892565823.png">
              <a:extLst>
                <a:ext uri="{FF2B5EF4-FFF2-40B4-BE49-F238E27FC236}">
                  <a16:creationId xmlns:a16="http://schemas.microsoft.com/office/drawing/2014/main" id="{692F72FE-23EE-724F-C7E5-90A0A8B46DE1}"/>
                </a:ext>
              </a:extLst>
            </p:cNvPr>
            <p:cNvPicPr>
              <a:picLocks noChangeAspect="1" noChangeArrowheads="1"/>
            </p:cNvPicPr>
            <p:nvPr/>
          </p:nvPicPr>
          <p:blipFill>
            <a:blip r:embed="rId3" cstate="print"/>
            <a:srcRect/>
            <a:stretch>
              <a:fillRect/>
            </a:stretch>
          </p:blipFill>
          <p:spPr bwMode="auto">
            <a:xfrm>
              <a:off x="200635" y="139370"/>
              <a:ext cx="800100" cy="400050"/>
            </a:xfrm>
            <a:prstGeom prst="rect">
              <a:avLst/>
            </a:prstGeom>
            <a:noFill/>
          </p:spPr>
        </p:pic>
      </p:grpSp>
      <p:sp>
        <p:nvSpPr>
          <p:cNvPr id="18" name="TextBox 17">
            <a:extLst>
              <a:ext uri="{FF2B5EF4-FFF2-40B4-BE49-F238E27FC236}">
                <a16:creationId xmlns:a16="http://schemas.microsoft.com/office/drawing/2014/main" id="{E1E05C9A-5BA4-CAB2-39A2-7603FE34B623}"/>
              </a:ext>
            </a:extLst>
          </p:cNvPr>
          <p:cNvSpPr txBox="1"/>
          <p:nvPr/>
        </p:nvSpPr>
        <p:spPr>
          <a:xfrm>
            <a:off x="5328073" y="914608"/>
            <a:ext cx="3951004" cy="369332"/>
          </a:xfrm>
          <a:prstGeom prst="rect">
            <a:avLst/>
          </a:prstGeom>
          <a:noFill/>
        </p:spPr>
        <p:txBody>
          <a:bodyPr wrap="square">
            <a:spAutoFit/>
          </a:bodyPr>
          <a:lstStyle/>
          <a:p>
            <a:r>
              <a:rPr lang="vi-VN">
                <a:hlinkClick r:id="rId4"/>
              </a:rPr>
              <a:t>https://docs.emmet.io/cheat-sheet/</a:t>
            </a:r>
            <a:r>
              <a:rPr lang="en-US"/>
              <a:t> </a:t>
            </a:r>
            <a:endParaRPr lang="vi-VN"/>
          </a:p>
        </p:txBody>
      </p:sp>
      <p:sp>
        <p:nvSpPr>
          <p:cNvPr id="2" name="TextBox 1">
            <a:extLst>
              <a:ext uri="{FF2B5EF4-FFF2-40B4-BE49-F238E27FC236}">
                <a16:creationId xmlns:a16="http://schemas.microsoft.com/office/drawing/2014/main" id="{01920374-D02F-BF9C-6A8B-8D15C6400CF8}"/>
              </a:ext>
            </a:extLst>
          </p:cNvPr>
          <p:cNvSpPr txBox="1"/>
          <p:nvPr/>
        </p:nvSpPr>
        <p:spPr>
          <a:xfrm>
            <a:off x="905337" y="1539816"/>
            <a:ext cx="6096000" cy="368755"/>
          </a:xfrm>
          <a:prstGeom prst="rect">
            <a:avLst/>
          </a:prstGeom>
          <a:noFill/>
        </p:spPr>
        <p:txBody>
          <a:bodyPr wrap="square">
            <a:spAutoFit/>
          </a:bodyPr>
          <a:lstStyle/>
          <a:p>
            <a:pPr marL="285750" marR="0" indent="-285750" algn="ctr" defTabSz="914400" rtl="0" eaLnBrk="1" latinLnBrk="0" hangingPunct="1">
              <a:lnSpc>
                <a:spcPct val="107000"/>
              </a:lnSpc>
              <a:spcBef>
                <a:spcPts val="0"/>
              </a:spcBef>
              <a:spcAft>
                <a:spcPts val="0"/>
              </a:spcAft>
              <a:buFont typeface="Wingdings" panose="05000000000000000000" pitchFamily="2" charset="2"/>
              <a:buChar char="ü"/>
            </a:pPr>
            <a:r>
              <a:rPr lang="en-US" sz="1800" b="1" i="1" kern="1200">
                <a:solidFill>
                  <a:schemeClr val="tx1"/>
                </a:solidFill>
                <a:latin typeface="Times New Roman" pitchFamily="18" charset="0"/>
                <a:ea typeface="+mn-ea"/>
                <a:cs typeface="Times New Roman" pitchFamily="18" charset="0"/>
              </a:rPr>
              <a:t>Mẹo để gõ tắt các thẻ inline </a:t>
            </a:r>
            <a:r>
              <a:rPr lang="en-US" sz="1800" b="1" i="1" kern="1200">
                <a:solidFill>
                  <a:schemeClr val="tx1"/>
                </a:solidFill>
                <a:latin typeface="Times New Roman" pitchFamily="18" charset="0"/>
                <a:ea typeface="+mn-ea"/>
                <a:cs typeface="Times New Roman" pitchFamily="18" charset="0"/>
                <a:sym typeface="Wingdings" panose="05000000000000000000" pitchFamily="2" charset="2"/>
              </a:rPr>
              <a:t> Tự động xuống hàng </a:t>
            </a:r>
            <a:endParaRPr lang="en-US" sz="1800" b="1" i="1" kern="1200">
              <a:solidFill>
                <a:schemeClr val="tx1"/>
              </a:solidFill>
              <a:latin typeface="Times New Roman" pitchFamily="18" charset="0"/>
              <a:ea typeface="+mn-ea"/>
              <a:cs typeface="Times New Roman" pitchFamily="18" charset="0"/>
            </a:endParaRPr>
          </a:p>
        </p:txBody>
      </p:sp>
      <p:pic>
        <p:nvPicPr>
          <p:cNvPr id="23" name="Picture 22">
            <a:extLst>
              <a:ext uri="{FF2B5EF4-FFF2-40B4-BE49-F238E27FC236}">
                <a16:creationId xmlns:a16="http://schemas.microsoft.com/office/drawing/2014/main" id="{73A65F50-C8A6-57E9-935D-78958BA3B052}"/>
              </a:ext>
            </a:extLst>
          </p:cNvPr>
          <p:cNvPicPr>
            <a:picLocks noChangeAspect="1"/>
          </p:cNvPicPr>
          <p:nvPr/>
        </p:nvPicPr>
        <p:blipFill>
          <a:blip r:embed="rId5"/>
          <a:stretch>
            <a:fillRect/>
          </a:stretch>
        </p:blipFill>
        <p:spPr>
          <a:xfrm>
            <a:off x="1667451" y="2173973"/>
            <a:ext cx="4733925" cy="657225"/>
          </a:xfrm>
          <a:prstGeom prst="rect">
            <a:avLst/>
          </a:prstGeom>
        </p:spPr>
      </p:pic>
      <p:pic>
        <p:nvPicPr>
          <p:cNvPr id="27" name="Picture 26">
            <a:extLst>
              <a:ext uri="{FF2B5EF4-FFF2-40B4-BE49-F238E27FC236}">
                <a16:creationId xmlns:a16="http://schemas.microsoft.com/office/drawing/2014/main" id="{3ECACB52-F35A-D8D0-BF62-9ED5113D9D49}"/>
              </a:ext>
            </a:extLst>
          </p:cNvPr>
          <p:cNvPicPr>
            <a:picLocks noChangeAspect="1"/>
          </p:cNvPicPr>
          <p:nvPr/>
        </p:nvPicPr>
        <p:blipFill>
          <a:blip r:embed="rId6"/>
          <a:stretch>
            <a:fillRect/>
          </a:stretch>
        </p:blipFill>
        <p:spPr>
          <a:xfrm>
            <a:off x="1674323" y="2926669"/>
            <a:ext cx="6153150" cy="285750"/>
          </a:xfrm>
          <a:prstGeom prst="rect">
            <a:avLst/>
          </a:prstGeom>
        </p:spPr>
      </p:pic>
      <p:sp>
        <p:nvSpPr>
          <p:cNvPr id="29" name="Arrow: Right 28">
            <a:extLst>
              <a:ext uri="{FF2B5EF4-FFF2-40B4-BE49-F238E27FC236}">
                <a16:creationId xmlns:a16="http://schemas.microsoft.com/office/drawing/2014/main" id="{93D9B778-A7FF-4547-555C-2062E0499E85}"/>
              </a:ext>
            </a:extLst>
          </p:cNvPr>
          <p:cNvSpPr/>
          <p:nvPr/>
        </p:nvSpPr>
        <p:spPr>
          <a:xfrm>
            <a:off x="7815337" y="2568432"/>
            <a:ext cx="347870" cy="24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2" name="Picture 31">
            <a:extLst>
              <a:ext uri="{FF2B5EF4-FFF2-40B4-BE49-F238E27FC236}">
                <a16:creationId xmlns:a16="http://schemas.microsoft.com/office/drawing/2014/main" id="{B6319543-BF7E-3C9D-C438-CBFD4444398A}"/>
              </a:ext>
            </a:extLst>
          </p:cNvPr>
          <p:cNvPicPr>
            <a:picLocks noChangeAspect="1"/>
          </p:cNvPicPr>
          <p:nvPr/>
        </p:nvPicPr>
        <p:blipFill rotWithShape="1">
          <a:blip r:embed="rId7"/>
          <a:srcRect r="5756"/>
          <a:stretch/>
        </p:blipFill>
        <p:spPr>
          <a:xfrm>
            <a:off x="8336860" y="1944115"/>
            <a:ext cx="3797145" cy="552450"/>
          </a:xfrm>
          <a:prstGeom prst="rect">
            <a:avLst/>
          </a:prstGeom>
        </p:spPr>
      </p:pic>
      <p:pic>
        <p:nvPicPr>
          <p:cNvPr id="35" name="Picture 34">
            <a:extLst>
              <a:ext uri="{FF2B5EF4-FFF2-40B4-BE49-F238E27FC236}">
                <a16:creationId xmlns:a16="http://schemas.microsoft.com/office/drawing/2014/main" id="{B78F007B-3A97-1432-EF6A-168D94F116C7}"/>
              </a:ext>
            </a:extLst>
          </p:cNvPr>
          <p:cNvPicPr>
            <a:picLocks noChangeAspect="1"/>
          </p:cNvPicPr>
          <p:nvPr/>
        </p:nvPicPr>
        <p:blipFill>
          <a:blip r:embed="rId8"/>
          <a:stretch>
            <a:fillRect/>
          </a:stretch>
        </p:blipFill>
        <p:spPr>
          <a:xfrm>
            <a:off x="8336860" y="2629770"/>
            <a:ext cx="3531482" cy="552450"/>
          </a:xfrm>
          <a:prstGeom prst="rect">
            <a:avLst/>
          </a:prstGeom>
        </p:spPr>
      </p:pic>
      <p:pic>
        <p:nvPicPr>
          <p:cNvPr id="40" name="Picture 39">
            <a:extLst>
              <a:ext uri="{FF2B5EF4-FFF2-40B4-BE49-F238E27FC236}">
                <a16:creationId xmlns:a16="http://schemas.microsoft.com/office/drawing/2014/main" id="{6AD89A8C-1374-6EDD-71CB-973CD7CB0F29}"/>
              </a:ext>
            </a:extLst>
          </p:cNvPr>
          <p:cNvPicPr>
            <a:picLocks noChangeAspect="1"/>
          </p:cNvPicPr>
          <p:nvPr/>
        </p:nvPicPr>
        <p:blipFill>
          <a:blip r:embed="rId9"/>
          <a:stretch>
            <a:fillRect/>
          </a:stretch>
        </p:blipFill>
        <p:spPr>
          <a:xfrm>
            <a:off x="1674323" y="3530058"/>
            <a:ext cx="2752725" cy="2290082"/>
          </a:xfrm>
          <a:prstGeom prst="rect">
            <a:avLst/>
          </a:prstGeom>
        </p:spPr>
      </p:pic>
      <p:pic>
        <p:nvPicPr>
          <p:cNvPr id="42" name="Picture 41">
            <a:extLst>
              <a:ext uri="{FF2B5EF4-FFF2-40B4-BE49-F238E27FC236}">
                <a16:creationId xmlns:a16="http://schemas.microsoft.com/office/drawing/2014/main" id="{0E6C1F9D-6CC7-FEDA-B8A3-E135310480AD}"/>
              </a:ext>
            </a:extLst>
          </p:cNvPr>
          <p:cNvPicPr>
            <a:picLocks noChangeAspect="1"/>
          </p:cNvPicPr>
          <p:nvPr/>
        </p:nvPicPr>
        <p:blipFill>
          <a:blip r:embed="rId10"/>
          <a:stretch>
            <a:fillRect/>
          </a:stretch>
        </p:blipFill>
        <p:spPr>
          <a:xfrm>
            <a:off x="4536084" y="4534265"/>
            <a:ext cx="4086225" cy="1285875"/>
          </a:xfrm>
          <a:prstGeom prst="rect">
            <a:avLst/>
          </a:prstGeom>
        </p:spPr>
      </p:pic>
      <p:pic>
        <p:nvPicPr>
          <p:cNvPr id="44" name="Picture 43">
            <a:extLst>
              <a:ext uri="{FF2B5EF4-FFF2-40B4-BE49-F238E27FC236}">
                <a16:creationId xmlns:a16="http://schemas.microsoft.com/office/drawing/2014/main" id="{40014ECA-3615-9A1F-41BC-79C48B842E00}"/>
              </a:ext>
            </a:extLst>
          </p:cNvPr>
          <p:cNvPicPr>
            <a:picLocks noChangeAspect="1"/>
          </p:cNvPicPr>
          <p:nvPr/>
        </p:nvPicPr>
        <p:blipFill>
          <a:blip r:embed="rId11"/>
          <a:stretch>
            <a:fillRect/>
          </a:stretch>
        </p:blipFill>
        <p:spPr>
          <a:xfrm>
            <a:off x="4547740" y="3530058"/>
            <a:ext cx="2752725" cy="447675"/>
          </a:xfrm>
          <a:prstGeom prst="rect">
            <a:avLst/>
          </a:prstGeom>
        </p:spPr>
      </p:pic>
      <p:pic>
        <p:nvPicPr>
          <p:cNvPr id="48" name="Picture 47">
            <a:extLst>
              <a:ext uri="{FF2B5EF4-FFF2-40B4-BE49-F238E27FC236}">
                <a16:creationId xmlns:a16="http://schemas.microsoft.com/office/drawing/2014/main" id="{ED0BE0B7-EBD9-A13C-E6EF-16161766794D}"/>
              </a:ext>
            </a:extLst>
          </p:cNvPr>
          <p:cNvPicPr>
            <a:picLocks noChangeAspect="1"/>
          </p:cNvPicPr>
          <p:nvPr/>
        </p:nvPicPr>
        <p:blipFill>
          <a:blip r:embed="rId12"/>
          <a:stretch>
            <a:fillRect/>
          </a:stretch>
        </p:blipFill>
        <p:spPr>
          <a:xfrm>
            <a:off x="8803786" y="4217876"/>
            <a:ext cx="3008173" cy="1602264"/>
          </a:xfrm>
          <a:prstGeom prst="rect">
            <a:avLst/>
          </a:prstGeom>
        </p:spPr>
      </p:pic>
      <p:pic>
        <p:nvPicPr>
          <p:cNvPr id="50" name="Picture 49">
            <a:extLst>
              <a:ext uri="{FF2B5EF4-FFF2-40B4-BE49-F238E27FC236}">
                <a16:creationId xmlns:a16="http://schemas.microsoft.com/office/drawing/2014/main" id="{4C1F483D-C4E6-1986-8282-F9BF98BE0FD0}"/>
              </a:ext>
            </a:extLst>
          </p:cNvPr>
          <p:cNvPicPr>
            <a:picLocks noChangeAspect="1"/>
          </p:cNvPicPr>
          <p:nvPr/>
        </p:nvPicPr>
        <p:blipFill>
          <a:blip r:embed="rId13"/>
          <a:stretch>
            <a:fillRect/>
          </a:stretch>
        </p:blipFill>
        <p:spPr>
          <a:xfrm>
            <a:off x="1674323" y="5968652"/>
            <a:ext cx="2257425" cy="838200"/>
          </a:xfrm>
          <a:prstGeom prst="rect">
            <a:avLst/>
          </a:prstGeom>
        </p:spPr>
      </p:pic>
      <p:cxnSp>
        <p:nvCxnSpPr>
          <p:cNvPr id="54" name="Connector: Elbow 53">
            <a:extLst>
              <a:ext uri="{FF2B5EF4-FFF2-40B4-BE49-F238E27FC236}">
                <a16:creationId xmlns:a16="http://schemas.microsoft.com/office/drawing/2014/main" id="{6577570D-9DDE-EADC-B0BA-8566A5E85F3F}"/>
              </a:ext>
            </a:extLst>
          </p:cNvPr>
          <p:cNvCxnSpPr>
            <a:stCxn id="27" idx="1"/>
            <a:endCxn id="50" idx="1"/>
          </p:cNvCxnSpPr>
          <p:nvPr/>
        </p:nvCxnSpPr>
        <p:spPr>
          <a:xfrm rot="10800000" flipV="1">
            <a:off x="1674323" y="3069544"/>
            <a:ext cx="12700" cy="3318208"/>
          </a:xfrm>
          <a:prstGeom prst="bentConnector3">
            <a:avLst>
              <a:gd name="adj1" fmla="val 1800000"/>
            </a:avLst>
          </a:prstGeom>
          <a:ln w="19050">
            <a:solidFill>
              <a:srgbClr val="CC00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981E731F-FD72-F15D-A9EC-9802DD6E9D8A}"/>
              </a:ext>
            </a:extLst>
          </p:cNvPr>
          <p:cNvSpPr/>
          <p:nvPr/>
        </p:nvSpPr>
        <p:spPr>
          <a:xfrm>
            <a:off x="350020" y="4231823"/>
            <a:ext cx="1037144" cy="44327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a:solidFill>
                  <a:srgbClr val="CC00FF"/>
                </a:solidFill>
                <a:latin typeface="Times New Roman" pitchFamily="18" charset="0"/>
                <a:cs typeface="Times New Roman" pitchFamily="18" charset="0"/>
              </a:rPr>
              <a:t>Kết quả</a:t>
            </a:r>
            <a:endParaRPr lang="vi-VN" sz="1600" b="1" i="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83926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853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aphicFrame>
        <p:nvGraphicFramePr>
          <p:cNvPr id="4" name="Table 3">
            <a:extLst>
              <a:ext uri="{FF2B5EF4-FFF2-40B4-BE49-F238E27FC236}">
                <a16:creationId xmlns:a16="http://schemas.microsoft.com/office/drawing/2014/main" id="{C115F297-5C1F-4ED7-4B90-DEA6B1CE3258}"/>
              </a:ext>
            </a:extLst>
          </p:cNvPr>
          <p:cNvGraphicFramePr>
            <a:graphicFrameLocks noGrp="1"/>
          </p:cNvGraphicFramePr>
          <p:nvPr>
            <p:extLst>
              <p:ext uri="{D42A27DB-BD31-4B8C-83A1-F6EECF244321}">
                <p14:modId xmlns:p14="http://schemas.microsoft.com/office/powerpoint/2010/main" val="785955404"/>
              </p:ext>
            </p:extLst>
          </p:nvPr>
        </p:nvGraphicFramePr>
        <p:xfrm>
          <a:off x="1044670" y="1689260"/>
          <a:ext cx="10308273" cy="26726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12</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p:first-of-type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đầu tiên trong thẻ cha</a:t>
                      </a:r>
                    </a:p>
                  </a:txBody>
                  <a:tcPr marL="142875" marR="142875" marT="47625" marB="47625" anchor="ctr"/>
                </a:tc>
                <a:extLst>
                  <a:ext uri="{0D108BD9-81ED-4DB2-BD59-A6C34878D82A}">
                    <a16:rowId xmlns:a16="http://schemas.microsoft.com/office/drawing/2014/main" val="3696680573"/>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13</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:last-of-type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p:last-of-type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chemeClr val="tx1"/>
                          </a:solidFill>
                          <a:latin typeface="Times New Roman" pitchFamily="18" charset="0"/>
                          <a:ea typeface="+mn-ea"/>
                          <a:cs typeface="Times New Roman" pitchFamily="18" charset="0"/>
                        </a:rPr>
                        <a:t>xuất hiện </a:t>
                      </a:r>
                      <a:r>
                        <a:rPr lang="vi-VN" sz="1800" b="1" i="1" kern="1200">
                          <a:solidFill>
                            <a:schemeClr val="tx1"/>
                          </a:solidFill>
                          <a:latin typeface="Times New Roman" pitchFamily="18" charset="0"/>
                          <a:ea typeface="+mn-ea"/>
                          <a:cs typeface="Times New Roman" pitchFamily="18" charset="0"/>
                        </a:rPr>
                        <a:t>cuối cùng trong thẻ cha</a:t>
                      </a:r>
                    </a:p>
                  </a:txBody>
                  <a:tcPr marL="142875" marR="142875" marT="47625" marB="47625" anchor="ctr"/>
                </a:tc>
                <a:extLst>
                  <a:ext uri="{0D108BD9-81ED-4DB2-BD59-A6C34878D82A}">
                    <a16:rowId xmlns:a16="http://schemas.microsoft.com/office/drawing/2014/main" val="848482732"/>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14</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:nth-of-type(n)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p:nth-of-type(2)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thứ </a:t>
                      </a:r>
                      <a:r>
                        <a:rPr lang="en-US" sz="1800" b="1" i="1" kern="1200">
                          <a:solidFill>
                            <a:srgbClr val="FF0000"/>
                          </a:solidFill>
                          <a:latin typeface="Times New Roman" pitchFamily="18" charset="0"/>
                          <a:ea typeface="+mn-ea"/>
                          <a:cs typeface="Times New Roman" pitchFamily="18" charset="0"/>
                        </a:rPr>
                        <a:t>n</a:t>
                      </a:r>
                      <a:r>
                        <a:rPr lang="vi-VN" sz="1800" b="1" i="1" kern="1200">
                          <a:solidFill>
                            <a:srgbClr val="FF0000"/>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trong thẻ cha</a:t>
                      </a:r>
                    </a:p>
                  </a:txBody>
                  <a:tcPr marL="142875" marR="142875" marT="47625" marB="47625" anchor="ctr"/>
                </a:tc>
                <a:extLst>
                  <a:ext uri="{0D108BD9-81ED-4DB2-BD59-A6C34878D82A}">
                    <a16:rowId xmlns:a16="http://schemas.microsoft.com/office/drawing/2014/main" val="1063522227"/>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15</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:nth-last-of-type(n)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p:nth-last-of-type(2)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thứ </a:t>
                      </a:r>
                      <a:r>
                        <a:rPr lang="en-US" sz="1800" b="1" i="1" kern="1200">
                          <a:solidFill>
                            <a:srgbClr val="FF0000"/>
                          </a:solidFill>
                          <a:latin typeface="Times New Roman" pitchFamily="18" charset="0"/>
                          <a:ea typeface="+mn-ea"/>
                          <a:cs typeface="Times New Roman" pitchFamily="18" charset="0"/>
                        </a:rPr>
                        <a:t>n</a:t>
                      </a:r>
                      <a:r>
                        <a:rPr lang="vi-VN" sz="1800" b="1" i="1" kern="1200">
                          <a:solidFill>
                            <a:srgbClr val="FF0000"/>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trong thẻ cha, tính từ cuối lên</a:t>
                      </a:r>
                    </a:p>
                  </a:txBody>
                  <a:tcPr marL="142875" marR="142875" marT="47625" marB="47625" anchor="ctr"/>
                </a:tc>
                <a:extLst>
                  <a:ext uri="{0D108BD9-81ED-4DB2-BD59-A6C34878D82A}">
                    <a16:rowId xmlns:a16="http://schemas.microsoft.com/office/drawing/2014/main" val="3667242958"/>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16</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:only-of-type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p:only-of-type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err="1">
                          <a:solidFill>
                            <a:srgbClr val="FF0000"/>
                          </a:solidFill>
                          <a:latin typeface="Times New Roman" pitchFamily="18" charset="0"/>
                          <a:ea typeface="+mn-ea"/>
                          <a:cs typeface="Times New Roman" pitchFamily="18" charset="0"/>
                        </a:rPr>
                        <a:t>xuất</a:t>
                      </a:r>
                      <a:r>
                        <a:rPr lang="en-US" sz="1800" b="1" i="1" kern="1200">
                          <a:solidFill>
                            <a:srgbClr val="FF0000"/>
                          </a:solidFill>
                          <a:latin typeface="Times New Roman" pitchFamily="18" charset="0"/>
                          <a:ea typeface="+mn-ea"/>
                          <a:cs typeface="Times New Roman" pitchFamily="18" charset="0"/>
                        </a:rPr>
                        <a:t> </a:t>
                      </a:r>
                      <a:r>
                        <a:rPr lang="en-US" sz="1800" b="1" i="1" kern="1200" err="1">
                          <a:solidFill>
                            <a:srgbClr val="FF0000"/>
                          </a:solidFill>
                          <a:latin typeface="Times New Roman" pitchFamily="18" charset="0"/>
                          <a:ea typeface="+mn-ea"/>
                          <a:cs typeface="Times New Roman" pitchFamily="18" charset="0"/>
                        </a:rPr>
                        <a:t>hiện</a:t>
                      </a:r>
                      <a:r>
                        <a:rPr lang="en-US" sz="1800" b="1" i="1" kern="1200">
                          <a:solidFill>
                            <a:srgbClr val="FF0000"/>
                          </a:solidFill>
                          <a:latin typeface="Times New Roman" pitchFamily="18" charset="0"/>
                          <a:ea typeface="+mn-ea"/>
                          <a:cs typeface="Times New Roman" pitchFamily="18" charset="0"/>
                        </a:rPr>
                        <a:t>  </a:t>
                      </a:r>
                      <a:r>
                        <a:rPr lang="vi-VN" sz="1800" b="1" i="1" kern="1200">
                          <a:solidFill>
                            <a:srgbClr val="FF0000"/>
                          </a:solidFill>
                          <a:latin typeface="Times New Roman" pitchFamily="18" charset="0"/>
                          <a:ea typeface="+mn-ea"/>
                          <a:cs typeface="Times New Roman" pitchFamily="18" charset="0"/>
                        </a:rPr>
                        <a:t>duy nhất </a:t>
                      </a:r>
                      <a:r>
                        <a:rPr lang="vi-VN" sz="1800" b="1" i="1" kern="1200">
                          <a:solidFill>
                            <a:schemeClr val="tx1"/>
                          </a:solidFill>
                          <a:latin typeface="Times New Roman" pitchFamily="18" charset="0"/>
                          <a:ea typeface="+mn-ea"/>
                          <a:cs typeface="Times New Roman" pitchFamily="18" charset="0"/>
                        </a:rPr>
                        <a:t>trong thẻ cha</a:t>
                      </a:r>
                    </a:p>
                  </a:txBody>
                  <a:tcPr marL="142875" marR="142875" marT="47625" marB="47625" anchor="ctr"/>
                </a:tc>
                <a:extLst>
                  <a:ext uri="{0D108BD9-81ED-4DB2-BD59-A6C34878D82A}">
                    <a16:rowId xmlns:a16="http://schemas.microsoft.com/office/drawing/2014/main" val="1969320555"/>
                  </a:ext>
                </a:extLst>
              </a:tr>
            </a:tbl>
          </a:graphicData>
        </a:graphic>
      </p:graphicFrame>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sp>
        <p:nvSpPr>
          <p:cNvPr id="5" name="Rectangle 4">
            <a:extLst>
              <a:ext uri="{FF2B5EF4-FFF2-40B4-BE49-F238E27FC236}">
                <a16:creationId xmlns:a16="http://schemas.microsoft.com/office/drawing/2014/main" id="{4068DA57-EE9C-3278-D8A2-0319D97E8FD3}"/>
              </a:ext>
            </a:extLst>
          </p:cNvPr>
          <p:cNvSpPr/>
          <p:nvPr/>
        </p:nvSpPr>
        <p:spPr>
          <a:xfrm>
            <a:off x="1044670" y="4786307"/>
            <a:ext cx="3581400" cy="1399742"/>
          </a:xfrm>
          <a:prstGeom prst="rect">
            <a:avLst/>
          </a:prstGeom>
          <a:ln>
            <a:solidFill>
              <a:schemeClr val="accent6">
                <a:lumMod val="60000"/>
                <a:lumOff val="40000"/>
              </a:schemeClr>
            </a:solidFill>
          </a:ln>
        </p:spPr>
        <p:txBody>
          <a:bodyPr wrap="square">
            <a:spAutoFit/>
          </a:bodyPr>
          <a:lstStyle/>
          <a:p>
            <a:pPr>
              <a:lnSpc>
                <a:spcPct val="120000"/>
              </a:lnSpc>
            </a:pPr>
            <a:r>
              <a:rPr lang="en-US" b="1">
                <a:solidFill>
                  <a:schemeClr val="accent2"/>
                </a:solidFill>
              </a:rPr>
              <a:t>selector : </a:t>
            </a:r>
            <a:r>
              <a:rPr lang="vi-VN" b="1" i="1">
                <a:solidFill>
                  <a:srgbClr val="CC00FF"/>
                </a:solidFill>
                <a:latin typeface="Times New Roman" pitchFamily="18" charset="0"/>
                <a:cs typeface="Times New Roman" pitchFamily="18" charset="0"/>
              </a:rPr>
              <a:t>Pseudo-classes</a:t>
            </a:r>
            <a:r>
              <a:rPr lang="en-US" b="1" i="1">
                <a:solidFill>
                  <a:srgbClr val="FF0000"/>
                </a:solidFill>
                <a:latin typeface="Times New Roman" pitchFamily="18" charset="0"/>
                <a:cs typeface="Times New Roman" pitchFamily="18" charset="0"/>
              </a:rPr>
              <a:t>{</a:t>
            </a:r>
          </a:p>
          <a:p>
            <a:pPr>
              <a:lnSpc>
                <a:spcPct val="120000"/>
              </a:lnSpc>
            </a:pP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 khối lệnh css */</a:t>
            </a:r>
            <a:endParaRPr lang="vi-VN" b="1" i="1">
              <a:latin typeface="Times New Roman" pitchFamily="18" charset="0"/>
              <a:cs typeface="Times New Roman" pitchFamily="18" charset="0"/>
            </a:endParaRPr>
          </a:p>
          <a:p>
            <a:pPr lvl="1">
              <a:lnSpc>
                <a:spcPct val="120000"/>
              </a:lnSpc>
            </a:pPr>
            <a:r>
              <a:rPr lang="en-US" b="1">
                <a:solidFill>
                  <a:srgbClr val="FF0000"/>
                </a:solidFill>
              </a:rPr>
              <a:t>property: value;</a:t>
            </a:r>
            <a:endParaRPr lang="vi-VN" b="1">
              <a:solidFill>
                <a:srgbClr val="FF0000"/>
              </a:solidFill>
            </a:endParaRPr>
          </a:p>
          <a:p>
            <a:pPr>
              <a:lnSpc>
                <a:spcPct val="120000"/>
              </a:lnSpc>
            </a:pPr>
            <a:r>
              <a:rPr lang="en-US" b="1">
                <a:solidFill>
                  <a:srgbClr val="FF0000"/>
                </a:solidFill>
              </a:rPr>
              <a:t>}</a:t>
            </a:r>
          </a:p>
        </p:txBody>
      </p:sp>
      <p:sp>
        <p:nvSpPr>
          <p:cNvPr id="6" name="Rectangle 5">
            <a:extLst>
              <a:ext uri="{FF2B5EF4-FFF2-40B4-BE49-F238E27FC236}">
                <a16:creationId xmlns:a16="http://schemas.microsoft.com/office/drawing/2014/main" id="{01F9989F-AF83-EE49-7722-9A3E0D797280}"/>
              </a:ext>
            </a:extLst>
          </p:cNvPr>
          <p:cNvSpPr/>
          <p:nvPr/>
        </p:nvSpPr>
        <p:spPr>
          <a:xfrm>
            <a:off x="4861950" y="4786307"/>
            <a:ext cx="1578975" cy="43657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Cú pháp chung</a:t>
            </a:r>
          </a:p>
        </p:txBody>
      </p:sp>
      <p:grpSp>
        <p:nvGrpSpPr>
          <p:cNvPr id="2" name="Group 46">
            <a:extLst>
              <a:ext uri="{FF2B5EF4-FFF2-40B4-BE49-F238E27FC236}">
                <a16:creationId xmlns:a16="http://schemas.microsoft.com/office/drawing/2014/main" id="{67E622AF-E964-1355-F84C-87637A8C3070}"/>
              </a:ext>
            </a:extLst>
          </p:cNvPr>
          <p:cNvGrpSpPr>
            <a:grpSpLocks/>
          </p:cNvGrpSpPr>
          <p:nvPr/>
        </p:nvGrpSpPr>
        <p:grpSpPr bwMode="auto">
          <a:xfrm>
            <a:off x="702179" y="712439"/>
            <a:ext cx="3011416" cy="685800"/>
            <a:chOff x="1296" y="1824"/>
            <a:chExt cx="1675" cy="432"/>
          </a:xfrm>
        </p:grpSpPr>
        <p:sp>
          <p:nvSpPr>
            <p:cNvPr id="3" name="AutoShape 47">
              <a:extLst>
                <a:ext uri="{FF2B5EF4-FFF2-40B4-BE49-F238E27FC236}">
                  <a16:creationId xmlns:a16="http://schemas.microsoft.com/office/drawing/2014/main" id="{8BFEE9D9-4D03-A8AD-AD1E-30A7DFB84FC9}"/>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36178B54-9A10-00A9-C10E-1418A2FDC9C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0455C1B0-87ED-CFA6-5533-BC5AAA8B1009}"/>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7" name="Text Box 50">
              <a:extLst>
                <a:ext uri="{FF2B5EF4-FFF2-40B4-BE49-F238E27FC236}">
                  <a16:creationId xmlns:a16="http://schemas.microsoft.com/office/drawing/2014/main" id="{2E5BAAF5-6A67-4313-6083-EB787CDBD151}"/>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1052451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2" name="Table 1">
            <a:extLst>
              <a:ext uri="{FF2B5EF4-FFF2-40B4-BE49-F238E27FC236}">
                <a16:creationId xmlns:a16="http://schemas.microsoft.com/office/drawing/2014/main" id="{2FF409A3-BF8F-5D58-1593-A91502658BB4}"/>
              </a:ext>
            </a:extLst>
          </p:cNvPr>
          <p:cNvGraphicFramePr>
            <a:graphicFrameLocks noGrp="1"/>
          </p:cNvGraphicFramePr>
          <p:nvPr>
            <p:extLst>
              <p:ext uri="{D42A27DB-BD31-4B8C-83A1-F6EECF244321}">
                <p14:modId xmlns:p14="http://schemas.microsoft.com/office/powerpoint/2010/main" val="3604036206"/>
              </p:ext>
            </p:extLst>
          </p:nvPr>
        </p:nvGraphicFramePr>
        <p:xfrm>
          <a:off x="1035682" y="1605157"/>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12</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:first-of-type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p:first-of-type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đầu tiên trong thẻ cha</a:t>
                      </a:r>
                    </a:p>
                  </a:txBody>
                  <a:tcPr marL="142875" marR="142875" marT="47625" marB="47625" anchor="ctr"/>
                </a:tc>
                <a:extLst>
                  <a:ext uri="{0D108BD9-81ED-4DB2-BD59-A6C34878D82A}">
                    <a16:rowId xmlns:a16="http://schemas.microsoft.com/office/drawing/2014/main" val="3696680573"/>
                  </a:ext>
                </a:extLst>
              </a:tr>
            </a:tbl>
          </a:graphicData>
        </a:graphic>
      </p:graphicFrame>
      <p:pic>
        <p:nvPicPr>
          <p:cNvPr id="10317" name="Picture 10316">
            <a:extLst>
              <a:ext uri="{FF2B5EF4-FFF2-40B4-BE49-F238E27FC236}">
                <a16:creationId xmlns:a16="http://schemas.microsoft.com/office/drawing/2014/main" id="{F9808B29-B3F2-5DA1-6FE0-A98621C22C5E}"/>
              </a:ext>
            </a:extLst>
          </p:cNvPr>
          <p:cNvPicPr>
            <a:picLocks noChangeAspect="1"/>
          </p:cNvPicPr>
          <p:nvPr/>
        </p:nvPicPr>
        <p:blipFill>
          <a:blip r:embed="rId6"/>
          <a:stretch>
            <a:fillRect/>
          </a:stretch>
        </p:blipFill>
        <p:spPr>
          <a:xfrm>
            <a:off x="1035682" y="3193292"/>
            <a:ext cx="2047875" cy="1038225"/>
          </a:xfrm>
          <a:prstGeom prst="rect">
            <a:avLst/>
          </a:prstGeom>
        </p:spPr>
      </p:pic>
      <p:pic>
        <p:nvPicPr>
          <p:cNvPr id="10323" name="Picture 10322">
            <a:extLst>
              <a:ext uri="{FF2B5EF4-FFF2-40B4-BE49-F238E27FC236}">
                <a16:creationId xmlns:a16="http://schemas.microsoft.com/office/drawing/2014/main" id="{BCCD480C-B72B-5DD4-7C06-DEA4DB6197EF}"/>
              </a:ext>
            </a:extLst>
          </p:cNvPr>
          <p:cNvPicPr>
            <a:picLocks noChangeAspect="1"/>
          </p:cNvPicPr>
          <p:nvPr/>
        </p:nvPicPr>
        <p:blipFill>
          <a:blip r:embed="rId7"/>
          <a:stretch>
            <a:fillRect/>
          </a:stretch>
        </p:blipFill>
        <p:spPr>
          <a:xfrm>
            <a:off x="3361361" y="4332768"/>
            <a:ext cx="1524000" cy="1524000"/>
          </a:xfrm>
          <a:prstGeom prst="rect">
            <a:avLst/>
          </a:prstGeom>
        </p:spPr>
      </p:pic>
      <p:pic>
        <p:nvPicPr>
          <p:cNvPr id="10325" name="Picture 10324">
            <a:extLst>
              <a:ext uri="{FF2B5EF4-FFF2-40B4-BE49-F238E27FC236}">
                <a16:creationId xmlns:a16="http://schemas.microsoft.com/office/drawing/2014/main" id="{E2367BB0-BC1E-7865-8E73-8A297573372F}"/>
              </a:ext>
            </a:extLst>
          </p:cNvPr>
          <p:cNvPicPr>
            <a:picLocks noChangeAspect="1"/>
          </p:cNvPicPr>
          <p:nvPr/>
        </p:nvPicPr>
        <p:blipFill>
          <a:blip r:embed="rId8"/>
          <a:stretch>
            <a:fillRect/>
          </a:stretch>
        </p:blipFill>
        <p:spPr>
          <a:xfrm>
            <a:off x="1021633" y="4355550"/>
            <a:ext cx="2124075" cy="1524000"/>
          </a:xfrm>
          <a:prstGeom prst="rect">
            <a:avLst/>
          </a:prstGeom>
        </p:spPr>
      </p:pic>
      <p:sp>
        <p:nvSpPr>
          <p:cNvPr id="10326" name="Rectangle 10325">
            <a:extLst>
              <a:ext uri="{FF2B5EF4-FFF2-40B4-BE49-F238E27FC236}">
                <a16:creationId xmlns:a16="http://schemas.microsoft.com/office/drawing/2014/main" id="{58181755-21BA-527C-2FD6-F8CC32A1558D}"/>
              </a:ext>
            </a:extLst>
          </p:cNvPr>
          <p:cNvSpPr/>
          <p:nvPr/>
        </p:nvSpPr>
        <p:spPr>
          <a:xfrm>
            <a:off x="1021633" y="6003583"/>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Thẻ p không phải thẻ vị trí #1 </a:t>
            </a:r>
          </a:p>
        </p:txBody>
      </p:sp>
      <p:sp>
        <p:nvSpPr>
          <p:cNvPr id="10327" name="Rectangle 10326">
            <a:extLst>
              <a:ext uri="{FF2B5EF4-FFF2-40B4-BE49-F238E27FC236}">
                <a16:creationId xmlns:a16="http://schemas.microsoft.com/office/drawing/2014/main" id="{1E0CF861-92C7-A129-B27F-AD70403A8A42}"/>
              </a:ext>
            </a:extLst>
          </p:cNvPr>
          <p:cNvSpPr/>
          <p:nvPr/>
        </p:nvSpPr>
        <p:spPr>
          <a:xfrm>
            <a:off x="9764980" y="5117550"/>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Thẻ p xuất hiện lần đầu tiên</a:t>
            </a:r>
          </a:p>
        </p:txBody>
      </p:sp>
      <p:pic>
        <p:nvPicPr>
          <p:cNvPr id="4" name="Picture 3">
            <a:extLst>
              <a:ext uri="{FF2B5EF4-FFF2-40B4-BE49-F238E27FC236}">
                <a16:creationId xmlns:a16="http://schemas.microsoft.com/office/drawing/2014/main" id="{7B150491-57BB-E310-D545-88405EB81EA9}"/>
              </a:ext>
            </a:extLst>
          </p:cNvPr>
          <p:cNvPicPr>
            <a:picLocks noChangeAspect="1"/>
          </p:cNvPicPr>
          <p:nvPr/>
        </p:nvPicPr>
        <p:blipFill>
          <a:blip r:embed="rId9"/>
          <a:stretch>
            <a:fillRect/>
          </a:stretch>
        </p:blipFill>
        <p:spPr>
          <a:xfrm>
            <a:off x="6781223" y="3031367"/>
            <a:ext cx="2171700" cy="1200150"/>
          </a:xfrm>
          <a:prstGeom prst="rect">
            <a:avLst/>
          </a:prstGeom>
        </p:spPr>
      </p:pic>
      <p:pic>
        <p:nvPicPr>
          <p:cNvPr id="6" name="Picture 5">
            <a:extLst>
              <a:ext uri="{FF2B5EF4-FFF2-40B4-BE49-F238E27FC236}">
                <a16:creationId xmlns:a16="http://schemas.microsoft.com/office/drawing/2014/main" id="{D9076F0C-0A37-1C1F-6B7F-2D75A321658B}"/>
              </a:ext>
            </a:extLst>
          </p:cNvPr>
          <p:cNvPicPr>
            <a:picLocks noChangeAspect="1"/>
          </p:cNvPicPr>
          <p:nvPr/>
        </p:nvPicPr>
        <p:blipFill>
          <a:blip r:embed="rId10"/>
          <a:stretch>
            <a:fillRect/>
          </a:stretch>
        </p:blipFill>
        <p:spPr>
          <a:xfrm>
            <a:off x="6781223" y="4383804"/>
            <a:ext cx="2409825" cy="1743075"/>
          </a:xfrm>
          <a:prstGeom prst="rect">
            <a:avLst/>
          </a:prstGeom>
        </p:spPr>
      </p:pic>
      <p:grpSp>
        <p:nvGrpSpPr>
          <p:cNvPr id="3" name="Group 46">
            <a:extLst>
              <a:ext uri="{FF2B5EF4-FFF2-40B4-BE49-F238E27FC236}">
                <a16:creationId xmlns:a16="http://schemas.microsoft.com/office/drawing/2014/main" id="{C81B1F1F-2B74-7FAD-7D62-0B8A7215EA8C}"/>
              </a:ext>
            </a:extLst>
          </p:cNvPr>
          <p:cNvGrpSpPr>
            <a:grpSpLocks/>
          </p:cNvGrpSpPr>
          <p:nvPr/>
        </p:nvGrpSpPr>
        <p:grpSpPr bwMode="auto">
          <a:xfrm>
            <a:off x="702179" y="712439"/>
            <a:ext cx="3011416" cy="685800"/>
            <a:chOff x="1296" y="1824"/>
            <a:chExt cx="1675" cy="432"/>
          </a:xfrm>
        </p:grpSpPr>
        <p:sp>
          <p:nvSpPr>
            <p:cNvPr id="5" name="AutoShape 47">
              <a:extLst>
                <a:ext uri="{FF2B5EF4-FFF2-40B4-BE49-F238E27FC236}">
                  <a16:creationId xmlns:a16="http://schemas.microsoft.com/office/drawing/2014/main" id="{7031E173-EFFA-9FD0-1EF9-6DE1F8D3E068}"/>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422E4D30-4CDF-C116-C7DE-5686ED9A32D3}"/>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37FF4D49-281C-0E05-8050-BB4C7A19CA68}"/>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7" name="Text Box 50">
              <a:extLst>
                <a:ext uri="{FF2B5EF4-FFF2-40B4-BE49-F238E27FC236}">
                  <a16:creationId xmlns:a16="http://schemas.microsoft.com/office/drawing/2014/main" id="{CB0103D4-AF0B-4995-64B5-7611B59ECD2B}"/>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2549994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F95A3BB7-BF22-6108-5910-95F79F6BC952}"/>
              </a:ext>
            </a:extLst>
          </p:cNvPr>
          <p:cNvGraphicFramePr>
            <a:graphicFrameLocks noGrp="1"/>
          </p:cNvGraphicFramePr>
          <p:nvPr>
            <p:extLst>
              <p:ext uri="{D42A27DB-BD31-4B8C-83A1-F6EECF244321}">
                <p14:modId xmlns:p14="http://schemas.microsoft.com/office/powerpoint/2010/main" val="4181487668"/>
              </p:ext>
            </p:extLst>
          </p:nvPr>
        </p:nvGraphicFramePr>
        <p:xfrm>
          <a:off x="1044671" y="1546732"/>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13</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:last-of-type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p:last-of-type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chemeClr val="tx1"/>
                          </a:solidFill>
                          <a:latin typeface="Times New Roman" pitchFamily="18" charset="0"/>
                          <a:ea typeface="+mn-ea"/>
                          <a:cs typeface="Times New Roman" pitchFamily="18" charset="0"/>
                        </a:rPr>
                        <a:t>xuất hiện </a:t>
                      </a:r>
                      <a:r>
                        <a:rPr lang="vi-VN" sz="1800" b="1" i="1" kern="1200">
                          <a:solidFill>
                            <a:schemeClr val="tx1"/>
                          </a:solidFill>
                          <a:latin typeface="Times New Roman" pitchFamily="18" charset="0"/>
                          <a:ea typeface="+mn-ea"/>
                          <a:cs typeface="Times New Roman" pitchFamily="18" charset="0"/>
                        </a:rPr>
                        <a:t>cuối cùng trong thẻ cha</a:t>
                      </a:r>
                    </a:p>
                  </a:txBody>
                  <a:tcPr marL="142875" marR="142875" marT="47625" marB="47625" anchor="ctr"/>
                </a:tc>
                <a:extLst>
                  <a:ext uri="{0D108BD9-81ED-4DB2-BD59-A6C34878D82A}">
                    <a16:rowId xmlns:a16="http://schemas.microsoft.com/office/drawing/2014/main" val="848482732"/>
                  </a:ext>
                </a:extLst>
              </a:tr>
            </a:tbl>
          </a:graphicData>
        </a:graphic>
      </p:graphicFrame>
      <p:sp>
        <p:nvSpPr>
          <p:cNvPr id="4" name="Rectangle 3">
            <a:extLst>
              <a:ext uri="{FF2B5EF4-FFF2-40B4-BE49-F238E27FC236}">
                <a16:creationId xmlns:a16="http://schemas.microsoft.com/office/drawing/2014/main" id="{A395D860-DB49-2CCE-2431-65D56D8F92A2}"/>
              </a:ext>
            </a:extLst>
          </p:cNvPr>
          <p:cNvSpPr/>
          <p:nvPr/>
        </p:nvSpPr>
        <p:spPr>
          <a:xfrm>
            <a:off x="1127030" y="5805307"/>
            <a:ext cx="1578975" cy="79899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Thẻ p không phải thẻ con đứng cuối cùng</a:t>
            </a:r>
          </a:p>
        </p:txBody>
      </p:sp>
      <p:pic>
        <p:nvPicPr>
          <p:cNvPr id="16" name="Picture 15">
            <a:extLst>
              <a:ext uri="{FF2B5EF4-FFF2-40B4-BE49-F238E27FC236}">
                <a16:creationId xmlns:a16="http://schemas.microsoft.com/office/drawing/2014/main" id="{A83D9C1B-D4A3-7EB6-8D98-DE1A1DF1F8C9}"/>
              </a:ext>
            </a:extLst>
          </p:cNvPr>
          <p:cNvPicPr>
            <a:picLocks noChangeAspect="1"/>
          </p:cNvPicPr>
          <p:nvPr/>
        </p:nvPicPr>
        <p:blipFill>
          <a:blip r:embed="rId6"/>
          <a:stretch>
            <a:fillRect/>
          </a:stretch>
        </p:blipFill>
        <p:spPr>
          <a:xfrm>
            <a:off x="1127030" y="2926398"/>
            <a:ext cx="1943100" cy="1066800"/>
          </a:xfrm>
          <a:prstGeom prst="rect">
            <a:avLst/>
          </a:prstGeom>
        </p:spPr>
      </p:pic>
      <p:pic>
        <p:nvPicPr>
          <p:cNvPr id="5" name="Picture 4">
            <a:extLst>
              <a:ext uri="{FF2B5EF4-FFF2-40B4-BE49-F238E27FC236}">
                <a16:creationId xmlns:a16="http://schemas.microsoft.com/office/drawing/2014/main" id="{88A91945-0FD1-5FBE-2CF2-D4AADF3067AF}"/>
              </a:ext>
            </a:extLst>
          </p:cNvPr>
          <p:cNvPicPr>
            <a:picLocks noChangeAspect="1"/>
          </p:cNvPicPr>
          <p:nvPr/>
        </p:nvPicPr>
        <p:blipFill>
          <a:blip r:embed="rId7"/>
          <a:stretch>
            <a:fillRect/>
          </a:stretch>
        </p:blipFill>
        <p:spPr>
          <a:xfrm>
            <a:off x="7189769" y="2926398"/>
            <a:ext cx="2209800" cy="1181100"/>
          </a:xfrm>
          <a:prstGeom prst="rect">
            <a:avLst/>
          </a:prstGeom>
        </p:spPr>
      </p:pic>
      <p:pic>
        <p:nvPicPr>
          <p:cNvPr id="17" name="Picture 16">
            <a:extLst>
              <a:ext uri="{FF2B5EF4-FFF2-40B4-BE49-F238E27FC236}">
                <a16:creationId xmlns:a16="http://schemas.microsoft.com/office/drawing/2014/main" id="{4C32A0E5-74EB-EFF8-E205-94705C667CE3}"/>
              </a:ext>
            </a:extLst>
          </p:cNvPr>
          <p:cNvPicPr>
            <a:picLocks noChangeAspect="1"/>
          </p:cNvPicPr>
          <p:nvPr/>
        </p:nvPicPr>
        <p:blipFill>
          <a:blip r:embed="rId8"/>
          <a:stretch>
            <a:fillRect/>
          </a:stretch>
        </p:blipFill>
        <p:spPr>
          <a:xfrm>
            <a:off x="7189769" y="4375450"/>
            <a:ext cx="1952625" cy="2228850"/>
          </a:xfrm>
          <a:prstGeom prst="rect">
            <a:avLst/>
          </a:prstGeom>
        </p:spPr>
      </p:pic>
      <p:pic>
        <p:nvPicPr>
          <p:cNvPr id="21" name="Picture 20">
            <a:extLst>
              <a:ext uri="{FF2B5EF4-FFF2-40B4-BE49-F238E27FC236}">
                <a16:creationId xmlns:a16="http://schemas.microsoft.com/office/drawing/2014/main" id="{A8ECE165-6158-6F4B-5B9F-E527E5192345}"/>
              </a:ext>
            </a:extLst>
          </p:cNvPr>
          <p:cNvPicPr>
            <a:picLocks noChangeAspect="1"/>
          </p:cNvPicPr>
          <p:nvPr/>
        </p:nvPicPr>
        <p:blipFill>
          <a:blip r:embed="rId9"/>
          <a:stretch>
            <a:fillRect/>
          </a:stretch>
        </p:blipFill>
        <p:spPr>
          <a:xfrm>
            <a:off x="1133665" y="4133096"/>
            <a:ext cx="1955294" cy="1532312"/>
          </a:xfrm>
          <a:prstGeom prst="rect">
            <a:avLst/>
          </a:prstGeom>
        </p:spPr>
      </p:pic>
      <p:pic>
        <p:nvPicPr>
          <p:cNvPr id="24" name="Picture 23">
            <a:extLst>
              <a:ext uri="{FF2B5EF4-FFF2-40B4-BE49-F238E27FC236}">
                <a16:creationId xmlns:a16="http://schemas.microsoft.com/office/drawing/2014/main" id="{42942B4F-7D3A-E22B-3F2D-29E9682C9C07}"/>
              </a:ext>
            </a:extLst>
          </p:cNvPr>
          <p:cNvPicPr>
            <a:picLocks noChangeAspect="1"/>
          </p:cNvPicPr>
          <p:nvPr/>
        </p:nvPicPr>
        <p:blipFill>
          <a:blip r:embed="rId10"/>
          <a:stretch>
            <a:fillRect/>
          </a:stretch>
        </p:blipFill>
        <p:spPr>
          <a:xfrm>
            <a:off x="3459182" y="3777614"/>
            <a:ext cx="1543050" cy="1895475"/>
          </a:xfrm>
          <a:prstGeom prst="rect">
            <a:avLst/>
          </a:prstGeom>
        </p:spPr>
      </p:pic>
      <p:grpSp>
        <p:nvGrpSpPr>
          <p:cNvPr id="2" name="Group 46">
            <a:extLst>
              <a:ext uri="{FF2B5EF4-FFF2-40B4-BE49-F238E27FC236}">
                <a16:creationId xmlns:a16="http://schemas.microsoft.com/office/drawing/2014/main" id="{A8E315AC-7C58-DCB6-BE99-1898ED237546}"/>
              </a:ext>
            </a:extLst>
          </p:cNvPr>
          <p:cNvGrpSpPr>
            <a:grpSpLocks/>
          </p:cNvGrpSpPr>
          <p:nvPr/>
        </p:nvGrpSpPr>
        <p:grpSpPr bwMode="auto">
          <a:xfrm>
            <a:off x="702179" y="712439"/>
            <a:ext cx="3011416" cy="685800"/>
            <a:chOff x="1296" y="1824"/>
            <a:chExt cx="1675" cy="432"/>
          </a:xfrm>
        </p:grpSpPr>
        <p:sp>
          <p:nvSpPr>
            <p:cNvPr id="6" name="AutoShape 47">
              <a:extLst>
                <a:ext uri="{FF2B5EF4-FFF2-40B4-BE49-F238E27FC236}">
                  <a16:creationId xmlns:a16="http://schemas.microsoft.com/office/drawing/2014/main" id="{D41310EF-FFB9-92F9-6289-DB525BAC06A6}"/>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59355A2E-03D3-3B3D-94AF-51A092EEF2B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57B4EED4-0DEF-67A4-3845-ACEE81D12F22}"/>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9" name="Text Box 50">
              <a:extLst>
                <a:ext uri="{FF2B5EF4-FFF2-40B4-BE49-F238E27FC236}">
                  <a16:creationId xmlns:a16="http://schemas.microsoft.com/office/drawing/2014/main" id="{3D61FDFB-D3B7-4A1A-5C89-32E3F0E79E53}"/>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075554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2" name="Table 1">
            <a:extLst>
              <a:ext uri="{FF2B5EF4-FFF2-40B4-BE49-F238E27FC236}">
                <a16:creationId xmlns:a16="http://schemas.microsoft.com/office/drawing/2014/main" id="{9B78F1CC-0466-E696-3D20-B602FD0F9402}"/>
              </a:ext>
            </a:extLst>
          </p:cNvPr>
          <p:cNvGraphicFramePr>
            <a:graphicFrameLocks noGrp="1"/>
          </p:cNvGraphicFramePr>
          <p:nvPr>
            <p:extLst>
              <p:ext uri="{D42A27DB-BD31-4B8C-83A1-F6EECF244321}">
                <p14:modId xmlns:p14="http://schemas.microsoft.com/office/powerpoint/2010/main" val="2999215292"/>
              </p:ext>
            </p:extLst>
          </p:nvPr>
        </p:nvGraphicFramePr>
        <p:xfrm>
          <a:off x="1035682" y="1596717"/>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14</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:nth-of-type(n)</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p:nth-of-type(2)</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thứ </a:t>
                      </a:r>
                      <a:r>
                        <a:rPr lang="en-US" sz="1800" b="1" i="1" kern="1200">
                          <a:solidFill>
                            <a:srgbClr val="FF0000"/>
                          </a:solidFill>
                          <a:latin typeface="Times New Roman" pitchFamily="18" charset="0"/>
                          <a:ea typeface="+mn-ea"/>
                          <a:cs typeface="Times New Roman" pitchFamily="18" charset="0"/>
                        </a:rPr>
                        <a:t>n</a:t>
                      </a:r>
                      <a:r>
                        <a:rPr lang="vi-VN" sz="1800" b="1" i="1" kern="1200">
                          <a:solidFill>
                            <a:srgbClr val="FF0000"/>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trong thẻ cha</a:t>
                      </a:r>
                    </a:p>
                  </a:txBody>
                  <a:tcPr marL="142875" marR="142875" marT="47625" marB="47625" anchor="ctr"/>
                </a:tc>
                <a:extLst>
                  <a:ext uri="{0D108BD9-81ED-4DB2-BD59-A6C34878D82A}">
                    <a16:rowId xmlns:a16="http://schemas.microsoft.com/office/drawing/2014/main" val="1063522227"/>
                  </a:ext>
                </a:extLst>
              </a:tr>
            </a:tbl>
          </a:graphicData>
        </a:graphic>
      </p:graphicFrame>
      <p:sp>
        <p:nvSpPr>
          <p:cNvPr id="10305" name="Rectangle 10304">
            <a:extLst>
              <a:ext uri="{FF2B5EF4-FFF2-40B4-BE49-F238E27FC236}">
                <a16:creationId xmlns:a16="http://schemas.microsoft.com/office/drawing/2014/main" id="{7B12D127-FE85-8B73-DE74-CAD734829087}"/>
              </a:ext>
            </a:extLst>
          </p:cNvPr>
          <p:cNvSpPr/>
          <p:nvPr/>
        </p:nvSpPr>
        <p:spPr>
          <a:xfrm>
            <a:off x="3414255" y="5105378"/>
            <a:ext cx="1908934"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Tác động lên thẻ p nằm ở vị trí #3</a:t>
            </a:r>
          </a:p>
        </p:txBody>
      </p:sp>
      <p:sp>
        <p:nvSpPr>
          <p:cNvPr id="10309" name="TextBox 10308">
            <a:extLst>
              <a:ext uri="{FF2B5EF4-FFF2-40B4-BE49-F238E27FC236}">
                <a16:creationId xmlns:a16="http://schemas.microsoft.com/office/drawing/2014/main" id="{3FD09013-CC75-5BA9-AD86-5EE3EE0451DB}"/>
              </a:ext>
            </a:extLst>
          </p:cNvPr>
          <p:cNvSpPr txBox="1"/>
          <p:nvPr/>
        </p:nvSpPr>
        <p:spPr>
          <a:xfrm>
            <a:off x="865784" y="5850556"/>
            <a:ext cx="3837422"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odd</a:t>
            </a:r>
            <a:r>
              <a:rPr lang="en-US" b="1" i="1">
                <a:latin typeface="Times New Roman" pitchFamily="18" charset="0"/>
                <a:cs typeface="Times New Roman" pitchFamily="18" charset="0"/>
              </a:rPr>
              <a:t> (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n </a:t>
            </a:r>
            <a:r>
              <a:rPr lang="en-US" b="1" i="1" err="1">
                <a:latin typeface="Times New Roman" pitchFamily="18" charset="0"/>
                <a:cs typeface="Times New Roman" pitchFamily="18" charset="0"/>
              </a:rPr>
              <a:t>lẻ</a:t>
            </a:r>
            <a:r>
              <a:rPr lang="en-US" b="1" i="1">
                <a:latin typeface="Times New Roman" pitchFamily="18" charset="0"/>
                <a:cs typeface="Times New Roman" pitchFamily="18" charset="0"/>
              </a:rPr>
              <a:t>)</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even </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n </a:t>
            </a:r>
            <a:r>
              <a:rPr lang="en-US" b="1" i="1" err="1">
                <a:latin typeface="Times New Roman" pitchFamily="18" charset="0"/>
                <a:cs typeface="Times New Roman" pitchFamily="18" charset="0"/>
              </a:rPr>
              <a:t>chẵn</a:t>
            </a:r>
            <a:r>
              <a:rPr lang="en-US" b="1" i="1">
                <a:latin typeface="Times New Roman" pitchFamily="18" charset="0"/>
                <a:cs typeface="Times New Roman" pitchFamily="18" charset="0"/>
              </a:rPr>
              <a:t> ) </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2n+1</a:t>
            </a:r>
            <a:r>
              <a:rPr lang="en-US" b="1" i="1">
                <a:latin typeface="Times New Roman" pitchFamily="18" charset="0"/>
                <a:cs typeface="Times New Roman" pitchFamily="18" charset="0"/>
              </a:rPr>
              <a:t> (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step </a:t>
            </a:r>
            <a:r>
              <a:rPr lang="en-US" b="1" i="1" err="1">
                <a:latin typeface="Times New Roman" pitchFamily="18" charset="0"/>
                <a:cs typeface="Times New Roman" pitchFamily="18" charset="0"/>
              </a:rPr>
              <a:t>mong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muốn</a:t>
            </a:r>
            <a:r>
              <a:rPr lang="en-US" b="1" i="1">
                <a:latin typeface="Times New Roman" pitchFamily="18" charset="0"/>
                <a:cs typeface="Times New Roman" pitchFamily="18" charset="0"/>
              </a:rPr>
              <a:t>) </a:t>
            </a:r>
          </a:p>
        </p:txBody>
      </p:sp>
      <p:pic>
        <p:nvPicPr>
          <p:cNvPr id="3" name="Picture 2">
            <a:extLst>
              <a:ext uri="{FF2B5EF4-FFF2-40B4-BE49-F238E27FC236}">
                <a16:creationId xmlns:a16="http://schemas.microsoft.com/office/drawing/2014/main" id="{ADBE17BF-EEFA-5A28-65F9-2E0F7BCF1D4F}"/>
              </a:ext>
            </a:extLst>
          </p:cNvPr>
          <p:cNvPicPr>
            <a:picLocks noChangeAspect="1"/>
          </p:cNvPicPr>
          <p:nvPr/>
        </p:nvPicPr>
        <p:blipFill>
          <a:blip r:embed="rId6"/>
          <a:stretch>
            <a:fillRect/>
          </a:stretch>
        </p:blipFill>
        <p:spPr>
          <a:xfrm>
            <a:off x="1035682" y="2706986"/>
            <a:ext cx="2057400" cy="1038225"/>
          </a:xfrm>
          <a:prstGeom prst="rect">
            <a:avLst/>
          </a:prstGeom>
        </p:spPr>
      </p:pic>
      <p:pic>
        <p:nvPicPr>
          <p:cNvPr id="5" name="Picture 4">
            <a:extLst>
              <a:ext uri="{FF2B5EF4-FFF2-40B4-BE49-F238E27FC236}">
                <a16:creationId xmlns:a16="http://schemas.microsoft.com/office/drawing/2014/main" id="{692AB2EE-420A-4223-6CAC-C0663E0A4DA6}"/>
              </a:ext>
            </a:extLst>
          </p:cNvPr>
          <p:cNvPicPr>
            <a:picLocks noChangeAspect="1"/>
          </p:cNvPicPr>
          <p:nvPr/>
        </p:nvPicPr>
        <p:blipFill>
          <a:blip r:embed="rId7"/>
          <a:stretch>
            <a:fillRect/>
          </a:stretch>
        </p:blipFill>
        <p:spPr>
          <a:xfrm>
            <a:off x="3454176" y="2720169"/>
            <a:ext cx="1514475" cy="1981200"/>
          </a:xfrm>
          <a:prstGeom prst="rect">
            <a:avLst/>
          </a:prstGeom>
        </p:spPr>
      </p:pic>
      <p:pic>
        <p:nvPicPr>
          <p:cNvPr id="17" name="Picture 16">
            <a:extLst>
              <a:ext uri="{FF2B5EF4-FFF2-40B4-BE49-F238E27FC236}">
                <a16:creationId xmlns:a16="http://schemas.microsoft.com/office/drawing/2014/main" id="{FFF99797-4DED-6E31-4885-B142E083E517}"/>
              </a:ext>
            </a:extLst>
          </p:cNvPr>
          <p:cNvPicPr>
            <a:picLocks noChangeAspect="1"/>
          </p:cNvPicPr>
          <p:nvPr/>
        </p:nvPicPr>
        <p:blipFill>
          <a:blip r:embed="rId8"/>
          <a:stretch>
            <a:fillRect/>
          </a:stretch>
        </p:blipFill>
        <p:spPr>
          <a:xfrm>
            <a:off x="6809358" y="2706986"/>
            <a:ext cx="2333625" cy="1095375"/>
          </a:xfrm>
          <a:prstGeom prst="rect">
            <a:avLst/>
          </a:prstGeom>
        </p:spPr>
      </p:pic>
      <p:pic>
        <p:nvPicPr>
          <p:cNvPr id="21" name="Picture 20">
            <a:extLst>
              <a:ext uri="{FF2B5EF4-FFF2-40B4-BE49-F238E27FC236}">
                <a16:creationId xmlns:a16="http://schemas.microsoft.com/office/drawing/2014/main" id="{151073C5-2E0A-D79C-BDBB-2D1FE5226BD2}"/>
              </a:ext>
            </a:extLst>
          </p:cNvPr>
          <p:cNvPicPr>
            <a:picLocks noChangeAspect="1"/>
          </p:cNvPicPr>
          <p:nvPr/>
        </p:nvPicPr>
        <p:blipFill>
          <a:blip r:embed="rId9"/>
          <a:stretch>
            <a:fillRect/>
          </a:stretch>
        </p:blipFill>
        <p:spPr>
          <a:xfrm>
            <a:off x="9490577" y="2686689"/>
            <a:ext cx="1781175" cy="2181225"/>
          </a:xfrm>
          <a:prstGeom prst="rect">
            <a:avLst/>
          </a:prstGeom>
        </p:spPr>
      </p:pic>
      <p:sp>
        <p:nvSpPr>
          <p:cNvPr id="24" name="Rectangle 23">
            <a:extLst>
              <a:ext uri="{FF2B5EF4-FFF2-40B4-BE49-F238E27FC236}">
                <a16:creationId xmlns:a16="http://schemas.microsoft.com/office/drawing/2014/main" id="{270EB5F1-2A6A-7CC3-FBCD-884438B8010B}"/>
              </a:ext>
            </a:extLst>
          </p:cNvPr>
          <p:cNvSpPr/>
          <p:nvPr/>
        </p:nvSpPr>
        <p:spPr>
          <a:xfrm>
            <a:off x="9519687" y="5105378"/>
            <a:ext cx="1908934"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Tác động lên thẻ p xuất hiện lần thứ 3</a:t>
            </a:r>
          </a:p>
        </p:txBody>
      </p:sp>
      <p:pic>
        <p:nvPicPr>
          <p:cNvPr id="26" name="Picture 25">
            <a:extLst>
              <a:ext uri="{FF2B5EF4-FFF2-40B4-BE49-F238E27FC236}">
                <a16:creationId xmlns:a16="http://schemas.microsoft.com/office/drawing/2014/main" id="{572D645C-4A00-B6F8-0AC7-0923B34D7CB6}"/>
              </a:ext>
            </a:extLst>
          </p:cNvPr>
          <p:cNvPicPr>
            <a:picLocks noChangeAspect="1"/>
          </p:cNvPicPr>
          <p:nvPr/>
        </p:nvPicPr>
        <p:blipFill>
          <a:blip r:embed="rId10"/>
          <a:stretch>
            <a:fillRect/>
          </a:stretch>
        </p:blipFill>
        <p:spPr>
          <a:xfrm>
            <a:off x="1035682" y="3826683"/>
            <a:ext cx="1676481" cy="1749371"/>
          </a:xfrm>
          <a:prstGeom prst="rect">
            <a:avLst/>
          </a:prstGeom>
        </p:spPr>
      </p:pic>
      <p:sp>
        <p:nvSpPr>
          <p:cNvPr id="27" name="Rectangle 26">
            <a:extLst>
              <a:ext uri="{FF2B5EF4-FFF2-40B4-BE49-F238E27FC236}">
                <a16:creationId xmlns:a16="http://schemas.microsoft.com/office/drawing/2014/main" id="{6A054469-6D18-F3B0-2C91-11C8B02C4594}"/>
              </a:ext>
            </a:extLst>
          </p:cNvPr>
          <p:cNvSpPr/>
          <p:nvPr/>
        </p:nvSpPr>
        <p:spPr>
          <a:xfrm>
            <a:off x="15200832" y="4908717"/>
            <a:ext cx="1908934"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Tác động lên thẻ p xuất hiện lần thứ 3</a:t>
            </a:r>
          </a:p>
        </p:txBody>
      </p:sp>
      <p:pic>
        <p:nvPicPr>
          <p:cNvPr id="28" name="Picture 27">
            <a:extLst>
              <a:ext uri="{FF2B5EF4-FFF2-40B4-BE49-F238E27FC236}">
                <a16:creationId xmlns:a16="http://schemas.microsoft.com/office/drawing/2014/main" id="{7386B701-68AA-6AE5-4855-3542D0332D77}"/>
              </a:ext>
            </a:extLst>
          </p:cNvPr>
          <p:cNvPicPr>
            <a:picLocks noChangeAspect="1"/>
          </p:cNvPicPr>
          <p:nvPr/>
        </p:nvPicPr>
        <p:blipFill>
          <a:blip r:embed="rId10"/>
          <a:stretch>
            <a:fillRect/>
          </a:stretch>
        </p:blipFill>
        <p:spPr>
          <a:xfrm>
            <a:off x="6828892" y="3830655"/>
            <a:ext cx="1676481" cy="1749371"/>
          </a:xfrm>
          <a:prstGeom prst="rect">
            <a:avLst/>
          </a:prstGeom>
        </p:spPr>
      </p:pic>
      <p:grpSp>
        <p:nvGrpSpPr>
          <p:cNvPr id="4" name="Group 46">
            <a:extLst>
              <a:ext uri="{FF2B5EF4-FFF2-40B4-BE49-F238E27FC236}">
                <a16:creationId xmlns:a16="http://schemas.microsoft.com/office/drawing/2014/main" id="{6E53E5C8-1F37-4614-E78B-95DF6EC30A2A}"/>
              </a:ext>
            </a:extLst>
          </p:cNvPr>
          <p:cNvGrpSpPr>
            <a:grpSpLocks/>
          </p:cNvGrpSpPr>
          <p:nvPr/>
        </p:nvGrpSpPr>
        <p:grpSpPr bwMode="auto">
          <a:xfrm>
            <a:off x="702179" y="712439"/>
            <a:ext cx="3011416" cy="685800"/>
            <a:chOff x="1296" y="1824"/>
            <a:chExt cx="1675" cy="432"/>
          </a:xfrm>
        </p:grpSpPr>
        <p:sp>
          <p:nvSpPr>
            <p:cNvPr id="6" name="AutoShape 47">
              <a:extLst>
                <a:ext uri="{FF2B5EF4-FFF2-40B4-BE49-F238E27FC236}">
                  <a16:creationId xmlns:a16="http://schemas.microsoft.com/office/drawing/2014/main" id="{81C33921-6D2B-F788-1B24-9BF16A8F6949}"/>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28B19AE3-7B75-7BE7-0849-D87A7E258F6E}"/>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6" name="Text Box 49">
              <a:extLst>
                <a:ext uri="{FF2B5EF4-FFF2-40B4-BE49-F238E27FC236}">
                  <a16:creationId xmlns:a16="http://schemas.microsoft.com/office/drawing/2014/main" id="{622FD701-E68D-53B3-BA72-784B4AC8DF14}"/>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8" name="Text Box 50">
              <a:extLst>
                <a:ext uri="{FF2B5EF4-FFF2-40B4-BE49-F238E27FC236}">
                  <a16:creationId xmlns:a16="http://schemas.microsoft.com/office/drawing/2014/main" id="{79ACFE1C-8467-02E7-C9D9-5F2A0D354B21}"/>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
        <p:nvSpPr>
          <p:cNvPr id="19" name="TextBox 18">
            <a:extLst>
              <a:ext uri="{FF2B5EF4-FFF2-40B4-BE49-F238E27FC236}">
                <a16:creationId xmlns:a16="http://schemas.microsoft.com/office/drawing/2014/main" id="{7343C767-1573-D388-6F56-71D0E6CA15C2}"/>
              </a:ext>
            </a:extLst>
          </p:cNvPr>
          <p:cNvSpPr txBox="1"/>
          <p:nvPr/>
        </p:nvSpPr>
        <p:spPr>
          <a:xfrm>
            <a:off x="6828892" y="5934670"/>
            <a:ext cx="3837422" cy="923330"/>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odd</a:t>
            </a:r>
            <a:r>
              <a:rPr lang="en-US" b="1" i="1">
                <a:latin typeface="Times New Roman" pitchFamily="18" charset="0"/>
                <a:cs typeface="Times New Roman" pitchFamily="18" charset="0"/>
              </a:rPr>
              <a:t> (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n </a:t>
            </a:r>
            <a:r>
              <a:rPr lang="en-US" b="1" i="1" err="1">
                <a:latin typeface="Times New Roman" pitchFamily="18" charset="0"/>
                <a:cs typeface="Times New Roman" pitchFamily="18" charset="0"/>
              </a:rPr>
              <a:t>lẻ</a:t>
            </a:r>
            <a:r>
              <a:rPr lang="en-US" b="1" i="1">
                <a:latin typeface="Times New Roman" pitchFamily="18" charset="0"/>
                <a:cs typeface="Times New Roman" pitchFamily="18" charset="0"/>
              </a:rPr>
              <a:t>)</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even </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n </a:t>
            </a:r>
            <a:r>
              <a:rPr lang="en-US" b="1" i="1" err="1">
                <a:latin typeface="Times New Roman" pitchFamily="18" charset="0"/>
                <a:cs typeface="Times New Roman" pitchFamily="18" charset="0"/>
              </a:rPr>
              <a:t>chẵn</a:t>
            </a:r>
            <a:r>
              <a:rPr lang="en-US" b="1" i="1">
                <a:latin typeface="Times New Roman" pitchFamily="18" charset="0"/>
                <a:cs typeface="Times New Roman" pitchFamily="18" charset="0"/>
              </a:rPr>
              <a:t> ) </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2n+1</a:t>
            </a:r>
            <a:r>
              <a:rPr lang="en-US" b="1" i="1">
                <a:latin typeface="Times New Roman" pitchFamily="18" charset="0"/>
                <a:cs typeface="Times New Roman" pitchFamily="18" charset="0"/>
              </a:rPr>
              <a:t> ( </a:t>
            </a:r>
            <a:r>
              <a:rPr lang="en-US" b="1" i="1" err="1">
                <a:latin typeface="Times New Roman" pitchFamily="18" charset="0"/>
                <a:cs typeface="Times New Roman" pitchFamily="18" charset="0"/>
              </a:rPr>
              <a:t>nhảy</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theo</a:t>
            </a:r>
            <a:r>
              <a:rPr lang="en-US" b="1" i="1">
                <a:latin typeface="Times New Roman" pitchFamily="18" charset="0"/>
                <a:cs typeface="Times New Roman" pitchFamily="18" charset="0"/>
              </a:rPr>
              <a:t> step </a:t>
            </a:r>
            <a:r>
              <a:rPr lang="en-US" b="1" i="1" err="1">
                <a:latin typeface="Times New Roman" pitchFamily="18" charset="0"/>
                <a:cs typeface="Times New Roman" pitchFamily="18" charset="0"/>
              </a:rPr>
              <a:t>mong</a:t>
            </a:r>
            <a:r>
              <a:rPr lang="en-US" b="1" i="1">
                <a:latin typeface="Times New Roman" pitchFamily="18" charset="0"/>
                <a:cs typeface="Times New Roman" pitchFamily="18" charset="0"/>
              </a:rPr>
              <a:t> </a:t>
            </a:r>
            <a:r>
              <a:rPr lang="en-US" b="1" i="1" err="1">
                <a:latin typeface="Times New Roman" pitchFamily="18" charset="0"/>
                <a:cs typeface="Times New Roman" pitchFamily="18" charset="0"/>
              </a:rPr>
              <a:t>muốn</a:t>
            </a:r>
            <a:r>
              <a:rPr lang="en-US" b="1" i="1">
                <a:latin typeface="Times New Roman" pitchFamily="18" charset="0"/>
                <a:cs typeface="Times New Roman" pitchFamily="18" charset="0"/>
              </a:rPr>
              <a:t>) </a:t>
            </a:r>
          </a:p>
        </p:txBody>
      </p:sp>
    </p:spTree>
    <p:extLst>
      <p:ext uri="{BB962C8B-B14F-4D97-AF65-F5344CB8AC3E}">
        <p14:creationId xmlns:p14="http://schemas.microsoft.com/office/powerpoint/2010/main" val="2065628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23687FE8-EE99-FF88-8C0C-6ED62715DD84}"/>
              </a:ext>
            </a:extLst>
          </p:cNvPr>
          <p:cNvGraphicFramePr>
            <a:graphicFrameLocks noGrp="1"/>
          </p:cNvGraphicFramePr>
          <p:nvPr>
            <p:extLst>
              <p:ext uri="{D42A27DB-BD31-4B8C-83A1-F6EECF244321}">
                <p14:modId xmlns:p14="http://schemas.microsoft.com/office/powerpoint/2010/main" val="3862065360"/>
              </p:ext>
            </p:extLst>
          </p:nvPr>
        </p:nvGraphicFramePr>
        <p:xfrm>
          <a:off x="1044671" y="1541102"/>
          <a:ext cx="10308273" cy="920076"/>
        </p:xfrm>
        <a:graphic>
          <a:graphicData uri="http://schemas.openxmlformats.org/drawingml/2006/table">
            <a:tbl>
              <a:tblPr firstRow="1" firstCol="1" bandRow="1">
                <a:tableStyleId>{5C22544A-7EE6-4342-B048-85BDC9FD1C3A}</a:tableStyleId>
              </a:tblPr>
              <a:tblGrid>
                <a:gridCol w="691120">
                  <a:extLst>
                    <a:ext uri="{9D8B030D-6E8A-4147-A177-3AD203B41FA5}">
                      <a16:colId xmlns:a16="http://schemas.microsoft.com/office/drawing/2014/main" val="2583722390"/>
                    </a:ext>
                  </a:extLst>
                </a:gridCol>
                <a:gridCol w="2137145">
                  <a:extLst>
                    <a:ext uri="{9D8B030D-6E8A-4147-A177-3AD203B41FA5}">
                      <a16:colId xmlns:a16="http://schemas.microsoft.com/office/drawing/2014/main" val="4049612280"/>
                    </a:ext>
                  </a:extLst>
                </a:gridCol>
                <a:gridCol w="2199092">
                  <a:extLst>
                    <a:ext uri="{9D8B030D-6E8A-4147-A177-3AD203B41FA5}">
                      <a16:colId xmlns:a16="http://schemas.microsoft.com/office/drawing/2014/main" val="661151085"/>
                    </a:ext>
                  </a:extLst>
                </a:gridCol>
                <a:gridCol w="5280916">
                  <a:extLst>
                    <a:ext uri="{9D8B030D-6E8A-4147-A177-3AD203B41FA5}">
                      <a16:colId xmlns:a16="http://schemas.microsoft.com/office/drawing/2014/main" val="3353471271"/>
                    </a:ext>
                  </a:extLst>
                </a:gridCol>
              </a:tblGrid>
              <a:tr h="550506">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16</a:t>
                      </a:r>
                    </a:p>
                  </a:txBody>
                  <a:tcPr marL="68580" marR="68580" marT="0" marB="0" anchor="ctr"/>
                </a:tc>
                <a:tc>
                  <a:txBody>
                    <a:bodyPr/>
                    <a:lstStyle/>
                    <a:p>
                      <a:pPr marL="0" algn="l" defTabSz="914400" rtl="0" eaLnBrk="1" latinLnBrk="0" hangingPunct="1">
                        <a:lnSpc>
                          <a:spcPct val="100000"/>
                        </a:lnSpc>
                      </a:pPr>
                      <a:r>
                        <a:rPr lang="vi-VN" sz="1800" b="1" i="1" kern="1200">
                          <a:solidFill>
                            <a:srgbClr val="FF0000"/>
                          </a:solidFill>
                          <a:latin typeface="Times New Roman" pitchFamily="18" charset="0"/>
                          <a:ea typeface="+mn-ea"/>
                          <a:cs typeface="Times New Roman" pitchFamily="18" charset="0"/>
                        </a:rPr>
                        <a:t>:only-of-type</a:t>
                      </a:r>
                    </a:p>
                  </a:txBody>
                  <a:tcPr marL="142875" marR="142875" marT="47625" marB="47625" anchor="ctr"/>
                </a:tc>
                <a:tc>
                  <a:txBody>
                    <a:bodyPr/>
                    <a:lstStyle/>
                    <a:p>
                      <a:pPr marL="0" algn="l" defTabSz="914400" rtl="0" eaLnBrk="1" latinLnBrk="0" hangingPunct="1">
                        <a:lnSpc>
                          <a:spcPct val="100000"/>
                        </a:lnSpc>
                      </a:pPr>
                      <a:r>
                        <a:rPr lang="vi-VN" sz="1800" b="1" i="1" kern="1200">
                          <a:solidFill>
                            <a:srgbClr val="CC00FF"/>
                          </a:solidFill>
                          <a:latin typeface="Times New Roman" pitchFamily="18" charset="0"/>
                          <a:ea typeface="+mn-ea"/>
                          <a:cs typeface="Times New Roman" pitchFamily="18" charset="0"/>
                        </a:rPr>
                        <a:t>p:only-of-type</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&lt;p&gt; </a:t>
                      </a:r>
                      <a:r>
                        <a:rPr lang="en-US" sz="1800" b="1" i="1" kern="1200">
                          <a:solidFill>
                            <a:srgbClr val="FF0000"/>
                          </a:solidFill>
                          <a:latin typeface="Times New Roman" pitchFamily="18" charset="0"/>
                          <a:ea typeface="+mn-ea"/>
                          <a:cs typeface="Times New Roman" pitchFamily="18" charset="0"/>
                        </a:rPr>
                        <a:t>xuất hiện  </a:t>
                      </a:r>
                      <a:r>
                        <a:rPr lang="vi-VN" sz="1800" b="1" i="1" kern="1200">
                          <a:solidFill>
                            <a:srgbClr val="FF0000"/>
                          </a:solidFill>
                          <a:latin typeface="Times New Roman" pitchFamily="18" charset="0"/>
                          <a:ea typeface="+mn-ea"/>
                          <a:cs typeface="Times New Roman" pitchFamily="18" charset="0"/>
                        </a:rPr>
                        <a:t>duy nhất </a:t>
                      </a:r>
                      <a:r>
                        <a:rPr lang="vi-VN" sz="1800" b="1" i="1" kern="1200">
                          <a:solidFill>
                            <a:schemeClr val="tx1"/>
                          </a:solidFill>
                          <a:latin typeface="Times New Roman" pitchFamily="18" charset="0"/>
                          <a:ea typeface="+mn-ea"/>
                          <a:cs typeface="Times New Roman" pitchFamily="18" charset="0"/>
                        </a:rPr>
                        <a:t>trong thẻ cha</a:t>
                      </a: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5" name="Picture 4">
            <a:extLst>
              <a:ext uri="{FF2B5EF4-FFF2-40B4-BE49-F238E27FC236}">
                <a16:creationId xmlns:a16="http://schemas.microsoft.com/office/drawing/2014/main" id="{2C1A634E-8CDF-7455-9F44-3996AB470518}"/>
              </a:ext>
            </a:extLst>
          </p:cNvPr>
          <p:cNvPicPr>
            <a:picLocks noChangeAspect="1"/>
          </p:cNvPicPr>
          <p:nvPr/>
        </p:nvPicPr>
        <p:blipFill>
          <a:blip r:embed="rId6"/>
          <a:stretch>
            <a:fillRect/>
          </a:stretch>
        </p:blipFill>
        <p:spPr>
          <a:xfrm>
            <a:off x="1044671" y="3192231"/>
            <a:ext cx="2057400" cy="1095375"/>
          </a:xfrm>
          <a:prstGeom prst="rect">
            <a:avLst/>
          </a:prstGeom>
        </p:spPr>
      </p:pic>
      <p:sp>
        <p:nvSpPr>
          <p:cNvPr id="21" name="Rectangle 20">
            <a:extLst>
              <a:ext uri="{FF2B5EF4-FFF2-40B4-BE49-F238E27FC236}">
                <a16:creationId xmlns:a16="http://schemas.microsoft.com/office/drawing/2014/main" id="{FEBC1EAF-B769-98CF-5CF7-E37075943B84}"/>
              </a:ext>
            </a:extLst>
          </p:cNvPr>
          <p:cNvSpPr/>
          <p:nvPr/>
        </p:nvSpPr>
        <p:spPr>
          <a:xfrm>
            <a:off x="1035682" y="5749712"/>
            <a:ext cx="3020199"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P không phải là </a:t>
            </a:r>
            <a:r>
              <a:rPr lang="en-US" sz="1600" b="1">
                <a:solidFill>
                  <a:srgbClr val="FF0000"/>
                </a:solidFill>
              </a:rPr>
              <a:t>thẻ con duy nhất</a:t>
            </a:r>
          </a:p>
        </p:txBody>
      </p:sp>
      <p:pic>
        <p:nvPicPr>
          <p:cNvPr id="4" name="Picture 3">
            <a:extLst>
              <a:ext uri="{FF2B5EF4-FFF2-40B4-BE49-F238E27FC236}">
                <a16:creationId xmlns:a16="http://schemas.microsoft.com/office/drawing/2014/main" id="{A66DB728-60F9-BDC7-894E-76C14860AE89}"/>
              </a:ext>
            </a:extLst>
          </p:cNvPr>
          <p:cNvPicPr>
            <a:picLocks noChangeAspect="1"/>
          </p:cNvPicPr>
          <p:nvPr/>
        </p:nvPicPr>
        <p:blipFill>
          <a:blip r:embed="rId7"/>
          <a:stretch>
            <a:fillRect/>
          </a:stretch>
        </p:blipFill>
        <p:spPr>
          <a:xfrm>
            <a:off x="1057851" y="4485259"/>
            <a:ext cx="2181225" cy="1066800"/>
          </a:xfrm>
          <a:prstGeom prst="rect">
            <a:avLst/>
          </a:prstGeom>
        </p:spPr>
      </p:pic>
      <p:pic>
        <p:nvPicPr>
          <p:cNvPr id="16" name="Picture 15">
            <a:extLst>
              <a:ext uri="{FF2B5EF4-FFF2-40B4-BE49-F238E27FC236}">
                <a16:creationId xmlns:a16="http://schemas.microsoft.com/office/drawing/2014/main" id="{9757B670-BA2E-DEE2-8819-93A94CE753DB}"/>
              </a:ext>
            </a:extLst>
          </p:cNvPr>
          <p:cNvPicPr>
            <a:picLocks noChangeAspect="1"/>
          </p:cNvPicPr>
          <p:nvPr/>
        </p:nvPicPr>
        <p:blipFill>
          <a:blip r:embed="rId8"/>
          <a:stretch>
            <a:fillRect/>
          </a:stretch>
        </p:blipFill>
        <p:spPr>
          <a:xfrm>
            <a:off x="3486899" y="4686773"/>
            <a:ext cx="1581150" cy="828675"/>
          </a:xfrm>
          <a:prstGeom prst="rect">
            <a:avLst/>
          </a:prstGeom>
        </p:spPr>
      </p:pic>
      <p:pic>
        <p:nvPicPr>
          <p:cNvPr id="20" name="Picture 19">
            <a:extLst>
              <a:ext uri="{FF2B5EF4-FFF2-40B4-BE49-F238E27FC236}">
                <a16:creationId xmlns:a16="http://schemas.microsoft.com/office/drawing/2014/main" id="{D2389A04-7434-7FC6-DDE5-65149525E0FB}"/>
              </a:ext>
            </a:extLst>
          </p:cNvPr>
          <p:cNvPicPr>
            <a:picLocks noChangeAspect="1"/>
          </p:cNvPicPr>
          <p:nvPr/>
        </p:nvPicPr>
        <p:blipFill>
          <a:blip r:embed="rId9"/>
          <a:stretch>
            <a:fillRect/>
          </a:stretch>
        </p:blipFill>
        <p:spPr>
          <a:xfrm>
            <a:off x="7585966" y="3154130"/>
            <a:ext cx="2095500" cy="1171575"/>
          </a:xfrm>
          <a:prstGeom prst="rect">
            <a:avLst/>
          </a:prstGeom>
        </p:spPr>
      </p:pic>
      <p:pic>
        <p:nvPicPr>
          <p:cNvPr id="23" name="Picture 22">
            <a:extLst>
              <a:ext uri="{FF2B5EF4-FFF2-40B4-BE49-F238E27FC236}">
                <a16:creationId xmlns:a16="http://schemas.microsoft.com/office/drawing/2014/main" id="{F4DDA3FF-3554-D46D-D2F7-41C9862850FF}"/>
              </a:ext>
            </a:extLst>
          </p:cNvPr>
          <p:cNvPicPr>
            <a:picLocks noChangeAspect="1"/>
          </p:cNvPicPr>
          <p:nvPr/>
        </p:nvPicPr>
        <p:blipFill>
          <a:blip r:embed="rId10"/>
          <a:stretch>
            <a:fillRect/>
          </a:stretch>
        </p:blipFill>
        <p:spPr>
          <a:xfrm>
            <a:off x="10046125" y="4449388"/>
            <a:ext cx="1514475" cy="1019175"/>
          </a:xfrm>
          <a:prstGeom prst="rect">
            <a:avLst/>
          </a:prstGeom>
        </p:spPr>
      </p:pic>
      <p:pic>
        <p:nvPicPr>
          <p:cNvPr id="24" name="Picture 23">
            <a:extLst>
              <a:ext uri="{FF2B5EF4-FFF2-40B4-BE49-F238E27FC236}">
                <a16:creationId xmlns:a16="http://schemas.microsoft.com/office/drawing/2014/main" id="{94F0EB7D-D357-48AE-3839-136BE2037D84}"/>
              </a:ext>
            </a:extLst>
          </p:cNvPr>
          <p:cNvPicPr>
            <a:picLocks noChangeAspect="1"/>
          </p:cNvPicPr>
          <p:nvPr/>
        </p:nvPicPr>
        <p:blipFill>
          <a:blip r:embed="rId7"/>
          <a:stretch>
            <a:fillRect/>
          </a:stretch>
        </p:blipFill>
        <p:spPr>
          <a:xfrm>
            <a:off x="7585966" y="4449388"/>
            <a:ext cx="2181225" cy="1066800"/>
          </a:xfrm>
          <a:prstGeom prst="rect">
            <a:avLst/>
          </a:prstGeom>
        </p:spPr>
      </p:pic>
      <p:pic>
        <p:nvPicPr>
          <p:cNvPr id="25" name="Picture 24">
            <a:extLst>
              <a:ext uri="{FF2B5EF4-FFF2-40B4-BE49-F238E27FC236}">
                <a16:creationId xmlns:a16="http://schemas.microsoft.com/office/drawing/2014/main" id="{DC288EF1-6222-05C4-68AC-6883F80E601A}"/>
              </a:ext>
            </a:extLst>
          </p:cNvPr>
          <p:cNvPicPr>
            <a:picLocks noChangeAspect="1"/>
          </p:cNvPicPr>
          <p:nvPr/>
        </p:nvPicPr>
        <p:blipFill>
          <a:blip r:embed="rId10"/>
          <a:stretch>
            <a:fillRect/>
          </a:stretch>
        </p:blipFill>
        <p:spPr>
          <a:xfrm>
            <a:off x="16366584" y="4340306"/>
            <a:ext cx="1514475" cy="1019175"/>
          </a:xfrm>
          <a:prstGeom prst="rect">
            <a:avLst/>
          </a:prstGeom>
        </p:spPr>
      </p:pic>
      <p:sp>
        <p:nvSpPr>
          <p:cNvPr id="26" name="Rectangle 25">
            <a:extLst>
              <a:ext uri="{FF2B5EF4-FFF2-40B4-BE49-F238E27FC236}">
                <a16:creationId xmlns:a16="http://schemas.microsoft.com/office/drawing/2014/main" id="{58BD6796-CD3C-B74A-F10E-D4F5D8822F17}"/>
              </a:ext>
            </a:extLst>
          </p:cNvPr>
          <p:cNvSpPr/>
          <p:nvPr/>
        </p:nvSpPr>
        <p:spPr>
          <a:xfrm>
            <a:off x="7585966" y="5761219"/>
            <a:ext cx="3020199"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P là </a:t>
            </a:r>
            <a:r>
              <a:rPr lang="en-US" sz="1600" b="1">
                <a:solidFill>
                  <a:srgbClr val="FF0000"/>
                </a:solidFill>
              </a:rPr>
              <a:t>loại thẻ duy nhất </a:t>
            </a:r>
            <a:r>
              <a:rPr lang="en-US" sz="1600" b="1">
                <a:solidFill>
                  <a:schemeClr val="tx1"/>
                </a:solidFill>
              </a:rPr>
              <a:t>nằm trong thẻ cha div </a:t>
            </a:r>
          </a:p>
        </p:txBody>
      </p:sp>
      <p:pic>
        <p:nvPicPr>
          <p:cNvPr id="27" name="Picture 26">
            <a:extLst>
              <a:ext uri="{FF2B5EF4-FFF2-40B4-BE49-F238E27FC236}">
                <a16:creationId xmlns:a16="http://schemas.microsoft.com/office/drawing/2014/main" id="{ECB6422A-C0FD-DD02-B5B7-897A56D4B6CF}"/>
              </a:ext>
            </a:extLst>
          </p:cNvPr>
          <p:cNvPicPr>
            <a:picLocks noChangeAspect="1"/>
          </p:cNvPicPr>
          <p:nvPr/>
        </p:nvPicPr>
        <p:blipFill>
          <a:blip r:embed="rId10"/>
          <a:stretch>
            <a:fillRect/>
          </a:stretch>
        </p:blipFill>
        <p:spPr>
          <a:xfrm>
            <a:off x="16596409" y="4460895"/>
            <a:ext cx="1514475" cy="1019175"/>
          </a:xfrm>
          <a:prstGeom prst="rect">
            <a:avLst/>
          </a:prstGeom>
        </p:spPr>
      </p:pic>
      <p:grpSp>
        <p:nvGrpSpPr>
          <p:cNvPr id="2" name="Group 46">
            <a:extLst>
              <a:ext uri="{FF2B5EF4-FFF2-40B4-BE49-F238E27FC236}">
                <a16:creationId xmlns:a16="http://schemas.microsoft.com/office/drawing/2014/main" id="{2511A618-3F4A-8C84-DE99-9E03CB310367}"/>
              </a:ext>
            </a:extLst>
          </p:cNvPr>
          <p:cNvGrpSpPr>
            <a:grpSpLocks/>
          </p:cNvGrpSpPr>
          <p:nvPr/>
        </p:nvGrpSpPr>
        <p:grpSpPr bwMode="auto">
          <a:xfrm>
            <a:off x="702179" y="712439"/>
            <a:ext cx="3011416" cy="685800"/>
            <a:chOff x="1296" y="1824"/>
            <a:chExt cx="1675" cy="432"/>
          </a:xfrm>
        </p:grpSpPr>
        <p:sp>
          <p:nvSpPr>
            <p:cNvPr id="6" name="AutoShape 47">
              <a:extLst>
                <a:ext uri="{FF2B5EF4-FFF2-40B4-BE49-F238E27FC236}">
                  <a16:creationId xmlns:a16="http://schemas.microsoft.com/office/drawing/2014/main" id="{2964101F-4D3B-E06C-1F85-47029441B225}"/>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5" name="AutoShape 48">
              <a:extLst>
                <a:ext uri="{FF2B5EF4-FFF2-40B4-BE49-F238E27FC236}">
                  <a16:creationId xmlns:a16="http://schemas.microsoft.com/office/drawing/2014/main" id="{38454675-403C-7ED8-0BD9-42B9368A57CB}"/>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905842E8-FC2A-D855-61EF-5012037C0F77}"/>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8" name="Text Box 50">
              <a:extLst>
                <a:ext uri="{FF2B5EF4-FFF2-40B4-BE49-F238E27FC236}">
                  <a16:creationId xmlns:a16="http://schemas.microsoft.com/office/drawing/2014/main" id="{3E252FAD-06F9-42C1-539F-5C5BF46D5D1F}"/>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1004736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567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TextBox 13">
            <a:extLst>
              <a:ext uri="{FF2B5EF4-FFF2-40B4-BE49-F238E27FC236}">
                <a16:creationId xmlns:a16="http://schemas.microsoft.com/office/drawing/2014/main" id="{E4DA4AF4-8E5B-2E24-DCC0-42BCCA3546C6}"/>
              </a:ext>
            </a:extLst>
          </p:cNvPr>
          <p:cNvSpPr txBox="1"/>
          <p:nvPr/>
        </p:nvSpPr>
        <p:spPr>
          <a:xfrm>
            <a:off x="4429104" y="1028907"/>
            <a:ext cx="8098605" cy="369332"/>
          </a:xfrm>
          <a:prstGeom prst="rect">
            <a:avLst/>
          </a:prstGeom>
          <a:noFill/>
        </p:spPr>
        <p:txBody>
          <a:bodyPr wrap="square">
            <a:spAutoFit/>
          </a:bodyPr>
          <a:lstStyle/>
          <a:p>
            <a:r>
              <a:rPr lang="vi-VN">
                <a:hlinkClick r:id="rId5"/>
              </a:rPr>
              <a:t>https://developer.mozilla.org/en-US/docs/Web/CSS/Reference</a:t>
            </a:r>
            <a:r>
              <a:rPr lang="en-US"/>
              <a:t> </a:t>
            </a:r>
            <a:endParaRPr lang="vi-VN"/>
          </a:p>
        </p:txBody>
      </p:sp>
      <p:graphicFrame>
        <p:nvGraphicFramePr>
          <p:cNvPr id="3" name="Table 2">
            <a:extLst>
              <a:ext uri="{FF2B5EF4-FFF2-40B4-BE49-F238E27FC236}">
                <a16:creationId xmlns:a16="http://schemas.microsoft.com/office/drawing/2014/main" id="{23687FE8-EE99-FF88-8C0C-6ED62715DD84}"/>
              </a:ext>
            </a:extLst>
          </p:cNvPr>
          <p:cNvGraphicFramePr>
            <a:graphicFrameLocks noGrp="1"/>
          </p:cNvGraphicFramePr>
          <p:nvPr>
            <p:extLst>
              <p:ext uri="{D42A27DB-BD31-4B8C-83A1-F6EECF244321}">
                <p14:modId xmlns:p14="http://schemas.microsoft.com/office/powerpoint/2010/main" val="234231561"/>
              </p:ext>
            </p:extLst>
          </p:nvPr>
        </p:nvGraphicFramePr>
        <p:xfrm>
          <a:off x="1044671" y="1541102"/>
          <a:ext cx="10842529" cy="718913"/>
        </p:xfrm>
        <a:graphic>
          <a:graphicData uri="http://schemas.openxmlformats.org/drawingml/2006/table">
            <a:tbl>
              <a:tblPr firstRow="1" firstCol="1" bandRow="1">
                <a:tableStyleId>{5C22544A-7EE6-4342-B048-85BDC9FD1C3A}</a:tableStyleId>
              </a:tblPr>
              <a:tblGrid>
                <a:gridCol w="726939">
                  <a:extLst>
                    <a:ext uri="{9D8B030D-6E8A-4147-A177-3AD203B41FA5}">
                      <a16:colId xmlns:a16="http://schemas.microsoft.com/office/drawing/2014/main" val="2583722390"/>
                    </a:ext>
                  </a:extLst>
                </a:gridCol>
                <a:gridCol w="1906538">
                  <a:extLst>
                    <a:ext uri="{9D8B030D-6E8A-4147-A177-3AD203B41FA5}">
                      <a16:colId xmlns:a16="http://schemas.microsoft.com/office/drawing/2014/main" val="4049612280"/>
                    </a:ext>
                  </a:extLst>
                </a:gridCol>
                <a:gridCol w="1921268">
                  <a:extLst>
                    <a:ext uri="{9D8B030D-6E8A-4147-A177-3AD203B41FA5}">
                      <a16:colId xmlns:a16="http://schemas.microsoft.com/office/drawing/2014/main" val="661151085"/>
                    </a:ext>
                  </a:extLst>
                </a:gridCol>
                <a:gridCol w="6287784">
                  <a:extLst>
                    <a:ext uri="{9D8B030D-6E8A-4147-A177-3AD203B41FA5}">
                      <a16:colId xmlns:a16="http://schemas.microsoft.com/office/drawing/2014/main" val="3353471271"/>
                    </a:ext>
                  </a:extLst>
                </a:gridCol>
              </a:tblGrid>
              <a:tr h="349343">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STT</a:t>
                      </a:r>
                    </a:p>
                  </a:txBody>
                  <a:tcPr marL="68580" marR="68580" marT="0" marB="0" anchor="ctr"/>
                </a:tc>
                <a:tc>
                  <a:txBody>
                    <a:bodyPr/>
                    <a:lstStyle/>
                    <a:p>
                      <a:pPr marL="0" marR="0" algn="ctr" defTabSz="914400" rtl="0" eaLnBrk="1" latinLnBrk="0" hangingPunct="1">
                        <a:lnSpc>
                          <a:spcPct val="100000"/>
                        </a:lnSpc>
                        <a:spcBef>
                          <a:spcPts val="0"/>
                        </a:spcBef>
                        <a:spcAft>
                          <a:spcPts val="0"/>
                        </a:spcAft>
                      </a:pPr>
                      <a:r>
                        <a:rPr lang="vi-VN" sz="1400" b="1" kern="1200">
                          <a:solidFill>
                            <a:schemeClr val="tx1"/>
                          </a:solidFill>
                          <a:effectLst/>
                          <a:latin typeface="Tahoma" panose="020B0604030504040204" pitchFamily="34" charset="0"/>
                          <a:ea typeface="Tahoma" panose="020B0604030504040204" pitchFamily="34" charset="0"/>
                          <a:cs typeface="Tahoma" panose="020B0604030504040204" pitchFamily="34" charset="0"/>
                        </a:rPr>
                        <a:t>Type selectors</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Ví dụ</a:t>
                      </a:r>
                    </a:p>
                  </a:txBody>
                  <a:tcPr marL="68580" marR="68580" marT="0" marB="0" anchor="ctr"/>
                </a:tc>
                <a:tc>
                  <a:txBody>
                    <a:bodyPr/>
                    <a:lstStyle/>
                    <a:p>
                      <a:pPr marL="0" marR="0" algn="ctr">
                        <a:lnSpc>
                          <a:spcPct val="100000"/>
                        </a:lnSpc>
                        <a:spcBef>
                          <a:spcPts val="0"/>
                        </a:spcBef>
                        <a:spcAft>
                          <a:spcPts val="0"/>
                        </a:spcAft>
                      </a:pPr>
                      <a:r>
                        <a:rPr lang="en-US" sz="1400">
                          <a:solidFill>
                            <a:schemeClr val="tx1"/>
                          </a:solidFill>
                          <a:effectLst/>
                          <a:latin typeface="Tahoma" panose="020B0604030504040204" pitchFamily="34" charset="0"/>
                          <a:ea typeface="Tahoma" panose="020B0604030504040204" pitchFamily="34" charset="0"/>
                          <a:cs typeface="Tahoma" panose="020B0604030504040204" pitchFamily="34" charset="0"/>
                        </a:rPr>
                        <a:t>Ý Nghĩa </a:t>
                      </a:r>
                    </a:p>
                  </a:txBody>
                  <a:tcPr marL="68580" marR="68580" marT="0" marB="0" anchor="ctr"/>
                </a:tc>
                <a:extLst>
                  <a:ext uri="{0D108BD9-81ED-4DB2-BD59-A6C34878D82A}">
                    <a16:rowId xmlns:a16="http://schemas.microsoft.com/office/drawing/2014/main" val="446152106"/>
                  </a:ext>
                </a:extLst>
              </a:tr>
              <a:tr h="0">
                <a:tc>
                  <a:txBody>
                    <a:bodyPr/>
                    <a:lstStyle/>
                    <a:p>
                      <a:pPr marL="0" marR="0" algn="ctr" defTabSz="914400" rtl="0" eaLnBrk="1" latinLnBrk="0" hangingPunct="1">
                        <a:lnSpc>
                          <a:spcPct val="100000"/>
                        </a:lnSpc>
                        <a:spcBef>
                          <a:spcPts val="0"/>
                        </a:spcBef>
                        <a:spcAft>
                          <a:spcPts val="0"/>
                        </a:spcAft>
                      </a:pPr>
                      <a:r>
                        <a:rPr lang="en-US" sz="1400" b="1" kern="1200">
                          <a:solidFill>
                            <a:schemeClr val="tx1"/>
                          </a:solidFill>
                          <a:latin typeface="Tahoma" panose="020B0604030504040204" pitchFamily="34" charset="0"/>
                          <a:ea typeface="Tahoma" panose="020B0604030504040204" pitchFamily="34" charset="0"/>
                          <a:cs typeface="Tahoma" panose="020B0604030504040204" pitchFamily="34" charset="0"/>
                        </a:rPr>
                        <a:t>17</a:t>
                      </a:r>
                    </a:p>
                  </a:txBody>
                  <a:tcPr marL="68580" marR="68580" marT="0" marB="0" anchor="ctr"/>
                </a:tc>
                <a:tc>
                  <a:txBody>
                    <a:bodyPr/>
                    <a:lstStyle/>
                    <a:p>
                      <a:r>
                        <a:rPr lang="vi-VN" sz="1800" b="1" i="1" kern="1200">
                          <a:solidFill>
                            <a:srgbClr val="FF0000"/>
                          </a:solidFill>
                          <a:latin typeface="Times New Roman" pitchFamily="18" charset="0"/>
                          <a:ea typeface="+mn-ea"/>
                          <a:cs typeface="Times New Roman" pitchFamily="18" charset="0"/>
                        </a:rPr>
                        <a:t>:not(selector)</a:t>
                      </a:r>
                    </a:p>
                  </a:txBody>
                  <a:tcPr marL="142875" marR="142875" marT="47625" marB="47625" anchor="ctr"/>
                </a:tc>
                <a:tc>
                  <a:txBody>
                    <a:bodyPr/>
                    <a:lstStyle/>
                    <a:p>
                      <a:r>
                        <a:rPr lang="vi-VN" sz="1800" b="1" i="1" kern="1200">
                          <a:solidFill>
                            <a:srgbClr val="CC00FF"/>
                          </a:solidFill>
                          <a:latin typeface="Times New Roman" pitchFamily="18" charset="0"/>
                          <a:ea typeface="+mn-ea"/>
                          <a:cs typeface="Times New Roman" pitchFamily="18" charset="0"/>
                        </a:rPr>
                        <a:t>.</a:t>
                      </a:r>
                      <a:r>
                        <a:rPr lang="en-US" sz="1800" b="1" i="1" kern="1200">
                          <a:solidFill>
                            <a:srgbClr val="CC00FF"/>
                          </a:solidFill>
                          <a:latin typeface="Times New Roman" pitchFamily="18" charset="0"/>
                          <a:ea typeface="+mn-ea"/>
                          <a:cs typeface="Times New Roman" pitchFamily="18" charset="0"/>
                        </a:rPr>
                        <a:t>top</a:t>
                      </a:r>
                      <a:r>
                        <a:rPr lang="vi-VN" sz="1800" b="1" i="1" kern="1200">
                          <a:solidFill>
                            <a:srgbClr val="CC00FF"/>
                          </a:solidFill>
                          <a:latin typeface="Times New Roman" pitchFamily="18" charset="0"/>
                          <a:ea typeface="+mn-ea"/>
                          <a:cs typeface="Times New Roman" pitchFamily="18" charset="0"/>
                        </a:rPr>
                        <a:t>:not(p)</a:t>
                      </a:r>
                    </a:p>
                  </a:txBody>
                  <a:tcPr marL="142875" marR="142875" marT="47625" marB="47625" anchor="ctr"/>
                </a:tc>
                <a:tc>
                  <a:txBody>
                    <a:bodyPr/>
                    <a:lstStyle/>
                    <a:p>
                      <a:r>
                        <a:rPr lang="vi-VN" sz="1800" b="1" i="1" kern="1200">
                          <a:solidFill>
                            <a:schemeClr val="tx1"/>
                          </a:solidFill>
                          <a:latin typeface="Times New Roman" pitchFamily="18" charset="0"/>
                          <a:ea typeface="+mn-ea"/>
                          <a:cs typeface="Times New Roman" pitchFamily="18" charset="0"/>
                        </a:rPr>
                        <a:t>Chọn các thẻ có class=“</a:t>
                      </a:r>
                      <a:r>
                        <a:rPr lang="en-US" sz="1800" b="1" i="1" kern="1200">
                          <a:solidFill>
                            <a:schemeClr val="tx1"/>
                          </a:solidFill>
                          <a:latin typeface="Times New Roman" pitchFamily="18" charset="0"/>
                          <a:ea typeface="+mn-ea"/>
                          <a:cs typeface="Times New Roman" pitchFamily="18" charset="0"/>
                        </a:rPr>
                        <a:t>top</a:t>
                      </a:r>
                      <a:r>
                        <a:rPr lang="vi-VN"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loại</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trừ</a:t>
                      </a:r>
                      <a:r>
                        <a:rPr lang="en-US" sz="1800" b="1" i="1" kern="1200">
                          <a:solidFill>
                            <a:schemeClr val="tx1"/>
                          </a:solidFill>
                          <a:latin typeface="Times New Roman" pitchFamily="18" charset="0"/>
                          <a:ea typeface="+mn-ea"/>
                          <a:cs typeface="Times New Roman" pitchFamily="18" charset="0"/>
                        </a:rPr>
                        <a:t> </a:t>
                      </a:r>
                      <a:r>
                        <a:rPr lang="en-US" sz="1800" b="1" i="1" kern="1200" err="1">
                          <a:solidFill>
                            <a:schemeClr val="tx1"/>
                          </a:solidFill>
                          <a:latin typeface="Times New Roman" pitchFamily="18" charset="0"/>
                          <a:ea typeface="+mn-ea"/>
                          <a:cs typeface="Times New Roman" pitchFamily="18" charset="0"/>
                        </a:rPr>
                        <a:t>thẻ</a:t>
                      </a:r>
                      <a:r>
                        <a:rPr lang="en-US" sz="1800" b="1" i="1" kern="1200">
                          <a:solidFill>
                            <a:schemeClr val="tx1"/>
                          </a:solidFill>
                          <a:latin typeface="Times New Roman" pitchFamily="18" charset="0"/>
                          <a:ea typeface="+mn-ea"/>
                          <a:cs typeface="Times New Roman" pitchFamily="18" charset="0"/>
                        </a:rPr>
                        <a:t> </a:t>
                      </a:r>
                      <a:r>
                        <a:rPr lang="vi-VN" sz="1800" b="1" i="1" kern="1200">
                          <a:solidFill>
                            <a:schemeClr val="tx1"/>
                          </a:solidFill>
                          <a:latin typeface="Times New Roman" pitchFamily="18" charset="0"/>
                          <a:ea typeface="+mn-ea"/>
                          <a:cs typeface="Times New Roman" pitchFamily="18" charset="0"/>
                        </a:rPr>
                        <a:t>&lt;p&gt;</a:t>
                      </a:r>
                    </a:p>
                  </a:txBody>
                  <a:tcPr marL="142875" marR="142875" marT="47625" marB="47625" anchor="ctr"/>
                </a:tc>
                <a:extLst>
                  <a:ext uri="{0D108BD9-81ED-4DB2-BD59-A6C34878D82A}">
                    <a16:rowId xmlns:a16="http://schemas.microsoft.com/office/drawing/2014/main" val="1969320555"/>
                  </a:ext>
                </a:extLst>
              </a:tr>
            </a:tbl>
          </a:graphicData>
        </a:graphic>
      </p:graphicFrame>
      <p:pic>
        <p:nvPicPr>
          <p:cNvPr id="25" name="Picture 24">
            <a:extLst>
              <a:ext uri="{FF2B5EF4-FFF2-40B4-BE49-F238E27FC236}">
                <a16:creationId xmlns:a16="http://schemas.microsoft.com/office/drawing/2014/main" id="{DC288EF1-6222-05C4-68AC-6883F80E601A}"/>
              </a:ext>
            </a:extLst>
          </p:cNvPr>
          <p:cNvPicPr>
            <a:picLocks noChangeAspect="1"/>
          </p:cNvPicPr>
          <p:nvPr/>
        </p:nvPicPr>
        <p:blipFill>
          <a:blip r:embed="rId6"/>
          <a:stretch>
            <a:fillRect/>
          </a:stretch>
        </p:blipFill>
        <p:spPr>
          <a:xfrm>
            <a:off x="16366584" y="4340306"/>
            <a:ext cx="1514475" cy="1019175"/>
          </a:xfrm>
          <a:prstGeom prst="rect">
            <a:avLst/>
          </a:prstGeom>
        </p:spPr>
      </p:pic>
      <p:pic>
        <p:nvPicPr>
          <p:cNvPr id="27" name="Picture 26">
            <a:extLst>
              <a:ext uri="{FF2B5EF4-FFF2-40B4-BE49-F238E27FC236}">
                <a16:creationId xmlns:a16="http://schemas.microsoft.com/office/drawing/2014/main" id="{ECB6422A-C0FD-DD02-B5B7-897A56D4B6CF}"/>
              </a:ext>
            </a:extLst>
          </p:cNvPr>
          <p:cNvPicPr>
            <a:picLocks noChangeAspect="1"/>
          </p:cNvPicPr>
          <p:nvPr/>
        </p:nvPicPr>
        <p:blipFill>
          <a:blip r:embed="rId6"/>
          <a:stretch>
            <a:fillRect/>
          </a:stretch>
        </p:blipFill>
        <p:spPr>
          <a:xfrm>
            <a:off x="16596409" y="4460895"/>
            <a:ext cx="1514475" cy="1019175"/>
          </a:xfrm>
          <a:prstGeom prst="rect">
            <a:avLst/>
          </a:prstGeom>
        </p:spPr>
      </p:pic>
      <p:pic>
        <p:nvPicPr>
          <p:cNvPr id="6" name="Picture 5">
            <a:extLst>
              <a:ext uri="{FF2B5EF4-FFF2-40B4-BE49-F238E27FC236}">
                <a16:creationId xmlns:a16="http://schemas.microsoft.com/office/drawing/2014/main" id="{FF9B95C7-B685-021E-A4A0-C7F6D5A42EE2}"/>
              </a:ext>
            </a:extLst>
          </p:cNvPr>
          <p:cNvPicPr>
            <a:picLocks noChangeAspect="1"/>
          </p:cNvPicPr>
          <p:nvPr/>
        </p:nvPicPr>
        <p:blipFill>
          <a:blip r:embed="rId7"/>
          <a:stretch>
            <a:fillRect/>
          </a:stretch>
        </p:blipFill>
        <p:spPr>
          <a:xfrm>
            <a:off x="1044671" y="2536228"/>
            <a:ext cx="4124325" cy="1276350"/>
          </a:xfrm>
          <a:prstGeom prst="rect">
            <a:avLst/>
          </a:prstGeom>
        </p:spPr>
      </p:pic>
      <p:pic>
        <p:nvPicPr>
          <p:cNvPr id="17" name="Picture 16">
            <a:extLst>
              <a:ext uri="{FF2B5EF4-FFF2-40B4-BE49-F238E27FC236}">
                <a16:creationId xmlns:a16="http://schemas.microsoft.com/office/drawing/2014/main" id="{0897B19B-A1FC-C7F7-0159-E73C0440F1E8}"/>
              </a:ext>
            </a:extLst>
          </p:cNvPr>
          <p:cNvPicPr>
            <a:picLocks noChangeAspect="1"/>
          </p:cNvPicPr>
          <p:nvPr/>
        </p:nvPicPr>
        <p:blipFill>
          <a:blip r:embed="rId8"/>
          <a:stretch>
            <a:fillRect/>
          </a:stretch>
        </p:blipFill>
        <p:spPr>
          <a:xfrm>
            <a:off x="9850198" y="2536228"/>
            <a:ext cx="1876425" cy="1485900"/>
          </a:xfrm>
          <a:prstGeom prst="rect">
            <a:avLst/>
          </a:prstGeom>
        </p:spPr>
      </p:pic>
      <p:pic>
        <p:nvPicPr>
          <p:cNvPr id="28" name="Picture 27">
            <a:extLst>
              <a:ext uri="{FF2B5EF4-FFF2-40B4-BE49-F238E27FC236}">
                <a16:creationId xmlns:a16="http://schemas.microsoft.com/office/drawing/2014/main" id="{4306D345-B7C5-0E67-1AFF-99595BDAB9BD}"/>
              </a:ext>
            </a:extLst>
          </p:cNvPr>
          <p:cNvPicPr>
            <a:picLocks noChangeAspect="1"/>
          </p:cNvPicPr>
          <p:nvPr/>
        </p:nvPicPr>
        <p:blipFill>
          <a:blip r:embed="rId9"/>
          <a:stretch>
            <a:fillRect/>
          </a:stretch>
        </p:blipFill>
        <p:spPr>
          <a:xfrm>
            <a:off x="5280747" y="2536228"/>
            <a:ext cx="4457700" cy="1057275"/>
          </a:xfrm>
          <a:prstGeom prst="rect">
            <a:avLst/>
          </a:prstGeom>
        </p:spPr>
      </p:pic>
      <p:pic>
        <p:nvPicPr>
          <p:cNvPr id="30" name="Picture 29">
            <a:extLst>
              <a:ext uri="{FF2B5EF4-FFF2-40B4-BE49-F238E27FC236}">
                <a16:creationId xmlns:a16="http://schemas.microsoft.com/office/drawing/2014/main" id="{7509EB09-6B5D-C951-279E-107CB122D385}"/>
              </a:ext>
            </a:extLst>
          </p:cNvPr>
          <p:cNvPicPr>
            <a:picLocks noChangeAspect="1"/>
          </p:cNvPicPr>
          <p:nvPr/>
        </p:nvPicPr>
        <p:blipFill>
          <a:blip r:embed="rId10"/>
          <a:stretch>
            <a:fillRect/>
          </a:stretch>
        </p:blipFill>
        <p:spPr>
          <a:xfrm>
            <a:off x="1011960" y="4793351"/>
            <a:ext cx="4189745" cy="1716817"/>
          </a:xfrm>
          <a:prstGeom prst="rect">
            <a:avLst/>
          </a:prstGeom>
        </p:spPr>
      </p:pic>
      <p:pic>
        <p:nvPicPr>
          <p:cNvPr id="10304" name="Picture 10303">
            <a:extLst>
              <a:ext uri="{FF2B5EF4-FFF2-40B4-BE49-F238E27FC236}">
                <a16:creationId xmlns:a16="http://schemas.microsoft.com/office/drawing/2014/main" id="{5F474152-08A8-91B7-B451-68F6AB061EF0}"/>
              </a:ext>
            </a:extLst>
          </p:cNvPr>
          <p:cNvPicPr>
            <a:picLocks noChangeAspect="1"/>
          </p:cNvPicPr>
          <p:nvPr/>
        </p:nvPicPr>
        <p:blipFill>
          <a:blip r:embed="rId11"/>
          <a:stretch>
            <a:fillRect/>
          </a:stretch>
        </p:blipFill>
        <p:spPr>
          <a:xfrm>
            <a:off x="5280748" y="4849893"/>
            <a:ext cx="4457700" cy="1085850"/>
          </a:xfrm>
          <a:prstGeom prst="rect">
            <a:avLst/>
          </a:prstGeom>
        </p:spPr>
      </p:pic>
      <p:pic>
        <p:nvPicPr>
          <p:cNvPr id="10306" name="Picture 10305">
            <a:extLst>
              <a:ext uri="{FF2B5EF4-FFF2-40B4-BE49-F238E27FC236}">
                <a16:creationId xmlns:a16="http://schemas.microsoft.com/office/drawing/2014/main" id="{A031EFFF-4AF7-E0C7-5EF3-D5B82BB6CC25}"/>
              </a:ext>
            </a:extLst>
          </p:cNvPr>
          <p:cNvPicPr>
            <a:picLocks noChangeAspect="1"/>
          </p:cNvPicPr>
          <p:nvPr/>
        </p:nvPicPr>
        <p:blipFill>
          <a:blip r:embed="rId12"/>
          <a:stretch>
            <a:fillRect/>
          </a:stretch>
        </p:blipFill>
        <p:spPr>
          <a:xfrm>
            <a:off x="9998332" y="4837585"/>
            <a:ext cx="1571625" cy="1924050"/>
          </a:xfrm>
          <a:prstGeom prst="rect">
            <a:avLst/>
          </a:prstGeom>
        </p:spPr>
      </p:pic>
      <p:sp>
        <p:nvSpPr>
          <p:cNvPr id="10307" name="Rectangle 10306">
            <a:extLst>
              <a:ext uri="{FF2B5EF4-FFF2-40B4-BE49-F238E27FC236}">
                <a16:creationId xmlns:a16="http://schemas.microsoft.com/office/drawing/2014/main" id="{128A49FE-4032-6326-6EE2-0B4D19AE2908}"/>
              </a:ext>
            </a:extLst>
          </p:cNvPr>
          <p:cNvSpPr/>
          <p:nvPr/>
        </p:nvSpPr>
        <p:spPr>
          <a:xfrm>
            <a:off x="5932724" y="6037263"/>
            <a:ext cx="3020199" cy="47290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Chọn các phần tử có class là top, </a:t>
            </a:r>
            <a:r>
              <a:rPr lang="en-US" sz="1600" b="1">
                <a:solidFill>
                  <a:srgbClr val="FF0000"/>
                </a:solidFill>
              </a:rPr>
              <a:t>trừ các thẻ xuất hiện lần đầu</a:t>
            </a:r>
          </a:p>
        </p:txBody>
      </p:sp>
      <p:sp>
        <p:nvSpPr>
          <p:cNvPr id="10308" name="Rectangle 10307">
            <a:extLst>
              <a:ext uri="{FF2B5EF4-FFF2-40B4-BE49-F238E27FC236}">
                <a16:creationId xmlns:a16="http://schemas.microsoft.com/office/drawing/2014/main" id="{0607256B-0996-C350-D22A-6391655C4A8F}"/>
              </a:ext>
            </a:extLst>
          </p:cNvPr>
          <p:cNvSpPr/>
          <p:nvPr/>
        </p:nvSpPr>
        <p:spPr>
          <a:xfrm>
            <a:off x="991787" y="4188593"/>
            <a:ext cx="7729450" cy="369332"/>
          </a:xfrm>
          <a:prstGeom prst="rect">
            <a:avLst/>
          </a:prstGeom>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Selector có thể là bất cứ bộ chọn nào chúng ta đã học: </a:t>
            </a:r>
            <a:endParaRPr lang="en-US" b="1" i="1">
              <a:solidFill>
                <a:srgbClr val="FF0000"/>
              </a:solidFill>
              <a:latin typeface="Times New Roman" pitchFamily="18" charset="0"/>
              <a:cs typeface="Times New Roman" pitchFamily="18" charset="0"/>
            </a:endParaRPr>
          </a:p>
        </p:txBody>
      </p:sp>
      <p:grpSp>
        <p:nvGrpSpPr>
          <p:cNvPr id="2" name="Group 46">
            <a:extLst>
              <a:ext uri="{FF2B5EF4-FFF2-40B4-BE49-F238E27FC236}">
                <a16:creationId xmlns:a16="http://schemas.microsoft.com/office/drawing/2014/main" id="{8B4F52F1-C040-0168-740A-B03A6305A65F}"/>
              </a:ext>
            </a:extLst>
          </p:cNvPr>
          <p:cNvGrpSpPr>
            <a:grpSpLocks/>
          </p:cNvGrpSpPr>
          <p:nvPr/>
        </p:nvGrpSpPr>
        <p:grpSpPr bwMode="auto">
          <a:xfrm>
            <a:off x="702179" y="712439"/>
            <a:ext cx="3011416" cy="685800"/>
            <a:chOff x="1296" y="1824"/>
            <a:chExt cx="1675" cy="432"/>
          </a:xfrm>
        </p:grpSpPr>
        <p:sp>
          <p:nvSpPr>
            <p:cNvPr id="4" name="AutoShape 47">
              <a:extLst>
                <a:ext uri="{FF2B5EF4-FFF2-40B4-BE49-F238E27FC236}">
                  <a16:creationId xmlns:a16="http://schemas.microsoft.com/office/drawing/2014/main" id="{3C3B9876-4445-0B6F-D670-B3A922BBD70B}"/>
                </a:ext>
              </a:extLst>
            </p:cNvPr>
            <p:cNvSpPr>
              <a:spLocks noChangeArrowheads="1"/>
            </p:cNvSpPr>
            <p:nvPr/>
          </p:nvSpPr>
          <p:spPr bwMode="gray">
            <a:xfrm>
              <a:off x="1536" y="1899"/>
              <a:ext cx="143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63B4A08-E964-7E44-6E86-6420D86191C8}"/>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BE50470B-84DC-A041-AC90-3D7172CC0BD5}"/>
                </a:ext>
              </a:extLst>
            </p:cNvPr>
            <p:cNvSpPr txBox="1">
              <a:spLocks noChangeArrowheads="1"/>
            </p:cNvSpPr>
            <p:nvPr/>
          </p:nvSpPr>
          <p:spPr bwMode="gray">
            <a:xfrm>
              <a:off x="1550" y="1920"/>
              <a:ext cx="1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vi-VN" sz="2000" b="1">
                  <a:solidFill>
                    <a:srgbClr val="CC00FF"/>
                  </a:solidFill>
                </a:rPr>
                <a:t>pseudo-classes</a:t>
              </a:r>
            </a:p>
          </p:txBody>
        </p:sp>
        <p:sp>
          <p:nvSpPr>
            <p:cNvPr id="16" name="Text Box 50">
              <a:extLst>
                <a:ext uri="{FF2B5EF4-FFF2-40B4-BE49-F238E27FC236}">
                  <a16:creationId xmlns:a16="http://schemas.microsoft.com/office/drawing/2014/main" id="{28CA349D-301F-28D2-75BF-845877FC2F21}"/>
                </a:ext>
              </a:extLst>
            </p:cNvPr>
            <p:cNvSpPr txBox="1">
              <a:spLocks noChangeArrowheads="1"/>
            </p:cNvSpPr>
            <p:nvPr/>
          </p:nvSpPr>
          <p:spPr bwMode="gray">
            <a:xfrm>
              <a:off x="1361" y="1886"/>
              <a:ext cx="24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IV</a:t>
              </a:r>
            </a:p>
          </p:txBody>
        </p:sp>
      </p:grpSp>
    </p:spTree>
    <p:extLst>
      <p:ext uri="{BB962C8B-B14F-4D97-AF65-F5344CB8AC3E}">
        <p14:creationId xmlns:p14="http://schemas.microsoft.com/office/powerpoint/2010/main" val="3713783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000239" cy="685800"/>
            <a:chOff x="1296" y="1824"/>
            <a:chExt cx="2225" cy="432"/>
          </a:xfrm>
        </p:grpSpPr>
        <p:sp>
          <p:nvSpPr>
            <p:cNvPr id="138" name="AutoShape 47"/>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en-US" sz="2000" b="1" err="1">
                  <a:solidFill>
                    <a:srgbClr val="CC00FF"/>
                  </a:solidFill>
                </a:rPr>
                <a:t>Thứ</a:t>
              </a:r>
              <a:r>
                <a:rPr lang="en-US" sz="2000" b="1">
                  <a:solidFill>
                    <a:srgbClr val="CC00FF"/>
                  </a:solidFill>
                </a:rPr>
                <a:t> </a:t>
              </a:r>
              <a:r>
                <a:rPr lang="en-US" sz="2000" b="1" err="1">
                  <a:solidFill>
                    <a:srgbClr val="CC00FF"/>
                  </a:solidFill>
                </a:rPr>
                <a:t>tự</a:t>
              </a:r>
              <a:r>
                <a:rPr lang="en-US" sz="2000" b="1">
                  <a:solidFill>
                    <a:srgbClr val="CC00FF"/>
                  </a:solidFill>
                </a:rPr>
                <a:t> </a:t>
              </a:r>
              <a:r>
                <a:rPr lang="en-US" sz="2000" b="1" err="1">
                  <a:solidFill>
                    <a:srgbClr val="CC00FF"/>
                  </a:solidFill>
                </a:rPr>
                <a:t>ưu</a:t>
              </a:r>
              <a:r>
                <a:rPr lang="en-US" sz="2000" b="1">
                  <a:solidFill>
                    <a:srgbClr val="CC00FF"/>
                  </a:solidFill>
                </a:rPr>
                <a:t> </a:t>
              </a:r>
              <a:r>
                <a:rPr lang="en-US" sz="2000" b="1" err="1">
                  <a:solidFill>
                    <a:srgbClr val="CC00FF"/>
                  </a:solidFill>
                </a:rPr>
                <a:t>tiên</a:t>
              </a:r>
              <a:r>
                <a:rPr lang="en-US" sz="2000" b="1">
                  <a:solidFill>
                    <a:srgbClr val="CC00FF"/>
                  </a:solidFill>
                </a:rPr>
                <a:t> CSS selector</a:t>
              </a:r>
              <a:endParaRPr lang="vi-VN" sz="2000" b="1">
                <a:solidFill>
                  <a:srgbClr val="CC00FF"/>
                </a:solidFill>
              </a:endParaRPr>
            </a:p>
          </p:txBody>
        </p:sp>
        <p:sp>
          <p:nvSpPr>
            <p:cNvPr id="144" name="Text Box 50"/>
            <p:cNvSpPr txBox="1">
              <a:spLocks noChangeArrowheads="1"/>
            </p:cNvSpPr>
            <p:nvPr/>
          </p:nvSpPr>
          <p:spPr bwMode="gray">
            <a:xfrm>
              <a:off x="1387"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5" name="Rectangle 4">
            <a:extLst>
              <a:ext uri="{FF2B5EF4-FFF2-40B4-BE49-F238E27FC236}">
                <a16:creationId xmlns:a16="http://schemas.microsoft.com/office/drawing/2014/main" id="{63255E02-4A66-4470-087D-A837CA63A945}"/>
              </a:ext>
            </a:extLst>
          </p:cNvPr>
          <p:cNvSpPr/>
          <p:nvPr/>
        </p:nvSpPr>
        <p:spPr>
          <a:xfrm>
            <a:off x="5901843" y="939197"/>
            <a:ext cx="6194329" cy="2308324"/>
          </a:xfrm>
          <a:prstGeom prst="rect">
            <a:avLst/>
          </a:prstGeom>
        </p:spPr>
        <p:txBody>
          <a:bodyPr wrap="square">
            <a:spAutoFit/>
          </a:bodyPr>
          <a:lstStyle/>
          <a:p>
            <a:r>
              <a:rPr lang="en-US" b="1" i="1">
                <a:solidFill>
                  <a:srgbClr val="0000CC"/>
                </a:solidFill>
                <a:latin typeface="Times New Roman" pitchFamily="18" charset="0"/>
                <a:cs typeface="Times New Roman" pitchFamily="18" charset="0"/>
                <a:sym typeface="Wingdings" panose="05000000000000000000" pitchFamily="2" charset="2"/>
              </a:rPr>
              <a:t>Mức độ ưu tiên </a:t>
            </a:r>
            <a:r>
              <a:rPr lang="en-US" b="1" i="1">
                <a:solidFill>
                  <a:srgbClr val="FF0000"/>
                </a:solidFill>
                <a:latin typeface="Times New Roman" pitchFamily="18" charset="0"/>
                <a:cs typeface="Times New Roman" pitchFamily="18" charset="0"/>
                <a:sym typeface="Wingdings" panose="05000000000000000000" pitchFamily="2" charset="2"/>
              </a:rPr>
              <a:t>(mạnh  yếu) </a:t>
            </a:r>
            <a:r>
              <a:rPr lang="en-US" b="1" i="1">
                <a:solidFill>
                  <a:srgbClr val="0000CC"/>
                </a:solidFill>
                <a:latin typeface="Times New Roman" pitchFamily="18" charset="0"/>
                <a:cs typeface="Times New Roman" pitchFamily="18" charset="0"/>
                <a:sym typeface="Wingdings" panose="05000000000000000000" pitchFamily="2" charset="2"/>
              </a:rPr>
              <a:t>áp dụng khi có nhiều thuộc tính chồng chéo nhau cùng tác động lên 1 phần tử</a:t>
            </a:r>
          </a:p>
          <a:p>
            <a:pPr marL="285750" indent="-285750">
              <a:buFont typeface="Wingdings" panose="05000000000000000000" pitchFamily="2" charset="2"/>
              <a:buChar char="à"/>
            </a:pPr>
            <a:r>
              <a:rPr lang="en-US" b="1" i="1">
                <a:solidFill>
                  <a:srgbClr val="FF0000"/>
                </a:solidFill>
                <a:latin typeface="Times New Roman" pitchFamily="18" charset="0"/>
                <a:cs typeface="Times New Roman" pitchFamily="18" charset="0"/>
                <a:sym typeface="Wingdings" panose="05000000000000000000" pitchFamily="2" charset="2"/>
              </a:rPr>
              <a:t>1. !important </a:t>
            </a:r>
          </a:p>
          <a:p>
            <a:pPr marL="285750" indent="-285750">
              <a:buFont typeface="Wingdings" panose="05000000000000000000" pitchFamily="2" charset="2"/>
              <a:buChar char="à"/>
            </a:pPr>
            <a:r>
              <a:rPr lang="en-US" b="1" i="1">
                <a:solidFill>
                  <a:srgbClr val="FF0000"/>
                </a:solidFill>
                <a:latin typeface="Times New Roman" pitchFamily="18" charset="0"/>
                <a:cs typeface="Times New Roman" pitchFamily="18" charset="0"/>
                <a:sym typeface="Wingdings" panose="05000000000000000000" pitchFamily="2" charset="2"/>
              </a:rPr>
              <a:t>2. Inline style ( viết trên code HTML) </a:t>
            </a:r>
          </a:p>
          <a:p>
            <a:pPr marL="285750"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3. ID( </a:t>
            </a:r>
            <a:r>
              <a:rPr lang="en-US" b="1" i="1">
                <a:solidFill>
                  <a:srgbClr val="CC00FF"/>
                </a:solidFill>
                <a:latin typeface="Times New Roman" pitchFamily="18" charset="0"/>
                <a:cs typeface="Times New Roman" pitchFamily="18" charset="0"/>
                <a:sym typeface="Wingdings" panose="05000000000000000000" pitchFamily="2" charset="2"/>
              </a:rPr>
              <a:t>#</a:t>
            </a:r>
            <a:r>
              <a:rPr lang="en-US" b="1" i="1">
                <a:latin typeface="Times New Roman" pitchFamily="18" charset="0"/>
                <a:cs typeface="Times New Roman" pitchFamily="18" charset="0"/>
                <a:sym typeface="Wingdings" panose="05000000000000000000" pitchFamily="2" charset="2"/>
              </a:rPr>
              <a:t>) selector</a:t>
            </a:r>
          </a:p>
          <a:p>
            <a:pPr marL="285750"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4. Class (</a:t>
            </a:r>
            <a:r>
              <a:rPr lang="en-US" b="1" i="1">
                <a:solidFill>
                  <a:srgbClr val="CC00FF"/>
                </a:solidFill>
                <a:latin typeface="Times New Roman" pitchFamily="18" charset="0"/>
                <a:cs typeface="Times New Roman" pitchFamily="18" charset="0"/>
                <a:sym typeface="Wingdings" panose="05000000000000000000" pitchFamily="2" charset="2"/>
              </a:rPr>
              <a:t>.</a:t>
            </a:r>
            <a:r>
              <a:rPr lang="en-US" b="1" i="1">
                <a:latin typeface="Times New Roman" pitchFamily="18" charset="0"/>
                <a:cs typeface="Times New Roman" pitchFamily="18" charset="0"/>
                <a:sym typeface="Wingdings" panose="05000000000000000000" pitchFamily="2" charset="2"/>
              </a:rPr>
              <a:t>) hoặc pseudo-class (</a:t>
            </a:r>
            <a:r>
              <a:rPr lang="en-US" b="1" i="1">
                <a:solidFill>
                  <a:srgbClr val="CC00FF"/>
                </a:solidFill>
                <a:latin typeface="Times New Roman" pitchFamily="18" charset="0"/>
                <a:cs typeface="Times New Roman" pitchFamily="18" charset="0"/>
                <a:sym typeface="Wingdings" panose="05000000000000000000" pitchFamily="2" charset="2"/>
              </a:rPr>
              <a:t>:</a:t>
            </a:r>
            <a:r>
              <a:rPr lang="en-US" b="1" i="1">
                <a:latin typeface="Times New Roman" pitchFamily="18" charset="0"/>
                <a:cs typeface="Times New Roman" pitchFamily="18" charset="0"/>
                <a:sym typeface="Wingdings" panose="05000000000000000000" pitchFamily="2" charset="2"/>
              </a:rPr>
              <a:t>) selector</a:t>
            </a:r>
          </a:p>
          <a:p>
            <a:pPr marL="285750"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5. Element selector (</a:t>
            </a:r>
            <a:r>
              <a:rPr lang="en-US" b="1" i="1">
                <a:solidFill>
                  <a:srgbClr val="CC00FF"/>
                </a:solidFill>
                <a:latin typeface="Times New Roman" pitchFamily="18" charset="0"/>
                <a:cs typeface="Times New Roman" pitchFamily="18" charset="0"/>
                <a:sym typeface="Wingdings" panose="05000000000000000000" pitchFamily="2" charset="2"/>
              </a:rPr>
              <a:t>h, p. li. div, </a:t>
            </a:r>
            <a:r>
              <a:rPr lang="en-US" b="1" i="1">
                <a:latin typeface="Times New Roman" pitchFamily="18" charset="0"/>
                <a:cs typeface="Times New Roman" pitchFamily="18" charset="0"/>
                <a:sym typeface="Wingdings" panose="05000000000000000000" pitchFamily="2" charset="2"/>
              </a:rPr>
              <a:t>….)</a:t>
            </a:r>
          </a:p>
          <a:p>
            <a:pPr marL="285750" indent="-285750">
              <a:buFont typeface="Wingdings" panose="05000000000000000000" pitchFamily="2" charset="2"/>
              <a:buChar char="à"/>
            </a:pPr>
            <a:r>
              <a:rPr lang="en-US" b="1" i="1">
                <a:latin typeface="Times New Roman" pitchFamily="18" charset="0"/>
                <a:cs typeface="Times New Roman" pitchFamily="18" charset="0"/>
                <a:sym typeface="Wingdings" panose="05000000000000000000" pitchFamily="2" charset="2"/>
              </a:rPr>
              <a:t>6. Universal selector (</a:t>
            </a:r>
            <a:r>
              <a:rPr lang="en-US" b="1" i="1">
                <a:solidFill>
                  <a:srgbClr val="CC00FF"/>
                </a:solidFill>
                <a:latin typeface="Times New Roman" pitchFamily="18" charset="0"/>
                <a:cs typeface="Times New Roman" pitchFamily="18" charset="0"/>
                <a:sym typeface="Wingdings" panose="05000000000000000000" pitchFamily="2" charset="2"/>
              </a:rPr>
              <a:t>*</a:t>
            </a:r>
            <a:r>
              <a:rPr lang="en-US" b="1" i="1">
                <a:latin typeface="Times New Roman" pitchFamily="18" charset="0"/>
                <a:cs typeface="Times New Roman" pitchFamily="18" charset="0"/>
                <a:sym typeface="Wingdings" panose="05000000000000000000" pitchFamily="2" charset="2"/>
              </a:rPr>
              <a:t> ) : Bộ chọn chung</a:t>
            </a:r>
            <a:endParaRPr lang="en-US" b="1" i="1">
              <a:latin typeface="Times New Roman" pitchFamily="18" charset="0"/>
              <a:cs typeface="Times New Roman" pitchFamily="18" charset="0"/>
            </a:endParaRPr>
          </a:p>
        </p:txBody>
      </p:sp>
      <p:sp>
        <p:nvSpPr>
          <p:cNvPr id="17" name="Arrow: Down 16">
            <a:extLst>
              <a:ext uri="{FF2B5EF4-FFF2-40B4-BE49-F238E27FC236}">
                <a16:creationId xmlns:a16="http://schemas.microsoft.com/office/drawing/2014/main" id="{988529FE-D06D-D94B-E61F-ECBC6762CE51}"/>
              </a:ext>
            </a:extLst>
          </p:cNvPr>
          <p:cNvSpPr/>
          <p:nvPr/>
        </p:nvSpPr>
        <p:spPr>
          <a:xfrm>
            <a:off x="5744825" y="1281279"/>
            <a:ext cx="157018" cy="1835007"/>
          </a:xfrm>
          <a:prstGeom prst="downArrow">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 name="Picture 19">
            <a:extLst>
              <a:ext uri="{FF2B5EF4-FFF2-40B4-BE49-F238E27FC236}">
                <a16:creationId xmlns:a16="http://schemas.microsoft.com/office/drawing/2014/main" id="{C2F91697-6A70-A2FC-6E1D-13478CC8D8D0}"/>
              </a:ext>
            </a:extLst>
          </p:cNvPr>
          <p:cNvPicPr>
            <a:picLocks noChangeAspect="1"/>
          </p:cNvPicPr>
          <p:nvPr/>
        </p:nvPicPr>
        <p:blipFill>
          <a:blip r:embed="rId5"/>
          <a:stretch>
            <a:fillRect/>
          </a:stretch>
        </p:blipFill>
        <p:spPr>
          <a:xfrm>
            <a:off x="570719" y="1636565"/>
            <a:ext cx="4619625" cy="847725"/>
          </a:xfrm>
          <a:prstGeom prst="rect">
            <a:avLst/>
          </a:prstGeom>
        </p:spPr>
      </p:pic>
      <p:pic>
        <p:nvPicPr>
          <p:cNvPr id="23" name="Picture 22">
            <a:extLst>
              <a:ext uri="{FF2B5EF4-FFF2-40B4-BE49-F238E27FC236}">
                <a16:creationId xmlns:a16="http://schemas.microsoft.com/office/drawing/2014/main" id="{45564DF7-5076-E59C-F7F7-E2AF665093A9}"/>
              </a:ext>
            </a:extLst>
          </p:cNvPr>
          <p:cNvPicPr>
            <a:picLocks noChangeAspect="1"/>
          </p:cNvPicPr>
          <p:nvPr/>
        </p:nvPicPr>
        <p:blipFill>
          <a:blip r:embed="rId6"/>
          <a:stretch>
            <a:fillRect/>
          </a:stretch>
        </p:blipFill>
        <p:spPr>
          <a:xfrm>
            <a:off x="3822597" y="3086301"/>
            <a:ext cx="1447800" cy="542925"/>
          </a:xfrm>
          <a:prstGeom prst="rect">
            <a:avLst/>
          </a:prstGeom>
        </p:spPr>
      </p:pic>
      <p:pic>
        <p:nvPicPr>
          <p:cNvPr id="26" name="Picture 25">
            <a:extLst>
              <a:ext uri="{FF2B5EF4-FFF2-40B4-BE49-F238E27FC236}">
                <a16:creationId xmlns:a16="http://schemas.microsoft.com/office/drawing/2014/main" id="{FA89CE05-2FAB-8A4F-0300-99F4C3F7E65F}"/>
              </a:ext>
            </a:extLst>
          </p:cNvPr>
          <p:cNvPicPr>
            <a:picLocks noChangeAspect="1"/>
          </p:cNvPicPr>
          <p:nvPr/>
        </p:nvPicPr>
        <p:blipFill>
          <a:blip r:embed="rId7"/>
          <a:stretch>
            <a:fillRect/>
          </a:stretch>
        </p:blipFill>
        <p:spPr>
          <a:xfrm>
            <a:off x="1777537" y="3045050"/>
            <a:ext cx="1724025" cy="819150"/>
          </a:xfrm>
          <a:prstGeom prst="rect">
            <a:avLst/>
          </a:prstGeom>
        </p:spPr>
      </p:pic>
      <p:pic>
        <p:nvPicPr>
          <p:cNvPr id="28" name="Picture 27">
            <a:extLst>
              <a:ext uri="{FF2B5EF4-FFF2-40B4-BE49-F238E27FC236}">
                <a16:creationId xmlns:a16="http://schemas.microsoft.com/office/drawing/2014/main" id="{B2B81170-030B-4BEF-24C1-D721D09CCF97}"/>
              </a:ext>
            </a:extLst>
          </p:cNvPr>
          <p:cNvPicPr>
            <a:picLocks noChangeAspect="1"/>
          </p:cNvPicPr>
          <p:nvPr/>
        </p:nvPicPr>
        <p:blipFill>
          <a:blip r:embed="rId8"/>
          <a:stretch>
            <a:fillRect/>
          </a:stretch>
        </p:blipFill>
        <p:spPr>
          <a:xfrm>
            <a:off x="3856844" y="4456778"/>
            <a:ext cx="1333500" cy="514350"/>
          </a:xfrm>
          <a:prstGeom prst="rect">
            <a:avLst/>
          </a:prstGeom>
        </p:spPr>
      </p:pic>
      <p:pic>
        <p:nvPicPr>
          <p:cNvPr id="10306" name="Picture 10305">
            <a:extLst>
              <a:ext uri="{FF2B5EF4-FFF2-40B4-BE49-F238E27FC236}">
                <a16:creationId xmlns:a16="http://schemas.microsoft.com/office/drawing/2014/main" id="{234C8493-EC85-5840-61E2-92EF379BCC88}"/>
              </a:ext>
            </a:extLst>
          </p:cNvPr>
          <p:cNvPicPr>
            <a:picLocks noChangeAspect="1"/>
          </p:cNvPicPr>
          <p:nvPr/>
        </p:nvPicPr>
        <p:blipFill>
          <a:blip r:embed="rId9"/>
          <a:stretch>
            <a:fillRect/>
          </a:stretch>
        </p:blipFill>
        <p:spPr>
          <a:xfrm>
            <a:off x="1777537" y="4151978"/>
            <a:ext cx="1905000" cy="819150"/>
          </a:xfrm>
          <a:prstGeom prst="rect">
            <a:avLst/>
          </a:prstGeom>
        </p:spPr>
      </p:pic>
      <p:pic>
        <p:nvPicPr>
          <p:cNvPr id="10310" name="Picture 10309">
            <a:extLst>
              <a:ext uri="{FF2B5EF4-FFF2-40B4-BE49-F238E27FC236}">
                <a16:creationId xmlns:a16="http://schemas.microsoft.com/office/drawing/2014/main" id="{B260601D-F07C-0124-B287-4C46E7A8D6C3}"/>
              </a:ext>
            </a:extLst>
          </p:cNvPr>
          <p:cNvPicPr>
            <a:picLocks noChangeAspect="1"/>
          </p:cNvPicPr>
          <p:nvPr/>
        </p:nvPicPr>
        <p:blipFill>
          <a:blip r:embed="rId10"/>
          <a:stretch>
            <a:fillRect/>
          </a:stretch>
        </p:blipFill>
        <p:spPr>
          <a:xfrm>
            <a:off x="1789101" y="5327426"/>
            <a:ext cx="1847850" cy="781050"/>
          </a:xfrm>
          <a:prstGeom prst="rect">
            <a:avLst/>
          </a:prstGeom>
        </p:spPr>
      </p:pic>
      <p:pic>
        <p:nvPicPr>
          <p:cNvPr id="10312" name="Picture 10311">
            <a:extLst>
              <a:ext uri="{FF2B5EF4-FFF2-40B4-BE49-F238E27FC236}">
                <a16:creationId xmlns:a16="http://schemas.microsoft.com/office/drawing/2014/main" id="{5C4828AC-B343-F0DA-E6E4-46756AEAC48F}"/>
              </a:ext>
            </a:extLst>
          </p:cNvPr>
          <p:cNvPicPr>
            <a:picLocks noChangeAspect="1"/>
          </p:cNvPicPr>
          <p:nvPr/>
        </p:nvPicPr>
        <p:blipFill>
          <a:blip r:embed="rId11"/>
          <a:stretch>
            <a:fillRect/>
          </a:stretch>
        </p:blipFill>
        <p:spPr>
          <a:xfrm>
            <a:off x="3852081" y="5432201"/>
            <a:ext cx="1343025" cy="571500"/>
          </a:xfrm>
          <a:prstGeom prst="rect">
            <a:avLst/>
          </a:prstGeom>
        </p:spPr>
      </p:pic>
      <p:pic>
        <p:nvPicPr>
          <p:cNvPr id="10314" name="Picture 10313">
            <a:extLst>
              <a:ext uri="{FF2B5EF4-FFF2-40B4-BE49-F238E27FC236}">
                <a16:creationId xmlns:a16="http://schemas.microsoft.com/office/drawing/2014/main" id="{2B450E55-4002-0F24-6A4A-D5BF0F7A6400}"/>
              </a:ext>
            </a:extLst>
          </p:cNvPr>
          <p:cNvPicPr>
            <a:picLocks noChangeAspect="1"/>
          </p:cNvPicPr>
          <p:nvPr/>
        </p:nvPicPr>
        <p:blipFill>
          <a:blip r:embed="rId12"/>
          <a:stretch>
            <a:fillRect/>
          </a:stretch>
        </p:blipFill>
        <p:spPr>
          <a:xfrm>
            <a:off x="6509763" y="3525861"/>
            <a:ext cx="1990725" cy="809625"/>
          </a:xfrm>
          <a:prstGeom prst="rect">
            <a:avLst/>
          </a:prstGeom>
        </p:spPr>
      </p:pic>
      <p:pic>
        <p:nvPicPr>
          <p:cNvPr id="10316" name="Picture 10315">
            <a:extLst>
              <a:ext uri="{FF2B5EF4-FFF2-40B4-BE49-F238E27FC236}">
                <a16:creationId xmlns:a16="http://schemas.microsoft.com/office/drawing/2014/main" id="{BDBFE9A4-70C5-0806-A016-56E0CF94AF3B}"/>
              </a:ext>
            </a:extLst>
          </p:cNvPr>
          <p:cNvPicPr>
            <a:picLocks noChangeAspect="1"/>
          </p:cNvPicPr>
          <p:nvPr/>
        </p:nvPicPr>
        <p:blipFill>
          <a:blip r:embed="rId13"/>
          <a:stretch>
            <a:fillRect/>
          </a:stretch>
        </p:blipFill>
        <p:spPr>
          <a:xfrm>
            <a:off x="10298515" y="3532711"/>
            <a:ext cx="1419225" cy="523875"/>
          </a:xfrm>
          <a:prstGeom prst="rect">
            <a:avLst/>
          </a:prstGeom>
        </p:spPr>
      </p:pic>
      <p:pic>
        <p:nvPicPr>
          <p:cNvPr id="10318" name="Picture 10317">
            <a:extLst>
              <a:ext uri="{FF2B5EF4-FFF2-40B4-BE49-F238E27FC236}">
                <a16:creationId xmlns:a16="http://schemas.microsoft.com/office/drawing/2014/main" id="{2F7238F6-A024-2BDA-2629-AFC2FDBB4A14}"/>
              </a:ext>
            </a:extLst>
          </p:cNvPr>
          <p:cNvPicPr>
            <a:picLocks noChangeAspect="1"/>
          </p:cNvPicPr>
          <p:nvPr/>
        </p:nvPicPr>
        <p:blipFill rotWithShape="1">
          <a:blip r:embed="rId14"/>
          <a:srcRect r="31518"/>
          <a:stretch/>
        </p:blipFill>
        <p:spPr>
          <a:xfrm>
            <a:off x="6509763" y="4528014"/>
            <a:ext cx="3536361" cy="790575"/>
          </a:xfrm>
          <a:prstGeom prst="rect">
            <a:avLst/>
          </a:prstGeom>
        </p:spPr>
      </p:pic>
      <p:pic>
        <p:nvPicPr>
          <p:cNvPr id="10320" name="Picture 10319">
            <a:extLst>
              <a:ext uri="{FF2B5EF4-FFF2-40B4-BE49-F238E27FC236}">
                <a16:creationId xmlns:a16="http://schemas.microsoft.com/office/drawing/2014/main" id="{470321B4-40EB-3896-A46A-A6F4F241B1E8}"/>
              </a:ext>
            </a:extLst>
          </p:cNvPr>
          <p:cNvPicPr>
            <a:picLocks noChangeAspect="1"/>
          </p:cNvPicPr>
          <p:nvPr/>
        </p:nvPicPr>
        <p:blipFill>
          <a:blip r:embed="rId15"/>
          <a:stretch>
            <a:fillRect/>
          </a:stretch>
        </p:blipFill>
        <p:spPr>
          <a:xfrm>
            <a:off x="10298515" y="4502316"/>
            <a:ext cx="1504950" cy="419100"/>
          </a:xfrm>
          <a:prstGeom prst="rect">
            <a:avLst/>
          </a:prstGeom>
        </p:spPr>
      </p:pic>
      <p:sp>
        <p:nvSpPr>
          <p:cNvPr id="10321" name="Rectangle 10320">
            <a:extLst>
              <a:ext uri="{FF2B5EF4-FFF2-40B4-BE49-F238E27FC236}">
                <a16:creationId xmlns:a16="http://schemas.microsoft.com/office/drawing/2014/main" id="{BB00B34F-6465-D1FF-79E4-6D4E9207748B}"/>
              </a:ext>
            </a:extLst>
          </p:cNvPr>
          <p:cNvSpPr/>
          <p:nvPr/>
        </p:nvSpPr>
        <p:spPr>
          <a:xfrm>
            <a:off x="1254428" y="3035323"/>
            <a:ext cx="478350"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a:t>
            </a:r>
            <a:endParaRPr lang="en-US" sz="1600" b="1">
              <a:solidFill>
                <a:srgbClr val="FF0000"/>
              </a:solidFill>
            </a:endParaRPr>
          </a:p>
        </p:txBody>
      </p:sp>
      <p:sp>
        <p:nvSpPr>
          <p:cNvPr id="10322" name="Rectangle 10321">
            <a:extLst>
              <a:ext uri="{FF2B5EF4-FFF2-40B4-BE49-F238E27FC236}">
                <a16:creationId xmlns:a16="http://schemas.microsoft.com/office/drawing/2014/main" id="{529D458C-2E55-A9E5-6384-D5D5852B2FFC}"/>
              </a:ext>
            </a:extLst>
          </p:cNvPr>
          <p:cNvSpPr/>
          <p:nvPr/>
        </p:nvSpPr>
        <p:spPr>
          <a:xfrm>
            <a:off x="697487" y="4151978"/>
            <a:ext cx="1045221"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Selector</a:t>
            </a:r>
            <a:endParaRPr lang="en-US" sz="1600" b="1">
              <a:solidFill>
                <a:srgbClr val="FF0000"/>
              </a:solidFill>
            </a:endParaRPr>
          </a:p>
        </p:txBody>
      </p:sp>
      <p:sp>
        <p:nvSpPr>
          <p:cNvPr id="10323" name="Rectangle 10322">
            <a:extLst>
              <a:ext uri="{FF2B5EF4-FFF2-40B4-BE49-F238E27FC236}">
                <a16:creationId xmlns:a16="http://schemas.microsoft.com/office/drawing/2014/main" id="{E193E467-25EB-32D5-2F5E-B46D4494D2C7}"/>
              </a:ext>
            </a:extLst>
          </p:cNvPr>
          <p:cNvSpPr/>
          <p:nvPr/>
        </p:nvSpPr>
        <p:spPr>
          <a:xfrm>
            <a:off x="656543" y="5318589"/>
            <a:ext cx="1045221"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class</a:t>
            </a:r>
            <a:endParaRPr lang="en-US" sz="1600" b="1">
              <a:solidFill>
                <a:srgbClr val="FF0000"/>
              </a:solidFill>
            </a:endParaRPr>
          </a:p>
        </p:txBody>
      </p:sp>
      <p:sp>
        <p:nvSpPr>
          <p:cNvPr id="10324" name="Rectangle 10323">
            <a:extLst>
              <a:ext uri="{FF2B5EF4-FFF2-40B4-BE49-F238E27FC236}">
                <a16:creationId xmlns:a16="http://schemas.microsoft.com/office/drawing/2014/main" id="{DCAD98F7-EBD0-2673-2F77-F3D932A9CAEE}"/>
              </a:ext>
            </a:extLst>
          </p:cNvPr>
          <p:cNvSpPr/>
          <p:nvPr/>
        </p:nvSpPr>
        <p:spPr>
          <a:xfrm>
            <a:off x="5591432" y="3532711"/>
            <a:ext cx="841959"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id</a:t>
            </a:r>
            <a:endParaRPr lang="en-US" sz="1600" b="1">
              <a:solidFill>
                <a:srgbClr val="FF0000"/>
              </a:solidFill>
            </a:endParaRPr>
          </a:p>
        </p:txBody>
      </p:sp>
      <p:sp>
        <p:nvSpPr>
          <p:cNvPr id="10325" name="Rectangle 10324">
            <a:extLst>
              <a:ext uri="{FF2B5EF4-FFF2-40B4-BE49-F238E27FC236}">
                <a16:creationId xmlns:a16="http://schemas.microsoft.com/office/drawing/2014/main" id="{27D5529F-63B4-C321-60C5-79125653267D}"/>
              </a:ext>
            </a:extLst>
          </p:cNvPr>
          <p:cNvSpPr/>
          <p:nvPr/>
        </p:nvSpPr>
        <p:spPr>
          <a:xfrm>
            <a:off x="5591431" y="4528014"/>
            <a:ext cx="841959"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Inline</a:t>
            </a:r>
            <a:endParaRPr lang="en-US" sz="1600" b="1">
              <a:solidFill>
                <a:srgbClr val="FF0000"/>
              </a:solidFill>
            </a:endParaRPr>
          </a:p>
        </p:txBody>
      </p:sp>
      <p:sp>
        <p:nvSpPr>
          <p:cNvPr id="10326" name="Rectangle 10325">
            <a:extLst>
              <a:ext uri="{FF2B5EF4-FFF2-40B4-BE49-F238E27FC236}">
                <a16:creationId xmlns:a16="http://schemas.microsoft.com/office/drawing/2014/main" id="{4FBEEDDD-75EE-3FC1-544E-BB1C2636A1E7}"/>
              </a:ext>
            </a:extLst>
          </p:cNvPr>
          <p:cNvSpPr/>
          <p:nvPr/>
        </p:nvSpPr>
        <p:spPr>
          <a:xfrm>
            <a:off x="5217636" y="6064973"/>
            <a:ext cx="1300073" cy="32244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!important</a:t>
            </a:r>
            <a:endParaRPr lang="en-US" sz="1600" b="1">
              <a:solidFill>
                <a:srgbClr val="FF0000"/>
              </a:solidFill>
            </a:endParaRPr>
          </a:p>
        </p:txBody>
      </p:sp>
      <p:pic>
        <p:nvPicPr>
          <p:cNvPr id="10328" name="Picture 10327">
            <a:extLst>
              <a:ext uri="{FF2B5EF4-FFF2-40B4-BE49-F238E27FC236}">
                <a16:creationId xmlns:a16="http://schemas.microsoft.com/office/drawing/2014/main" id="{918A60DB-8274-5105-D841-E594B20CFBC8}"/>
              </a:ext>
            </a:extLst>
          </p:cNvPr>
          <p:cNvPicPr>
            <a:picLocks noChangeAspect="1"/>
          </p:cNvPicPr>
          <p:nvPr/>
        </p:nvPicPr>
        <p:blipFill>
          <a:blip r:embed="rId16"/>
          <a:stretch>
            <a:fillRect/>
          </a:stretch>
        </p:blipFill>
        <p:spPr>
          <a:xfrm>
            <a:off x="6569631" y="5897835"/>
            <a:ext cx="3057525" cy="933450"/>
          </a:xfrm>
          <a:prstGeom prst="rect">
            <a:avLst/>
          </a:prstGeom>
        </p:spPr>
      </p:pic>
      <p:pic>
        <p:nvPicPr>
          <p:cNvPr id="10330" name="Picture 10329">
            <a:extLst>
              <a:ext uri="{FF2B5EF4-FFF2-40B4-BE49-F238E27FC236}">
                <a16:creationId xmlns:a16="http://schemas.microsoft.com/office/drawing/2014/main" id="{B522924F-322E-C060-22F7-35CD6B9010C6}"/>
              </a:ext>
            </a:extLst>
          </p:cNvPr>
          <p:cNvPicPr>
            <a:picLocks noChangeAspect="1"/>
          </p:cNvPicPr>
          <p:nvPr/>
        </p:nvPicPr>
        <p:blipFill>
          <a:blip r:embed="rId17"/>
          <a:stretch>
            <a:fillRect/>
          </a:stretch>
        </p:blipFill>
        <p:spPr>
          <a:xfrm>
            <a:off x="10298515" y="5798273"/>
            <a:ext cx="1390650" cy="533400"/>
          </a:xfrm>
          <a:prstGeom prst="rect">
            <a:avLst/>
          </a:prstGeom>
        </p:spPr>
      </p:pic>
      <p:pic>
        <p:nvPicPr>
          <p:cNvPr id="10332" name="Picture 10331">
            <a:extLst>
              <a:ext uri="{FF2B5EF4-FFF2-40B4-BE49-F238E27FC236}">
                <a16:creationId xmlns:a16="http://schemas.microsoft.com/office/drawing/2014/main" id="{6E97287E-E813-E4D4-77A5-A21AF4A6B550}"/>
              </a:ext>
            </a:extLst>
          </p:cNvPr>
          <p:cNvPicPr>
            <a:picLocks noChangeAspect="1"/>
          </p:cNvPicPr>
          <p:nvPr/>
        </p:nvPicPr>
        <p:blipFill>
          <a:blip r:embed="rId18"/>
          <a:stretch>
            <a:fillRect/>
          </a:stretch>
        </p:blipFill>
        <p:spPr>
          <a:xfrm>
            <a:off x="3625934" y="342805"/>
            <a:ext cx="1438275" cy="352425"/>
          </a:xfrm>
          <a:prstGeom prst="rect">
            <a:avLst/>
          </a:prstGeom>
        </p:spPr>
      </p:pic>
      <p:sp>
        <p:nvSpPr>
          <p:cNvPr id="10335" name="TextBox 10334">
            <a:extLst>
              <a:ext uri="{FF2B5EF4-FFF2-40B4-BE49-F238E27FC236}">
                <a16:creationId xmlns:a16="http://schemas.microsoft.com/office/drawing/2014/main" id="{DE235E94-BAE5-77FB-3C0A-A78FC9D8D6BB}"/>
              </a:ext>
            </a:extLst>
          </p:cNvPr>
          <p:cNvSpPr txBox="1"/>
          <p:nvPr/>
        </p:nvSpPr>
        <p:spPr>
          <a:xfrm>
            <a:off x="5164111" y="401055"/>
            <a:ext cx="3473901" cy="261610"/>
          </a:xfrm>
          <a:prstGeom prst="rect">
            <a:avLst/>
          </a:prstGeom>
          <a:noFill/>
        </p:spPr>
        <p:txBody>
          <a:bodyPr wrap="square">
            <a:spAutoFit/>
          </a:bodyPr>
          <a:lstStyle/>
          <a:p>
            <a:r>
              <a:rPr lang="vi-VN" sz="1100">
                <a:hlinkClick r:id="rId19"/>
              </a:rPr>
              <a:t>https://www.w3schools.com/css/css_specificity.asp</a:t>
            </a:r>
            <a:r>
              <a:rPr lang="en-US" sz="1100"/>
              <a:t> </a:t>
            </a:r>
            <a:endParaRPr lang="vi-VN" sz="1100"/>
          </a:p>
        </p:txBody>
      </p:sp>
    </p:spTree>
    <p:extLst>
      <p:ext uri="{BB962C8B-B14F-4D97-AF65-F5344CB8AC3E}">
        <p14:creationId xmlns:p14="http://schemas.microsoft.com/office/powerpoint/2010/main" val="3557337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0335" name="TextBox 10334">
            <a:extLst>
              <a:ext uri="{FF2B5EF4-FFF2-40B4-BE49-F238E27FC236}">
                <a16:creationId xmlns:a16="http://schemas.microsoft.com/office/drawing/2014/main" id="{DE235E94-BAE5-77FB-3C0A-A78FC9D8D6BB}"/>
              </a:ext>
            </a:extLst>
          </p:cNvPr>
          <p:cNvSpPr txBox="1"/>
          <p:nvPr/>
        </p:nvSpPr>
        <p:spPr>
          <a:xfrm>
            <a:off x="4657912" y="1515199"/>
            <a:ext cx="6476061" cy="369332"/>
          </a:xfrm>
          <a:prstGeom prst="rect">
            <a:avLst/>
          </a:prstGeom>
          <a:noFill/>
        </p:spPr>
        <p:txBody>
          <a:bodyPr wrap="square">
            <a:spAutoFit/>
          </a:bodyPr>
          <a:lstStyle/>
          <a:p>
            <a:r>
              <a:rPr lang="vi-VN">
                <a:hlinkClick r:id="rId5"/>
              </a:rPr>
              <a:t>https://www.w3schools.com/css/css_specificity.asp</a:t>
            </a:r>
            <a:r>
              <a:rPr lang="en-US"/>
              <a:t> </a:t>
            </a:r>
            <a:endParaRPr lang="vi-VN"/>
          </a:p>
        </p:txBody>
      </p:sp>
      <p:pic>
        <p:nvPicPr>
          <p:cNvPr id="3" name="Picture 2">
            <a:extLst>
              <a:ext uri="{FF2B5EF4-FFF2-40B4-BE49-F238E27FC236}">
                <a16:creationId xmlns:a16="http://schemas.microsoft.com/office/drawing/2014/main" id="{BCA7C242-6258-92C1-05E6-71D4A8BF4DF9}"/>
              </a:ext>
            </a:extLst>
          </p:cNvPr>
          <p:cNvPicPr>
            <a:picLocks noChangeAspect="1"/>
          </p:cNvPicPr>
          <p:nvPr/>
        </p:nvPicPr>
        <p:blipFill>
          <a:blip r:embed="rId6"/>
          <a:stretch>
            <a:fillRect/>
          </a:stretch>
        </p:blipFill>
        <p:spPr>
          <a:xfrm>
            <a:off x="1035682" y="1589402"/>
            <a:ext cx="3367548" cy="823476"/>
          </a:xfrm>
          <a:prstGeom prst="rect">
            <a:avLst/>
          </a:prstGeom>
        </p:spPr>
      </p:pic>
      <p:pic>
        <p:nvPicPr>
          <p:cNvPr id="6" name="Picture 5">
            <a:extLst>
              <a:ext uri="{FF2B5EF4-FFF2-40B4-BE49-F238E27FC236}">
                <a16:creationId xmlns:a16="http://schemas.microsoft.com/office/drawing/2014/main" id="{254CE4FC-8D25-AFE1-582B-FA0442EF82F7}"/>
              </a:ext>
            </a:extLst>
          </p:cNvPr>
          <p:cNvPicPr>
            <a:picLocks noChangeAspect="1"/>
          </p:cNvPicPr>
          <p:nvPr/>
        </p:nvPicPr>
        <p:blipFill rotWithShape="1">
          <a:blip r:embed="rId7"/>
          <a:srcRect r="7031"/>
          <a:stretch/>
        </p:blipFill>
        <p:spPr>
          <a:xfrm>
            <a:off x="1035682" y="2511386"/>
            <a:ext cx="3367548" cy="809940"/>
          </a:xfrm>
          <a:prstGeom prst="rect">
            <a:avLst/>
          </a:prstGeom>
        </p:spPr>
      </p:pic>
      <p:pic>
        <p:nvPicPr>
          <p:cNvPr id="15" name="Picture 14">
            <a:extLst>
              <a:ext uri="{FF2B5EF4-FFF2-40B4-BE49-F238E27FC236}">
                <a16:creationId xmlns:a16="http://schemas.microsoft.com/office/drawing/2014/main" id="{6641BF0B-F3CC-60FF-E6E4-969B67F30A08}"/>
              </a:ext>
            </a:extLst>
          </p:cNvPr>
          <p:cNvPicPr>
            <a:picLocks noChangeAspect="1"/>
          </p:cNvPicPr>
          <p:nvPr/>
        </p:nvPicPr>
        <p:blipFill>
          <a:blip r:embed="rId8"/>
          <a:stretch>
            <a:fillRect/>
          </a:stretch>
        </p:blipFill>
        <p:spPr>
          <a:xfrm>
            <a:off x="4702418" y="1942535"/>
            <a:ext cx="7174508" cy="4791756"/>
          </a:xfrm>
          <a:prstGeom prst="rect">
            <a:avLst/>
          </a:prstGeom>
        </p:spPr>
      </p:pic>
      <p:grpSp>
        <p:nvGrpSpPr>
          <p:cNvPr id="2" name="Group 46">
            <a:extLst>
              <a:ext uri="{FF2B5EF4-FFF2-40B4-BE49-F238E27FC236}">
                <a16:creationId xmlns:a16="http://schemas.microsoft.com/office/drawing/2014/main" id="{9C1AECF5-7243-2CF7-334D-7B4646A80966}"/>
              </a:ext>
            </a:extLst>
          </p:cNvPr>
          <p:cNvGrpSpPr>
            <a:grpSpLocks/>
          </p:cNvGrpSpPr>
          <p:nvPr/>
        </p:nvGrpSpPr>
        <p:grpSpPr bwMode="auto">
          <a:xfrm>
            <a:off x="702179" y="712439"/>
            <a:ext cx="4000239" cy="685800"/>
            <a:chOff x="1296" y="1824"/>
            <a:chExt cx="2225" cy="432"/>
          </a:xfrm>
        </p:grpSpPr>
        <p:sp>
          <p:nvSpPr>
            <p:cNvPr id="4" name="AutoShape 47">
              <a:extLst>
                <a:ext uri="{FF2B5EF4-FFF2-40B4-BE49-F238E27FC236}">
                  <a16:creationId xmlns:a16="http://schemas.microsoft.com/office/drawing/2014/main" id="{1EA79555-7E6F-EBF9-EA69-5B454E3CD4E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03FE80B4-D8F8-C290-D551-F2F4C5C00C5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B8D34A9B-08D3-F765-FC59-2654A1B94DD3}"/>
                </a:ext>
              </a:extLst>
            </p:cNvPr>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a:t>
              </a:r>
              <a:r>
                <a:rPr lang="en-US" sz="2000" b="1" err="1">
                  <a:solidFill>
                    <a:srgbClr val="CC00FF"/>
                  </a:solidFill>
                </a:rPr>
                <a:t>Thứ</a:t>
              </a:r>
              <a:r>
                <a:rPr lang="en-US" sz="2000" b="1">
                  <a:solidFill>
                    <a:srgbClr val="CC00FF"/>
                  </a:solidFill>
                </a:rPr>
                <a:t> </a:t>
              </a:r>
              <a:r>
                <a:rPr lang="en-US" sz="2000" b="1" err="1">
                  <a:solidFill>
                    <a:srgbClr val="CC00FF"/>
                  </a:solidFill>
                </a:rPr>
                <a:t>tự</a:t>
              </a:r>
              <a:r>
                <a:rPr lang="en-US" sz="2000" b="1">
                  <a:solidFill>
                    <a:srgbClr val="CC00FF"/>
                  </a:solidFill>
                </a:rPr>
                <a:t> </a:t>
              </a:r>
              <a:r>
                <a:rPr lang="en-US" sz="2000" b="1" err="1">
                  <a:solidFill>
                    <a:srgbClr val="CC00FF"/>
                  </a:solidFill>
                </a:rPr>
                <a:t>ưu</a:t>
              </a:r>
              <a:r>
                <a:rPr lang="en-US" sz="2000" b="1">
                  <a:solidFill>
                    <a:srgbClr val="CC00FF"/>
                  </a:solidFill>
                </a:rPr>
                <a:t> </a:t>
              </a:r>
              <a:r>
                <a:rPr lang="en-US" sz="2000" b="1" err="1">
                  <a:solidFill>
                    <a:srgbClr val="CC00FF"/>
                  </a:solidFill>
                </a:rPr>
                <a:t>tiên</a:t>
              </a:r>
              <a:r>
                <a:rPr lang="en-US" sz="2000" b="1">
                  <a:solidFill>
                    <a:srgbClr val="CC00FF"/>
                  </a:solidFill>
                </a:rPr>
                <a:t> CSS selector</a:t>
              </a:r>
              <a:endParaRPr lang="vi-VN" sz="2000" b="1">
                <a:solidFill>
                  <a:srgbClr val="CC00FF"/>
                </a:solidFill>
              </a:endParaRPr>
            </a:p>
          </p:txBody>
        </p:sp>
        <p:sp>
          <p:nvSpPr>
            <p:cNvPr id="16" name="Text Box 50">
              <a:extLst>
                <a:ext uri="{FF2B5EF4-FFF2-40B4-BE49-F238E27FC236}">
                  <a16:creationId xmlns:a16="http://schemas.microsoft.com/office/drawing/2014/main" id="{D818877C-1D09-007A-D5A0-3C50863D1A17}"/>
                </a:ext>
              </a:extLst>
            </p:cNvPr>
            <p:cNvSpPr txBox="1">
              <a:spLocks noChangeArrowheads="1"/>
            </p:cNvSpPr>
            <p:nvPr/>
          </p:nvSpPr>
          <p:spPr bwMode="gray">
            <a:xfrm>
              <a:off x="1387" y="1886"/>
              <a:ext cx="1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a:t>
              </a:r>
            </a:p>
          </p:txBody>
        </p:sp>
      </p:grpSp>
    </p:spTree>
    <p:extLst>
      <p:ext uri="{BB962C8B-B14F-4D97-AF65-F5344CB8AC3E}">
        <p14:creationId xmlns:p14="http://schemas.microsoft.com/office/powerpoint/2010/main" val="128339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3049171" cy="685800"/>
            <a:chOff x="1296" y="1824"/>
            <a:chExt cx="1696" cy="432"/>
          </a:xfrm>
        </p:grpSpPr>
        <p:sp>
          <p:nvSpPr>
            <p:cNvPr id="138" name="AutoShape 47"/>
            <p:cNvSpPr>
              <a:spLocks noChangeArrowheads="1"/>
            </p:cNvSpPr>
            <p:nvPr/>
          </p:nvSpPr>
          <p:spPr bwMode="gray">
            <a:xfrm>
              <a:off x="1536" y="1899"/>
              <a:ext cx="1456"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50" y="1920"/>
              <a:ext cx="1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Vị trí đặt CSS</a:t>
              </a:r>
            </a:p>
          </p:txBody>
        </p:sp>
        <p:sp>
          <p:nvSpPr>
            <p:cNvPr id="144" name="Text Box 50"/>
            <p:cNvSpPr txBox="1">
              <a:spLocks noChangeArrowheads="1"/>
            </p:cNvSpPr>
            <p:nvPr/>
          </p:nvSpPr>
          <p:spPr bwMode="gray">
            <a:xfrm>
              <a:off x="1387" y="1886"/>
              <a:ext cx="1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4" name="Rectangle 19">
            <a:extLst>
              <a:ext uri="{FF2B5EF4-FFF2-40B4-BE49-F238E27FC236}">
                <a16:creationId xmlns:a16="http://schemas.microsoft.com/office/drawing/2014/main" id="{DF16BB88-E4F4-546A-3BAE-3BDB39864EF2}"/>
              </a:ext>
            </a:extLst>
          </p:cNvPr>
          <p:cNvSpPr>
            <a:spLocks noChangeArrowheads="1"/>
          </p:cNvSpPr>
          <p:nvPr/>
        </p:nvSpPr>
        <p:spPr bwMode="gray">
          <a:xfrm>
            <a:off x="1256410" y="1428403"/>
            <a:ext cx="9268137" cy="1015663"/>
          </a:xfrm>
          <a:prstGeom prst="rect">
            <a:avLst/>
          </a:prstGeom>
          <a:noFill/>
          <a:ln w="9525">
            <a:noFill/>
            <a:miter lim="800000"/>
            <a:headEnd/>
            <a:tailEnd/>
          </a:ln>
          <a:effectLst/>
        </p:spPr>
        <p:txBody>
          <a:bodyPr wrap="square">
            <a:spAutoFit/>
          </a:bodyPr>
          <a:lstStyle/>
          <a:p>
            <a:r>
              <a:rPr lang="en-US" sz="2000" b="1" i="1">
                <a:solidFill>
                  <a:srgbClr val="CC00FF"/>
                </a:solidFill>
                <a:latin typeface="Times New Roman" pitchFamily="18" charset="0"/>
                <a:cs typeface="Times New Roman" pitchFamily="18" charset="0"/>
              </a:rPr>
              <a:t>3.   </a:t>
            </a:r>
            <a:r>
              <a:rPr lang="en-US" sz="2000" b="1" i="1">
                <a:solidFill>
                  <a:srgbClr val="CC00FF"/>
                </a:solidFill>
                <a:effectLst/>
                <a:latin typeface="Times New Roman" pitchFamily="18" charset="0"/>
                <a:cs typeface="Times New Roman" pitchFamily="18" charset="0"/>
              </a:rPr>
              <a:t>External</a:t>
            </a:r>
            <a:r>
              <a:rPr lang="en-US" sz="2000" b="1" i="1">
                <a:latin typeface="Times New Roman" pitchFamily="18" charset="0"/>
                <a:cs typeface="Times New Roman" pitchFamily="18" charset="0"/>
              </a:rPr>
              <a:t> ( CSS bên ngoài) : trong trường hợp muốn áp dụng cho toàn bộ các file html nằm trên trang web, tránh việc phải copy css ra tất cả các file này  </a:t>
            </a:r>
          </a:p>
          <a:p>
            <a:endParaRPr lang="en-US" sz="2000" b="1" i="1">
              <a:latin typeface="Times New Roman" pitchFamily="18" charset="0"/>
              <a:cs typeface="Times New Roman" pitchFamily="18" charset="0"/>
            </a:endParaRPr>
          </a:p>
        </p:txBody>
      </p:sp>
      <p:sp>
        <p:nvSpPr>
          <p:cNvPr id="2" name="Rectangle 19">
            <a:extLst>
              <a:ext uri="{FF2B5EF4-FFF2-40B4-BE49-F238E27FC236}">
                <a16:creationId xmlns:a16="http://schemas.microsoft.com/office/drawing/2014/main" id="{976C00AF-6D35-01E0-1F7A-3C0BC2223AC2}"/>
              </a:ext>
            </a:extLst>
          </p:cNvPr>
          <p:cNvSpPr>
            <a:spLocks noChangeArrowheads="1"/>
          </p:cNvSpPr>
          <p:nvPr/>
        </p:nvSpPr>
        <p:spPr bwMode="gray">
          <a:xfrm>
            <a:off x="1556616" y="2191880"/>
            <a:ext cx="9268137"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Là cách </a:t>
            </a:r>
            <a:r>
              <a:rPr lang="en-US" b="1" i="1">
                <a:solidFill>
                  <a:srgbClr val="CC00FF"/>
                </a:solidFill>
                <a:latin typeface="Times New Roman" pitchFamily="18" charset="0"/>
                <a:cs typeface="Times New Roman" pitchFamily="18" charset="0"/>
              </a:rPr>
              <a:t>viết mã CSS thành 1 tệp .css </a:t>
            </a:r>
            <a:r>
              <a:rPr lang="en-US" b="1" i="1">
                <a:latin typeface="Times New Roman" pitchFamily="18" charset="0"/>
                <a:cs typeface="Times New Roman" pitchFamily="18" charset="0"/>
              </a:rPr>
              <a:t>quản lý riêng</a:t>
            </a:r>
          </a:p>
        </p:txBody>
      </p:sp>
      <p:pic>
        <p:nvPicPr>
          <p:cNvPr id="4" name="Picture 3">
            <a:extLst>
              <a:ext uri="{FF2B5EF4-FFF2-40B4-BE49-F238E27FC236}">
                <a16:creationId xmlns:a16="http://schemas.microsoft.com/office/drawing/2014/main" id="{6CCFBFB6-3306-35BB-01E0-96039E619603}"/>
              </a:ext>
            </a:extLst>
          </p:cNvPr>
          <p:cNvPicPr>
            <a:picLocks noChangeAspect="1"/>
          </p:cNvPicPr>
          <p:nvPr/>
        </p:nvPicPr>
        <p:blipFill>
          <a:blip r:embed="rId5"/>
          <a:stretch>
            <a:fillRect/>
          </a:stretch>
        </p:blipFill>
        <p:spPr>
          <a:xfrm>
            <a:off x="1783462" y="2602182"/>
            <a:ext cx="1455614" cy="322144"/>
          </a:xfrm>
          <a:prstGeom prst="rect">
            <a:avLst/>
          </a:prstGeom>
        </p:spPr>
      </p:pic>
      <p:pic>
        <p:nvPicPr>
          <p:cNvPr id="17" name="Picture 16">
            <a:extLst>
              <a:ext uri="{FF2B5EF4-FFF2-40B4-BE49-F238E27FC236}">
                <a16:creationId xmlns:a16="http://schemas.microsoft.com/office/drawing/2014/main" id="{0F44D6C0-E411-8500-0C01-79B1F32E81E7}"/>
              </a:ext>
            </a:extLst>
          </p:cNvPr>
          <p:cNvPicPr>
            <a:picLocks noChangeAspect="1"/>
          </p:cNvPicPr>
          <p:nvPr/>
        </p:nvPicPr>
        <p:blipFill>
          <a:blip r:embed="rId6"/>
          <a:stretch>
            <a:fillRect/>
          </a:stretch>
        </p:blipFill>
        <p:spPr>
          <a:xfrm>
            <a:off x="3521086" y="2609701"/>
            <a:ext cx="2600325" cy="1190625"/>
          </a:xfrm>
          <a:prstGeom prst="rect">
            <a:avLst/>
          </a:prstGeom>
        </p:spPr>
      </p:pic>
      <p:sp>
        <p:nvSpPr>
          <p:cNvPr id="19" name="Rectangle 19">
            <a:extLst>
              <a:ext uri="{FF2B5EF4-FFF2-40B4-BE49-F238E27FC236}">
                <a16:creationId xmlns:a16="http://schemas.microsoft.com/office/drawing/2014/main" id="{CED1A489-C968-52F4-613D-BC55A66A3785}"/>
              </a:ext>
            </a:extLst>
          </p:cNvPr>
          <p:cNvSpPr>
            <a:spLocks noChangeArrowheads="1"/>
          </p:cNvSpPr>
          <p:nvPr/>
        </p:nvSpPr>
        <p:spPr bwMode="gray">
          <a:xfrm>
            <a:off x="1556616" y="3789978"/>
            <a:ext cx="9268137" cy="369332"/>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en-US" b="1" i="1">
                <a:latin typeface="Times New Roman" pitchFamily="18" charset="0"/>
                <a:cs typeface="Times New Roman" pitchFamily="18" charset="0"/>
              </a:rPr>
              <a:t>Cần khai báo trong HTML để link đến tệp CSS</a:t>
            </a:r>
          </a:p>
        </p:txBody>
      </p:sp>
      <p:pic>
        <p:nvPicPr>
          <p:cNvPr id="21" name="Picture 20">
            <a:extLst>
              <a:ext uri="{FF2B5EF4-FFF2-40B4-BE49-F238E27FC236}">
                <a16:creationId xmlns:a16="http://schemas.microsoft.com/office/drawing/2014/main" id="{8EF5DE36-8F03-7F5B-85F2-6750500C1D67}"/>
              </a:ext>
            </a:extLst>
          </p:cNvPr>
          <p:cNvPicPr>
            <a:picLocks noChangeAspect="1"/>
          </p:cNvPicPr>
          <p:nvPr/>
        </p:nvPicPr>
        <p:blipFill>
          <a:blip r:embed="rId7"/>
          <a:stretch>
            <a:fillRect/>
          </a:stretch>
        </p:blipFill>
        <p:spPr>
          <a:xfrm>
            <a:off x="1667453" y="4142403"/>
            <a:ext cx="7962900" cy="1676400"/>
          </a:xfrm>
          <a:prstGeom prst="rect">
            <a:avLst/>
          </a:prstGeom>
        </p:spPr>
      </p:pic>
      <p:sp>
        <p:nvSpPr>
          <p:cNvPr id="26" name="Rectangle 19">
            <a:extLst>
              <a:ext uri="{FF2B5EF4-FFF2-40B4-BE49-F238E27FC236}">
                <a16:creationId xmlns:a16="http://schemas.microsoft.com/office/drawing/2014/main" id="{1114BE32-F189-167E-618F-D779777FDBCD}"/>
              </a:ext>
            </a:extLst>
          </p:cNvPr>
          <p:cNvSpPr>
            <a:spLocks noChangeArrowheads="1"/>
          </p:cNvSpPr>
          <p:nvPr/>
        </p:nvSpPr>
        <p:spPr bwMode="gray">
          <a:xfrm>
            <a:off x="1487342" y="6003706"/>
            <a:ext cx="9268137" cy="646331"/>
          </a:xfrm>
          <a:prstGeom prst="rect">
            <a:avLst/>
          </a:prstGeom>
          <a:noFill/>
          <a:ln w="9525">
            <a:noFill/>
            <a:miter lim="800000"/>
            <a:headEnd/>
            <a:tailEnd/>
          </a:ln>
          <a:effectLst/>
        </p:spPr>
        <p:txBody>
          <a:bodyPr wrap="square">
            <a:spAutoFit/>
          </a:bodyPr>
          <a:lstStyle/>
          <a:p>
            <a:pPr marL="285750" indent="-285750">
              <a:buFont typeface="Wingdings" panose="05000000000000000000" pitchFamily="2" charset="2"/>
              <a:buChar char="ü"/>
            </a:pPr>
            <a:r>
              <a:rPr lang="vi-VN" b="1" i="1">
                <a:solidFill>
                  <a:srgbClr val="CC00FF"/>
                </a:solidFill>
                <a:latin typeface="Times New Roman" pitchFamily="18" charset="0"/>
                <a:cs typeface="Times New Roman" pitchFamily="18" charset="0"/>
              </a:rPr>
              <a:t>rel="stylesheet" </a:t>
            </a:r>
            <a:r>
              <a:rPr lang="en-US" b="1" i="1">
                <a:latin typeface="Times New Roman" pitchFamily="18" charset="0"/>
                <a:cs typeface="Times New Roman" pitchFamily="18" charset="0"/>
              </a:rPr>
              <a:t>thông báo cho trình duyệt, </a:t>
            </a:r>
            <a:r>
              <a:rPr lang="vi-VN" b="1" i="1">
                <a:latin typeface="Times New Roman" pitchFamily="18" charset="0"/>
                <a:cs typeface="Times New Roman" pitchFamily="18" charset="0"/>
              </a:rPr>
              <a:t>tải tệp CSS được chỉ định và áp dụng các định dạng kiểu trong tệp đó cho trang web hiện tại.</a:t>
            </a:r>
            <a:endParaRPr lang="en-US" b="1" i="1">
              <a:latin typeface="Times New Roman" pitchFamily="18" charset="0"/>
              <a:cs typeface="Times New Roman" pitchFamily="18" charset="0"/>
            </a:endParaRPr>
          </a:p>
        </p:txBody>
      </p:sp>
    </p:spTree>
    <p:extLst>
      <p:ext uri="{BB962C8B-B14F-4D97-AF65-F5344CB8AC3E}">
        <p14:creationId xmlns:p14="http://schemas.microsoft.com/office/powerpoint/2010/main" val="2884520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241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err="1">
                    <a:solidFill>
                      <a:srgbClr val="0000CC"/>
                    </a:solidFill>
                    <a:latin typeface="UTM Azuki" pitchFamily="18" charset="0"/>
                  </a:rPr>
                  <a:t>Gà</a:t>
                </a:r>
                <a:r>
                  <a:rPr lang="en-US" sz="2400" b="1">
                    <a:solidFill>
                      <a:srgbClr val="0000CC"/>
                    </a:solidFill>
                    <a:latin typeface="UTM Azuki" pitchFamily="18" charset="0"/>
                  </a:rPr>
                  <a:t>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a:t>
                </a:r>
                <a:r>
                  <a:rPr lang="en-US" sz="2400" b="1" err="1">
                    <a:solidFill>
                      <a:srgbClr val="0000CC"/>
                    </a:solidFill>
                    <a:latin typeface="UTM Azuki" pitchFamily="18" charset="0"/>
                  </a:rPr>
                  <a:t>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grpSp>
        <p:nvGrpSpPr>
          <p:cNvPr id="2" name="Group 46">
            <a:extLst>
              <a:ext uri="{FF2B5EF4-FFF2-40B4-BE49-F238E27FC236}">
                <a16:creationId xmlns:a16="http://schemas.microsoft.com/office/drawing/2014/main" id="{9C1AECF5-7243-2CF7-334D-7B4646A80966}"/>
              </a:ext>
            </a:extLst>
          </p:cNvPr>
          <p:cNvGrpSpPr>
            <a:grpSpLocks/>
          </p:cNvGrpSpPr>
          <p:nvPr/>
        </p:nvGrpSpPr>
        <p:grpSpPr bwMode="auto">
          <a:xfrm>
            <a:off x="702179" y="712439"/>
            <a:ext cx="4000239" cy="685800"/>
            <a:chOff x="1296" y="1824"/>
            <a:chExt cx="2225" cy="432"/>
          </a:xfrm>
        </p:grpSpPr>
        <p:sp>
          <p:nvSpPr>
            <p:cNvPr id="4" name="AutoShape 47">
              <a:extLst>
                <a:ext uri="{FF2B5EF4-FFF2-40B4-BE49-F238E27FC236}">
                  <a16:creationId xmlns:a16="http://schemas.microsoft.com/office/drawing/2014/main" id="{1EA79555-7E6F-EBF9-EA69-5B454E3CD4E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03FE80B4-D8F8-C290-D551-F2F4C5C00C5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B8D34A9B-08D3-F765-FC59-2654A1B94DD3}"/>
                </a:ext>
              </a:extLst>
            </p:cNvPr>
            <p:cNvSpPr txBox="1">
              <a:spLocks noChangeArrowheads="1"/>
            </p:cNvSpPr>
            <p:nvPr/>
          </p:nvSpPr>
          <p:spPr bwMode="gray">
            <a:xfrm>
              <a:off x="1550" y="1920"/>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Play game CSS </a:t>
              </a:r>
              <a:r>
                <a:rPr lang="en-US" sz="2000" b="1" err="1">
                  <a:solidFill>
                    <a:srgbClr val="CC00FF"/>
                  </a:solidFill>
                </a:rPr>
                <a:t>Selcector</a:t>
              </a:r>
              <a:endParaRPr lang="vi-VN" sz="2000" b="1">
                <a:solidFill>
                  <a:srgbClr val="CC00FF"/>
                </a:solidFill>
              </a:endParaRPr>
            </a:p>
          </p:txBody>
        </p:sp>
        <p:sp>
          <p:nvSpPr>
            <p:cNvPr id="16" name="Text Box 50">
              <a:extLst>
                <a:ext uri="{FF2B5EF4-FFF2-40B4-BE49-F238E27FC236}">
                  <a16:creationId xmlns:a16="http://schemas.microsoft.com/office/drawing/2014/main" id="{D818877C-1D09-007A-D5A0-3C50863D1A17}"/>
                </a:ext>
              </a:extLst>
            </p:cNvPr>
            <p:cNvSpPr txBox="1">
              <a:spLocks noChangeArrowheads="1"/>
            </p:cNvSpPr>
            <p:nvPr/>
          </p:nvSpPr>
          <p:spPr bwMode="gray">
            <a:xfrm>
              <a:off x="1344" y="1886"/>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39</a:t>
              </a:r>
            </a:p>
          </p:txBody>
        </p:sp>
      </p:grpSp>
      <p:pic>
        <p:nvPicPr>
          <p:cNvPr id="20" name="Picture 19">
            <a:extLst>
              <a:ext uri="{FF2B5EF4-FFF2-40B4-BE49-F238E27FC236}">
                <a16:creationId xmlns:a16="http://schemas.microsoft.com/office/drawing/2014/main" id="{1EB49E0D-1B73-D823-EE08-78D647E53687}"/>
              </a:ext>
            </a:extLst>
          </p:cNvPr>
          <p:cNvPicPr>
            <a:picLocks noChangeAspect="1"/>
          </p:cNvPicPr>
          <p:nvPr/>
        </p:nvPicPr>
        <p:blipFill>
          <a:blip r:embed="rId5"/>
          <a:stretch>
            <a:fillRect/>
          </a:stretch>
        </p:blipFill>
        <p:spPr>
          <a:xfrm>
            <a:off x="0" y="1699865"/>
            <a:ext cx="12192000" cy="5158135"/>
          </a:xfrm>
          <a:prstGeom prst="rect">
            <a:avLst/>
          </a:prstGeom>
        </p:spPr>
      </p:pic>
      <p:sp>
        <p:nvSpPr>
          <p:cNvPr id="22" name="TextBox 21">
            <a:extLst>
              <a:ext uri="{FF2B5EF4-FFF2-40B4-BE49-F238E27FC236}">
                <a16:creationId xmlns:a16="http://schemas.microsoft.com/office/drawing/2014/main" id="{2951A2D1-9651-5BFD-298F-5A936C4087CE}"/>
              </a:ext>
            </a:extLst>
          </p:cNvPr>
          <p:cNvSpPr txBox="1"/>
          <p:nvPr/>
        </p:nvSpPr>
        <p:spPr>
          <a:xfrm>
            <a:off x="9388946" y="1079700"/>
            <a:ext cx="2689424" cy="369332"/>
          </a:xfrm>
          <a:prstGeom prst="rect">
            <a:avLst/>
          </a:prstGeom>
          <a:noFill/>
        </p:spPr>
        <p:txBody>
          <a:bodyPr wrap="square">
            <a:spAutoFit/>
          </a:bodyPr>
          <a:lstStyle/>
          <a:p>
            <a:pPr algn="ctr"/>
            <a:r>
              <a:rPr lang="en-US" sz="1800" b="1">
                <a:solidFill>
                  <a:srgbClr val="CC00FF"/>
                </a:solidFill>
              </a:rPr>
              <a:t> </a:t>
            </a:r>
            <a:r>
              <a:rPr lang="en-US" sz="1800" b="1">
                <a:solidFill>
                  <a:srgbClr val="CC00FF"/>
                </a:solidFill>
                <a:hlinkClick r:id="rId6"/>
              </a:rPr>
              <a:t>http://game.tuhoc.cc</a:t>
            </a:r>
            <a:r>
              <a:rPr lang="en-US" sz="1800" b="1">
                <a:solidFill>
                  <a:srgbClr val="CC00FF"/>
                </a:solidFill>
              </a:rPr>
              <a:t>  </a:t>
            </a:r>
            <a:endParaRPr lang="vi-VN" sz="1800" b="1">
              <a:solidFill>
                <a:srgbClr val="CC00FF"/>
              </a:solidFill>
            </a:endParaRPr>
          </a:p>
        </p:txBody>
      </p:sp>
      <p:grpSp>
        <p:nvGrpSpPr>
          <p:cNvPr id="26" name="Group 25">
            <a:extLst>
              <a:ext uri="{FF2B5EF4-FFF2-40B4-BE49-F238E27FC236}">
                <a16:creationId xmlns:a16="http://schemas.microsoft.com/office/drawing/2014/main" id="{D24BBC39-2F3B-99F8-1B13-2390FB3E993C}"/>
              </a:ext>
            </a:extLst>
          </p:cNvPr>
          <p:cNvGrpSpPr/>
          <p:nvPr/>
        </p:nvGrpSpPr>
        <p:grpSpPr>
          <a:xfrm>
            <a:off x="7266120" y="864839"/>
            <a:ext cx="2150485" cy="575741"/>
            <a:chOff x="6280659" y="859273"/>
            <a:chExt cx="2150485" cy="575741"/>
          </a:xfrm>
        </p:grpSpPr>
        <p:sp>
          <p:nvSpPr>
            <p:cNvPr id="23" name="Oval 22">
              <a:extLst>
                <a:ext uri="{FF2B5EF4-FFF2-40B4-BE49-F238E27FC236}">
                  <a16:creationId xmlns:a16="http://schemas.microsoft.com/office/drawing/2014/main" id="{26E73E82-83B8-57AE-4C8F-0B95307B1848}"/>
                </a:ext>
              </a:extLst>
            </p:cNvPr>
            <p:cNvSpPr/>
            <p:nvPr/>
          </p:nvSpPr>
          <p:spPr>
            <a:xfrm>
              <a:off x="62806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27</a:t>
              </a:r>
            </a:p>
          </p:txBody>
        </p:sp>
        <p:sp>
          <p:nvSpPr>
            <p:cNvPr id="24" name="Arrow: Right 23">
              <a:extLst>
                <a:ext uri="{FF2B5EF4-FFF2-40B4-BE49-F238E27FC236}">
                  <a16:creationId xmlns:a16="http://schemas.microsoft.com/office/drawing/2014/main" id="{2D18B342-9624-1764-60BE-3607082C6774}"/>
                </a:ext>
              </a:extLst>
            </p:cNvPr>
            <p:cNvSpPr/>
            <p:nvPr/>
          </p:nvSpPr>
          <p:spPr>
            <a:xfrm>
              <a:off x="7207988" y="996505"/>
              <a:ext cx="351692" cy="30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8C16780-8944-C261-6562-1E2BFE5EC25C}"/>
                </a:ext>
              </a:extLst>
            </p:cNvPr>
            <p:cNvSpPr/>
            <p:nvPr/>
          </p:nvSpPr>
          <p:spPr>
            <a:xfrm>
              <a:off x="7746159" y="859273"/>
              <a:ext cx="684985" cy="575741"/>
            </a:xfrm>
            <a:prstGeom prst="ellipse">
              <a:avLst/>
            </a:prstGeom>
            <a:solidFill>
              <a:srgbClr val="FD7F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39</a:t>
              </a:r>
            </a:p>
          </p:txBody>
        </p:sp>
      </p:grpSp>
      <p:sp>
        <p:nvSpPr>
          <p:cNvPr id="27" name="TextBox 26">
            <a:extLst>
              <a:ext uri="{FF2B5EF4-FFF2-40B4-BE49-F238E27FC236}">
                <a16:creationId xmlns:a16="http://schemas.microsoft.com/office/drawing/2014/main" id="{95FFA82B-C76C-5A6B-3FC1-73A7E79BEC32}"/>
              </a:ext>
            </a:extLst>
          </p:cNvPr>
          <p:cNvSpPr txBox="1"/>
          <p:nvPr/>
        </p:nvSpPr>
        <p:spPr>
          <a:xfrm>
            <a:off x="5055185" y="1036842"/>
            <a:ext cx="2194960" cy="400110"/>
          </a:xfrm>
          <a:prstGeom prst="rect">
            <a:avLst/>
          </a:prstGeom>
          <a:noFill/>
        </p:spPr>
        <p:txBody>
          <a:bodyPr wrap="none" rtlCol="0">
            <a:spAutoFit/>
          </a:bodyPr>
          <a:lstStyle/>
          <a:p>
            <a:r>
              <a:rPr lang="en-US" sz="2000" b="1" err="1">
                <a:solidFill>
                  <a:srgbClr val="CC00FF"/>
                </a:solidFill>
              </a:rPr>
              <a:t>Lý</a:t>
            </a:r>
            <a:r>
              <a:rPr lang="en-US" sz="2000" b="1">
                <a:solidFill>
                  <a:srgbClr val="CC00FF"/>
                </a:solidFill>
              </a:rPr>
              <a:t> </a:t>
            </a:r>
            <a:r>
              <a:rPr lang="en-US" sz="2000" b="1" err="1">
                <a:solidFill>
                  <a:srgbClr val="CC00FF"/>
                </a:solidFill>
              </a:rPr>
              <a:t>thuyết</a:t>
            </a:r>
            <a:r>
              <a:rPr lang="en-US" sz="2000" b="1">
                <a:solidFill>
                  <a:srgbClr val="CC00FF"/>
                </a:solidFill>
              </a:rPr>
              <a:t> selector: </a:t>
            </a:r>
          </a:p>
        </p:txBody>
      </p:sp>
    </p:spTree>
    <p:extLst>
      <p:ext uri="{BB962C8B-B14F-4D97-AF65-F5344CB8AC3E}">
        <p14:creationId xmlns:p14="http://schemas.microsoft.com/office/powerpoint/2010/main" val="902842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006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178537" cy="685800"/>
            <a:chOff x="1296" y="1824"/>
            <a:chExt cx="2252" cy="432"/>
          </a:xfrm>
        </p:grpSpPr>
        <p:sp>
          <p:nvSpPr>
            <p:cNvPr id="138" name="AutoShape 47"/>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Mô hình hộp CSS</a:t>
              </a:r>
              <a:endParaRPr lang="vi-VN" sz="2000" b="1">
                <a:solidFill>
                  <a:srgbClr val="CC00FF"/>
                </a:solidFill>
              </a:endParaRPr>
            </a:p>
          </p:txBody>
        </p:sp>
        <p:sp>
          <p:nvSpPr>
            <p:cNvPr id="144" name="Text Box 50"/>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1</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2" name="Rectangle 21">
            <a:extLst>
              <a:ext uri="{FF2B5EF4-FFF2-40B4-BE49-F238E27FC236}">
                <a16:creationId xmlns:a16="http://schemas.microsoft.com/office/drawing/2014/main" id="{8654737E-93B7-0AA6-99F1-719578225538}"/>
              </a:ext>
            </a:extLst>
          </p:cNvPr>
          <p:cNvSpPr/>
          <p:nvPr/>
        </p:nvSpPr>
        <p:spPr>
          <a:xfrm>
            <a:off x="1040463" y="1475284"/>
            <a:ext cx="9005659"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Box Model : </a:t>
            </a:r>
            <a:r>
              <a:rPr lang="en-US" b="1" i="1">
                <a:latin typeface="Times New Roman" pitchFamily="18" charset="0"/>
                <a:cs typeface="Times New Roman" pitchFamily="18" charset="0"/>
              </a:rPr>
              <a:t>Trình</a:t>
            </a:r>
            <a:r>
              <a:rPr lang="en-US">
                <a:latin typeface="Roboto" panose="020B0604020202020204" pitchFamily="2" charset="0"/>
                <a:cs typeface="Times New Roman" pitchFamily="18" charset="0"/>
              </a:rPr>
              <a:t> </a:t>
            </a:r>
            <a:r>
              <a:rPr lang="en-US" b="1" i="1">
                <a:latin typeface="Times New Roman" pitchFamily="18" charset="0"/>
                <a:cs typeface="Times New Roman" pitchFamily="18" charset="0"/>
              </a:rPr>
              <a:t>duyệt luôn coi mỗi phần tử là 1 box -  hộp chữ nhật </a:t>
            </a:r>
          </a:p>
        </p:txBody>
      </p:sp>
      <p:pic>
        <p:nvPicPr>
          <p:cNvPr id="26" name="Picture 25">
            <a:extLst>
              <a:ext uri="{FF2B5EF4-FFF2-40B4-BE49-F238E27FC236}">
                <a16:creationId xmlns:a16="http://schemas.microsoft.com/office/drawing/2014/main" id="{867E1B6E-B790-4502-FBC9-F1CBA6A3180A}"/>
              </a:ext>
            </a:extLst>
          </p:cNvPr>
          <p:cNvPicPr>
            <a:picLocks noChangeAspect="1"/>
          </p:cNvPicPr>
          <p:nvPr/>
        </p:nvPicPr>
        <p:blipFill>
          <a:blip r:embed="rId5"/>
          <a:stretch>
            <a:fillRect/>
          </a:stretch>
        </p:blipFill>
        <p:spPr>
          <a:xfrm>
            <a:off x="979662" y="1974252"/>
            <a:ext cx="3130519" cy="2400300"/>
          </a:xfrm>
          <a:prstGeom prst="rect">
            <a:avLst/>
          </a:prstGeom>
        </p:spPr>
      </p:pic>
      <p:cxnSp>
        <p:nvCxnSpPr>
          <p:cNvPr id="28" name="Straight Arrow Connector 27">
            <a:extLst>
              <a:ext uri="{FF2B5EF4-FFF2-40B4-BE49-F238E27FC236}">
                <a16:creationId xmlns:a16="http://schemas.microsoft.com/office/drawing/2014/main" id="{783E1BEE-693E-AFC8-E177-AB739AB808B2}"/>
              </a:ext>
            </a:extLst>
          </p:cNvPr>
          <p:cNvCxnSpPr/>
          <p:nvPr/>
        </p:nvCxnSpPr>
        <p:spPr>
          <a:xfrm>
            <a:off x="1884218" y="2327478"/>
            <a:ext cx="0" cy="304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CAF546-2009-F4E7-9067-BBAECE826BF1}"/>
              </a:ext>
            </a:extLst>
          </p:cNvPr>
          <p:cNvCxnSpPr/>
          <p:nvPr/>
        </p:nvCxnSpPr>
        <p:spPr>
          <a:xfrm>
            <a:off x="2295236" y="2650836"/>
            <a:ext cx="0" cy="304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2229F1E-82DA-C2B0-C7E2-0C5B1B6B6B36}"/>
              </a:ext>
            </a:extLst>
          </p:cNvPr>
          <p:cNvCxnSpPr/>
          <p:nvPr/>
        </p:nvCxnSpPr>
        <p:spPr>
          <a:xfrm>
            <a:off x="3042905" y="3004483"/>
            <a:ext cx="0" cy="304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7873EE2-1D2D-42B9-D506-0D4D43AEF2D1}"/>
              </a:ext>
            </a:extLst>
          </p:cNvPr>
          <p:cNvSpPr/>
          <p:nvPr/>
        </p:nvSpPr>
        <p:spPr>
          <a:xfrm>
            <a:off x="1874548" y="3018428"/>
            <a:ext cx="1293523"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Nội dung</a:t>
            </a:r>
          </a:p>
        </p:txBody>
      </p:sp>
      <p:cxnSp>
        <p:nvCxnSpPr>
          <p:cNvPr id="10304" name="Straight Arrow Connector 10303">
            <a:extLst>
              <a:ext uri="{FF2B5EF4-FFF2-40B4-BE49-F238E27FC236}">
                <a16:creationId xmlns:a16="http://schemas.microsoft.com/office/drawing/2014/main" id="{3695150D-D647-F102-E09D-CCFD312204C1}"/>
              </a:ext>
            </a:extLst>
          </p:cNvPr>
          <p:cNvCxnSpPr/>
          <p:nvPr/>
        </p:nvCxnSpPr>
        <p:spPr>
          <a:xfrm>
            <a:off x="2974108" y="3025489"/>
            <a:ext cx="0" cy="304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05" name="Rectangle 10304">
            <a:extLst>
              <a:ext uri="{FF2B5EF4-FFF2-40B4-BE49-F238E27FC236}">
                <a16:creationId xmlns:a16="http://schemas.microsoft.com/office/drawing/2014/main" id="{71852F81-E6B5-1A2A-1E6C-282CE7D1E09F}"/>
              </a:ext>
            </a:extLst>
          </p:cNvPr>
          <p:cNvSpPr/>
          <p:nvPr/>
        </p:nvSpPr>
        <p:spPr>
          <a:xfrm>
            <a:off x="1294077" y="2327478"/>
            <a:ext cx="2502068" cy="1644158"/>
          </a:xfrm>
          <a:prstGeom prst="rect">
            <a:avLst/>
          </a:prstGeom>
          <a:solidFill>
            <a:srgbClr val="E424B2">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06" name="TextBox 10305">
            <a:extLst>
              <a:ext uri="{FF2B5EF4-FFF2-40B4-BE49-F238E27FC236}">
                <a16:creationId xmlns:a16="http://schemas.microsoft.com/office/drawing/2014/main" id="{7A5949E6-20CB-866A-F38D-DF0D79B17AF4}"/>
              </a:ext>
            </a:extLst>
          </p:cNvPr>
          <p:cNvSpPr txBox="1"/>
          <p:nvPr/>
        </p:nvSpPr>
        <p:spPr>
          <a:xfrm>
            <a:off x="4293633" y="1984149"/>
            <a:ext cx="6790003" cy="1200329"/>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latin typeface="Times New Roman" pitchFamily="18" charset="0"/>
                <a:cs typeface="Times New Roman" pitchFamily="18" charset="0"/>
              </a:rPr>
              <a:t>Nội dung</a:t>
            </a:r>
            <a:r>
              <a:rPr lang="en-US" b="0" i="0">
                <a:effectLst/>
                <a:latin typeface="Söhne Mono"/>
              </a:rPr>
              <a:t> </a:t>
            </a:r>
            <a:r>
              <a:rPr lang="en-US" b="1" i="1">
                <a:latin typeface="Times New Roman" pitchFamily="18" charset="0"/>
                <a:cs typeface="Times New Roman" pitchFamily="18" charset="0"/>
              </a:rPr>
              <a:t>(width, height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hình ảnh, text,video…</a:t>
            </a:r>
            <a:endParaRPr lang="en-US" b="1" i="1">
              <a:latin typeface="Times New Roman" pitchFamily="18" charset="0"/>
              <a:cs typeface="Times New Roman" pitchFamily="18" charset="0"/>
              <a:sym typeface="Wingdings" panose="05000000000000000000" pitchFamily="2" charset="2"/>
            </a:endParaRP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latin typeface="Times New Roman" pitchFamily="18" charset="0"/>
                <a:cs typeface="Times New Roman" pitchFamily="18" charset="0"/>
              </a:rPr>
              <a:t>padding</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khoảng đệm nội dung và viền (không chứa nội dung) </a:t>
            </a: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a:t>
            </a:r>
            <a:r>
              <a:rPr lang="en-US" b="1" i="1">
                <a:latin typeface="Times New Roman" pitchFamily="18" charset="0"/>
                <a:cs typeface="Times New Roman" pitchFamily="18" charset="0"/>
              </a:rPr>
              <a:t>border</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của phần tử (viền nét liền, đứt…)</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en-US" b="1" i="1">
                <a:latin typeface="Times New Roman" pitchFamily="18" charset="0"/>
                <a:cs typeface="Times New Roman" pitchFamily="18" charset="0"/>
              </a:rPr>
              <a:t>margin </a:t>
            </a:r>
            <a:r>
              <a:rPr lang="en-US" b="1" i="1">
                <a:solidFill>
                  <a:srgbClr val="CC00FF"/>
                </a:solidFill>
                <a:latin typeface="Times New Roman" pitchFamily="18" charset="0"/>
                <a:cs typeface="Times New Roman" pitchFamily="18" charset="0"/>
                <a:sym typeface="Wingdings" panose="05000000000000000000" pitchFamily="2" charset="2"/>
              </a:rPr>
              <a:t> Khoảng cách với các phần tử liền kề khác</a:t>
            </a:r>
            <a:endParaRPr lang="en-US" b="1" i="1">
              <a:latin typeface="Times New Roman" pitchFamily="18" charset="0"/>
              <a:cs typeface="Times New Roman" pitchFamily="18" charset="0"/>
            </a:endParaRPr>
          </a:p>
        </p:txBody>
      </p:sp>
      <p:pic>
        <p:nvPicPr>
          <p:cNvPr id="10307" name="Picture 10306">
            <a:extLst>
              <a:ext uri="{FF2B5EF4-FFF2-40B4-BE49-F238E27FC236}">
                <a16:creationId xmlns:a16="http://schemas.microsoft.com/office/drawing/2014/main" id="{56ADD5AC-4CEA-D593-8404-C321732C2F3B}"/>
              </a:ext>
            </a:extLst>
          </p:cNvPr>
          <p:cNvPicPr>
            <a:picLocks noChangeAspect="1"/>
          </p:cNvPicPr>
          <p:nvPr/>
        </p:nvPicPr>
        <p:blipFill>
          <a:blip r:embed="rId5"/>
          <a:stretch>
            <a:fillRect/>
          </a:stretch>
        </p:blipFill>
        <p:spPr>
          <a:xfrm>
            <a:off x="979662" y="4457700"/>
            <a:ext cx="3130519" cy="2400300"/>
          </a:xfrm>
          <a:prstGeom prst="rect">
            <a:avLst/>
          </a:prstGeom>
        </p:spPr>
      </p:pic>
      <p:sp>
        <p:nvSpPr>
          <p:cNvPr id="10308" name="Rectangle 10307">
            <a:extLst>
              <a:ext uri="{FF2B5EF4-FFF2-40B4-BE49-F238E27FC236}">
                <a16:creationId xmlns:a16="http://schemas.microsoft.com/office/drawing/2014/main" id="{4D5C3E3B-6829-E7A7-AB59-FF901DA63DE7}"/>
              </a:ext>
            </a:extLst>
          </p:cNvPr>
          <p:cNvSpPr/>
          <p:nvPr/>
        </p:nvSpPr>
        <p:spPr>
          <a:xfrm>
            <a:off x="1294077" y="4810926"/>
            <a:ext cx="2502068" cy="1644158"/>
          </a:xfrm>
          <a:prstGeom prst="rect">
            <a:avLst/>
          </a:prstGeom>
          <a:solidFill>
            <a:srgbClr val="E424B2">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310" name="Straight Arrow Connector 10309">
            <a:extLst>
              <a:ext uri="{FF2B5EF4-FFF2-40B4-BE49-F238E27FC236}">
                <a16:creationId xmlns:a16="http://schemas.microsoft.com/office/drawing/2014/main" id="{CA90A2C0-B753-DC99-CAAE-BB979BF0839F}"/>
              </a:ext>
            </a:extLst>
          </p:cNvPr>
          <p:cNvCxnSpPr>
            <a:cxnSpLocks/>
          </p:cNvCxnSpPr>
          <p:nvPr/>
        </p:nvCxnSpPr>
        <p:spPr>
          <a:xfrm>
            <a:off x="3636558" y="4830618"/>
            <a:ext cx="0" cy="1624466"/>
          </a:xfrm>
          <a:prstGeom prst="straightConnector1">
            <a:avLst/>
          </a:prstGeom>
          <a:ln w="57150">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12" name="Straight Arrow Connector 10311">
            <a:extLst>
              <a:ext uri="{FF2B5EF4-FFF2-40B4-BE49-F238E27FC236}">
                <a16:creationId xmlns:a16="http://schemas.microsoft.com/office/drawing/2014/main" id="{897DE40A-5D8B-D548-C2D1-D2F074DD9F62}"/>
              </a:ext>
            </a:extLst>
          </p:cNvPr>
          <p:cNvCxnSpPr>
            <a:cxnSpLocks/>
          </p:cNvCxnSpPr>
          <p:nvPr/>
        </p:nvCxnSpPr>
        <p:spPr>
          <a:xfrm flipV="1">
            <a:off x="1294077" y="5974111"/>
            <a:ext cx="2502068" cy="1816"/>
          </a:xfrm>
          <a:prstGeom prst="straightConnector1">
            <a:avLst/>
          </a:prstGeom>
          <a:ln w="57150">
            <a:solidFill>
              <a:srgbClr val="CC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15" name="Rectangle 10314">
            <a:extLst>
              <a:ext uri="{FF2B5EF4-FFF2-40B4-BE49-F238E27FC236}">
                <a16:creationId xmlns:a16="http://schemas.microsoft.com/office/drawing/2014/main" id="{AFB8B1B2-2E01-9D05-CF3F-141C4CCBA5C6}"/>
              </a:ext>
            </a:extLst>
          </p:cNvPr>
          <p:cNvSpPr/>
          <p:nvPr/>
        </p:nvSpPr>
        <p:spPr>
          <a:xfrm>
            <a:off x="1807050" y="6123207"/>
            <a:ext cx="1455120" cy="33187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width element</a:t>
            </a:r>
          </a:p>
        </p:txBody>
      </p:sp>
      <p:sp>
        <p:nvSpPr>
          <p:cNvPr id="10316" name="Rectangle 10315">
            <a:extLst>
              <a:ext uri="{FF2B5EF4-FFF2-40B4-BE49-F238E27FC236}">
                <a16:creationId xmlns:a16="http://schemas.microsoft.com/office/drawing/2014/main" id="{34A37701-76F2-223C-9C04-45582FAD9B79}"/>
              </a:ext>
            </a:extLst>
          </p:cNvPr>
          <p:cNvSpPr/>
          <p:nvPr/>
        </p:nvSpPr>
        <p:spPr>
          <a:xfrm>
            <a:off x="3708394" y="5177309"/>
            <a:ext cx="924278" cy="620189"/>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height element</a:t>
            </a:r>
          </a:p>
        </p:txBody>
      </p:sp>
      <p:sp>
        <p:nvSpPr>
          <p:cNvPr id="10317" name="Rectangle 10316">
            <a:extLst>
              <a:ext uri="{FF2B5EF4-FFF2-40B4-BE49-F238E27FC236}">
                <a16:creationId xmlns:a16="http://schemas.microsoft.com/office/drawing/2014/main" id="{DAE0106A-291A-E32F-DC1E-B9772B198072}"/>
              </a:ext>
            </a:extLst>
          </p:cNvPr>
          <p:cNvSpPr/>
          <p:nvPr/>
        </p:nvSpPr>
        <p:spPr>
          <a:xfrm>
            <a:off x="4880716" y="4469772"/>
            <a:ext cx="3956608" cy="1327726"/>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itchFamily="18" charset="0"/>
                <a:cs typeface="Times New Roman" pitchFamily="18" charset="0"/>
              </a:rPr>
              <a:t>Kích thước cao * rộng 1 phần tử</a:t>
            </a:r>
          </a:p>
          <a:p>
            <a:pPr algn="ctr"/>
            <a:r>
              <a:rPr lang="en-US" b="1" i="1">
                <a:solidFill>
                  <a:srgbClr val="FF0000"/>
                </a:solidFill>
                <a:latin typeface="Times New Roman" pitchFamily="18" charset="0"/>
                <a:cs typeface="Times New Roman" pitchFamily="18" charset="0"/>
              </a:rPr>
              <a:t>= content + padding + border </a:t>
            </a:r>
          </a:p>
          <a:p>
            <a:pPr algn="ctr"/>
            <a:r>
              <a:rPr lang="en-US" b="1" i="1">
                <a:solidFill>
                  <a:schemeClr val="tx1"/>
                </a:solidFill>
                <a:latin typeface="Times New Roman" pitchFamily="18" charset="0"/>
                <a:cs typeface="Times New Roman" pitchFamily="18" charset="0"/>
              </a:rPr>
              <a:t>( Không bao gồm margin )</a:t>
            </a:r>
          </a:p>
        </p:txBody>
      </p:sp>
    </p:spTree>
    <p:extLst>
      <p:ext uri="{BB962C8B-B14F-4D97-AF65-F5344CB8AC3E}">
        <p14:creationId xmlns:p14="http://schemas.microsoft.com/office/powerpoint/2010/main" val="1111880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5" name="Picture 4">
            <a:extLst>
              <a:ext uri="{FF2B5EF4-FFF2-40B4-BE49-F238E27FC236}">
                <a16:creationId xmlns:a16="http://schemas.microsoft.com/office/drawing/2014/main" id="{107D2FD0-A470-5ECB-7FB5-864EE64ADCAF}"/>
              </a:ext>
            </a:extLst>
          </p:cNvPr>
          <p:cNvPicPr>
            <a:picLocks noChangeAspect="1"/>
          </p:cNvPicPr>
          <p:nvPr/>
        </p:nvPicPr>
        <p:blipFill>
          <a:blip r:embed="rId5"/>
          <a:stretch>
            <a:fillRect/>
          </a:stretch>
        </p:blipFill>
        <p:spPr>
          <a:xfrm>
            <a:off x="1322441" y="1699865"/>
            <a:ext cx="3095625" cy="838200"/>
          </a:xfrm>
          <a:prstGeom prst="rect">
            <a:avLst/>
          </a:prstGeom>
        </p:spPr>
      </p:pic>
      <p:pic>
        <p:nvPicPr>
          <p:cNvPr id="15" name="Picture 14">
            <a:extLst>
              <a:ext uri="{FF2B5EF4-FFF2-40B4-BE49-F238E27FC236}">
                <a16:creationId xmlns:a16="http://schemas.microsoft.com/office/drawing/2014/main" id="{46A6F0FD-897C-D861-C0CD-60CABA904C96}"/>
              </a:ext>
            </a:extLst>
          </p:cNvPr>
          <p:cNvPicPr>
            <a:picLocks noChangeAspect="1"/>
          </p:cNvPicPr>
          <p:nvPr/>
        </p:nvPicPr>
        <p:blipFill rotWithShape="1">
          <a:blip r:embed="rId6"/>
          <a:srcRect b="64816"/>
          <a:stretch/>
        </p:blipFill>
        <p:spPr>
          <a:xfrm>
            <a:off x="5027453" y="1064864"/>
            <a:ext cx="6462368" cy="1361461"/>
          </a:xfrm>
          <a:prstGeom prst="rect">
            <a:avLst/>
          </a:prstGeom>
        </p:spPr>
      </p:pic>
      <p:pic>
        <p:nvPicPr>
          <p:cNvPr id="18" name="Picture 17">
            <a:extLst>
              <a:ext uri="{FF2B5EF4-FFF2-40B4-BE49-F238E27FC236}">
                <a16:creationId xmlns:a16="http://schemas.microsoft.com/office/drawing/2014/main" id="{DBA236B3-DFC0-32E6-8826-09B21FFBA880}"/>
              </a:ext>
            </a:extLst>
          </p:cNvPr>
          <p:cNvPicPr>
            <a:picLocks noChangeAspect="1"/>
          </p:cNvPicPr>
          <p:nvPr/>
        </p:nvPicPr>
        <p:blipFill>
          <a:blip r:embed="rId7"/>
          <a:stretch>
            <a:fillRect/>
          </a:stretch>
        </p:blipFill>
        <p:spPr>
          <a:xfrm>
            <a:off x="1322441" y="2727951"/>
            <a:ext cx="5857875" cy="3743325"/>
          </a:xfrm>
          <a:prstGeom prst="rect">
            <a:avLst/>
          </a:prstGeom>
        </p:spPr>
      </p:pic>
      <p:sp>
        <p:nvSpPr>
          <p:cNvPr id="22" name="TextBox 21">
            <a:extLst>
              <a:ext uri="{FF2B5EF4-FFF2-40B4-BE49-F238E27FC236}">
                <a16:creationId xmlns:a16="http://schemas.microsoft.com/office/drawing/2014/main" id="{64A5F1FA-D97B-5E47-B6A0-9FE540CA3E26}"/>
              </a:ext>
            </a:extLst>
          </p:cNvPr>
          <p:cNvSpPr txBox="1"/>
          <p:nvPr/>
        </p:nvSpPr>
        <p:spPr>
          <a:xfrm>
            <a:off x="7332593" y="2967335"/>
            <a:ext cx="4355824" cy="923330"/>
          </a:xfrm>
          <a:prstGeom prst="rect">
            <a:avLst/>
          </a:prstGeom>
          <a:noFill/>
        </p:spPr>
        <p:txBody>
          <a:bodyPr wrap="square">
            <a:spAutoFit/>
          </a:bodyPr>
          <a:lstStyle/>
          <a:p>
            <a:r>
              <a:rPr lang="vi-VN" b="1" i="1">
                <a:latin typeface="Times New Roman" pitchFamily="18" charset="0"/>
                <a:cs typeface="Times New Roman" pitchFamily="18" charset="0"/>
              </a:rPr>
              <a:t>Tiện ích mở rộng này phác thảo từng thành phần để thấy rõ hơn vị trí </a:t>
            </a:r>
            <a:r>
              <a:rPr lang="en-US" b="1" i="1">
                <a:latin typeface="Times New Roman" pitchFamily="18" charset="0"/>
                <a:cs typeface="Times New Roman" pitchFamily="18" charset="0"/>
              </a:rPr>
              <a:t>các khối </a:t>
            </a:r>
            <a:r>
              <a:rPr lang="vi-VN" b="1" i="1">
                <a:latin typeface="Times New Roman" pitchFamily="18" charset="0"/>
                <a:cs typeface="Times New Roman" pitchFamily="18" charset="0"/>
              </a:rPr>
              <a:t>trên trang</a:t>
            </a:r>
            <a:r>
              <a:rPr lang="en-US" b="1" i="1">
                <a:latin typeface="Times New Roman" pitchFamily="18" charset="0"/>
                <a:cs typeface="Times New Roman" pitchFamily="18" charset="0"/>
              </a:rPr>
              <a:t> web </a:t>
            </a:r>
            <a:r>
              <a:rPr lang="vi-VN" b="1" i="1">
                <a:latin typeface="Times New Roman" pitchFamily="18" charset="0"/>
                <a:cs typeface="Times New Roman" pitchFamily="18" charset="0"/>
              </a:rPr>
              <a:t>.</a:t>
            </a:r>
          </a:p>
        </p:txBody>
      </p:sp>
      <p:grpSp>
        <p:nvGrpSpPr>
          <p:cNvPr id="16" name="Group 46">
            <a:extLst>
              <a:ext uri="{FF2B5EF4-FFF2-40B4-BE49-F238E27FC236}">
                <a16:creationId xmlns:a16="http://schemas.microsoft.com/office/drawing/2014/main" id="{2CA68C46-6C90-CD0A-4341-591C753A00D5}"/>
              </a:ext>
            </a:extLst>
          </p:cNvPr>
          <p:cNvGrpSpPr>
            <a:grpSpLocks/>
          </p:cNvGrpSpPr>
          <p:nvPr/>
        </p:nvGrpSpPr>
        <p:grpSpPr bwMode="auto">
          <a:xfrm>
            <a:off x="702179" y="712439"/>
            <a:ext cx="3417791" cy="685800"/>
            <a:chOff x="1296" y="1824"/>
            <a:chExt cx="1842" cy="432"/>
          </a:xfrm>
        </p:grpSpPr>
        <p:sp>
          <p:nvSpPr>
            <p:cNvPr id="17" name="AutoShape 47">
              <a:extLst>
                <a:ext uri="{FF2B5EF4-FFF2-40B4-BE49-F238E27FC236}">
                  <a16:creationId xmlns:a16="http://schemas.microsoft.com/office/drawing/2014/main" id="{BB6BD735-75D4-C0D2-2E45-3882CE306812}"/>
                </a:ext>
              </a:extLst>
            </p:cNvPr>
            <p:cNvSpPr>
              <a:spLocks noChangeArrowheads="1"/>
            </p:cNvSpPr>
            <p:nvPr/>
          </p:nvSpPr>
          <p:spPr bwMode="gray">
            <a:xfrm>
              <a:off x="1536" y="1899"/>
              <a:ext cx="1602"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9" name="AutoShape 48">
              <a:extLst>
                <a:ext uri="{FF2B5EF4-FFF2-40B4-BE49-F238E27FC236}">
                  <a16:creationId xmlns:a16="http://schemas.microsoft.com/office/drawing/2014/main" id="{FAD7E9D3-50DA-DA67-19EC-D22EACB0BC0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0" name="Text Box 49">
              <a:extLst>
                <a:ext uri="{FF2B5EF4-FFF2-40B4-BE49-F238E27FC236}">
                  <a16:creationId xmlns:a16="http://schemas.microsoft.com/office/drawing/2014/main" id="{A071BEB7-9111-601B-ECDC-92DAE05A0378}"/>
                </a:ext>
              </a:extLst>
            </p:cNvPr>
            <p:cNvSpPr txBox="1">
              <a:spLocks noChangeArrowheads="1"/>
            </p:cNvSpPr>
            <p:nvPr/>
          </p:nvSpPr>
          <p:spPr bwMode="gray">
            <a:xfrm>
              <a:off x="1577" y="1932"/>
              <a:ext cx="156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Add Extension </a:t>
              </a:r>
              <a:endParaRPr lang="vi-VN" sz="2000" b="1">
                <a:solidFill>
                  <a:srgbClr val="CC00FF"/>
                </a:solidFill>
              </a:endParaRPr>
            </a:p>
          </p:txBody>
        </p:sp>
        <p:sp>
          <p:nvSpPr>
            <p:cNvPr id="21" name="Text Box 50">
              <a:extLst>
                <a:ext uri="{FF2B5EF4-FFF2-40B4-BE49-F238E27FC236}">
                  <a16:creationId xmlns:a16="http://schemas.microsoft.com/office/drawing/2014/main" id="{87320F9C-662C-454F-C153-CD6C39229406}"/>
                </a:ext>
              </a:extLst>
            </p:cNvPr>
            <p:cNvSpPr txBox="1">
              <a:spLocks noChangeArrowheads="1"/>
            </p:cNvSpPr>
            <p:nvPr/>
          </p:nvSpPr>
          <p:spPr bwMode="gray">
            <a:xfrm>
              <a:off x="1391" y="1886"/>
              <a:ext cx="18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a:t>
              </a:r>
            </a:p>
          </p:txBody>
        </p:sp>
      </p:grpSp>
    </p:spTree>
    <p:extLst>
      <p:ext uri="{BB962C8B-B14F-4D97-AF65-F5344CB8AC3E}">
        <p14:creationId xmlns:p14="http://schemas.microsoft.com/office/powerpoint/2010/main" val="19509490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10333" name="Group 46"/>
          <p:cNvGrpSpPr>
            <a:grpSpLocks/>
          </p:cNvGrpSpPr>
          <p:nvPr/>
        </p:nvGrpSpPr>
        <p:grpSpPr bwMode="auto">
          <a:xfrm>
            <a:off x="702179" y="712439"/>
            <a:ext cx="4178537" cy="685800"/>
            <a:chOff x="1296" y="1824"/>
            <a:chExt cx="2252" cy="432"/>
          </a:xfrm>
        </p:grpSpPr>
        <p:sp>
          <p:nvSpPr>
            <p:cNvPr id="138" name="AutoShape 47"/>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39" name="AutoShape 48"/>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2" name="Text Box 49"/>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Padding</a:t>
              </a:r>
              <a:endParaRPr lang="vi-VN" sz="2000" b="1">
                <a:solidFill>
                  <a:srgbClr val="CC00FF"/>
                </a:solidFill>
              </a:endParaRPr>
            </a:p>
          </p:txBody>
        </p:sp>
        <p:sp>
          <p:nvSpPr>
            <p:cNvPr id="144" name="Text Box 50"/>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6" name="Rectangle 15">
            <a:extLst>
              <a:ext uri="{FF2B5EF4-FFF2-40B4-BE49-F238E27FC236}">
                <a16:creationId xmlns:a16="http://schemas.microsoft.com/office/drawing/2014/main" id="{81B75F3A-4D55-84D9-DD39-A149C6377E12}"/>
              </a:ext>
            </a:extLst>
          </p:cNvPr>
          <p:cNvSpPr/>
          <p:nvPr/>
        </p:nvSpPr>
        <p:spPr>
          <a:xfrm>
            <a:off x="3862499" y="6280612"/>
            <a:ext cx="2185555"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Khoảng đệm = 20px</a:t>
            </a:r>
          </a:p>
        </p:txBody>
      </p:sp>
      <p:sp>
        <p:nvSpPr>
          <p:cNvPr id="26" name="Rectangle 25">
            <a:extLst>
              <a:ext uri="{FF2B5EF4-FFF2-40B4-BE49-F238E27FC236}">
                <a16:creationId xmlns:a16="http://schemas.microsoft.com/office/drawing/2014/main" id="{A2D5F616-60D3-5925-CE3C-2260BB050CD5}"/>
              </a:ext>
            </a:extLst>
          </p:cNvPr>
          <p:cNvSpPr/>
          <p:nvPr/>
        </p:nvSpPr>
        <p:spPr>
          <a:xfrm>
            <a:off x="8618474" y="5972089"/>
            <a:ext cx="2454437"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F12 để kiểm tra trực quan </a:t>
            </a:r>
          </a:p>
        </p:txBody>
      </p:sp>
      <p:pic>
        <p:nvPicPr>
          <p:cNvPr id="4" name="Picture 3">
            <a:extLst>
              <a:ext uri="{FF2B5EF4-FFF2-40B4-BE49-F238E27FC236}">
                <a16:creationId xmlns:a16="http://schemas.microsoft.com/office/drawing/2014/main" id="{9ADA352F-0473-9B60-8289-6AD1577A405B}"/>
              </a:ext>
            </a:extLst>
          </p:cNvPr>
          <p:cNvPicPr>
            <a:picLocks noChangeAspect="1"/>
          </p:cNvPicPr>
          <p:nvPr/>
        </p:nvPicPr>
        <p:blipFill>
          <a:blip r:embed="rId5"/>
          <a:stretch>
            <a:fillRect/>
          </a:stretch>
        </p:blipFill>
        <p:spPr>
          <a:xfrm>
            <a:off x="6477000" y="2073401"/>
            <a:ext cx="1104900" cy="1076325"/>
          </a:xfrm>
          <a:prstGeom prst="rect">
            <a:avLst/>
          </a:prstGeom>
        </p:spPr>
      </p:pic>
      <p:pic>
        <p:nvPicPr>
          <p:cNvPr id="6" name="Picture 5">
            <a:extLst>
              <a:ext uri="{FF2B5EF4-FFF2-40B4-BE49-F238E27FC236}">
                <a16:creationId xmlns:a16="http://schemas.microsoft.com/office/drawing/2014/main" id="{1EB330D2-1C7B-3956-9F03-8B1101920A89}"/>
              </a:ext>
            </a:extLst>
          </p:cNvPr>
          <p:cNvPicPr>
            <a:picLocks noChangeAspect="1"/>
          </p:cNvPicPr>
          <p:nvPr/>
        </p:nvPicPr>
        <p:blipFill>
          <a:blip r:embed="rId6"/>
          <a:stretch>
            <a:fillRect/>
          </a:stretch>
        </p:blipFill>
        <p:spPr>
          <a:xfrm>
            <a:off x="3505200" y="2146175"/>
            <a:ext cx="2971800" cy="1562100"/>
          </a:xfrm>
          <a:prstGeom prst="rect">
            <a:avLst/>
          </a:prstGeom>
        </p:spPr>
      </p:pic>
      <p:pic>
        <p:nvPicPr>
          <p:cNvPr id="17" name="Picture 16">
            <a:extLst>
              <a:ext uri="{FF2B5EF4-FFF2-40B4-BE49-F238E27FC236}">
                <a16:creationId xmlns:a16="http://schemas.microsoft.com/office/drawing/2014/main" id="{FC4FF64E-7B7C-CA89-4FDB-FA3F8E0146C8}"/>
              </a:ext>
            </a:extLst>
          </p:cNvPr>
          <p:cNvPicPr>
            <a:picLocks noChangeAspect="1"/>
          </p:cNvPicPr>
          <p:nvPr/>
        </p:nvPicPr>
        <p:blipFill>
          <a:blip r:embed="rId7"/>
          <a:stretch>
            <a:fillRect/>
          </a:stretch>
        </p:blipFill>
        <p:spPr>
          <a:xfrm>
            <a:off x="1223568" y="2166448"/>
            <a:ext cx="2143125" cy="323850"/>
          </a:xfrm>
          <a:prstGeom prst="rect">
            <a:avLst/>
          </a:prstGeom>
        </p:spPr>
      </p:pic>
      <p:pic>
        <p:nvPicPr>
          <p:cNvPr id="21" name="Picture 20">
            <a:extLst>
              <a:ext uri="{FF2B5EF4-FFF2-40B4-BE49-F238E27FC236}">
                <a16:creationId xmlns:a16="http://schemas.microsoft.com/office/drawing/2014/main" id="{6CAC3DDB-7BD0-3976-936D-3BF3E94426D3}"/>
              </a:ext>
            </a:extLst>
          </p:cNvPr>
          <p:cNvPicPr>
            <a:picLocks noChangeAspect="1"/>
          </p:cNvPicPr>
          <p:nvPr/>
        </p:nvPicPr>
        <p:blipFill>
          <a:blip r:embed="rId8"/>
          <a:stretch>
            <a:fillRect/>
          </a:stretch>
        </p:blipFill>
        <p:spPr>
          <a:xfrm>
            <a:off x="8935030" y="4393545"/>
            <a:ext cx="1981200" cy="1571625"/>
          </a:xfrm>
          <a:prstGeom prst="rect">
            <a:avLst/>
          </a:prstGeom>
        </p:spPr>
      </p:pic>
      <p:pic>
        <p:nvPicPr>
          <p:cNvPr id="23" name="Picture 22">
            <a:extLst>
              <a:ext uri="{FF2B5EF4-FFF2-40B4-BE49-F238E27FC236}">
                <a16:creationId xmlns:a16="http://schemas.microsoft.com/office/drawing/2014/main" id="{3D040D26-1B65-C822-ACCA-28F169DF74F9}"/>
              </a:ext>
            </a:extLst>
          </p:cNvPr>
          <p:cNvPicPr>
            <a:picLocks noChangeAspect="1"/>
          </p:cNvPicPr>
          <p:nvPr/>
        </p:nvPicPr>
        <p:blipFill>
          <a:blip r:embed="rId9"/>
          <a:stretch>
            <a:fillRect/>
          </a:stretch>
        </p:blipFill>
        <p:spPr>
          <a:xfrm>
            <a:off x="3581400" y="4394662"/>
            <a:ext cx="2895600" cy="1885950"/>
          </a:xfrm>
          <a:prstGeom prst="rect">
            <a:avLst/>
          </a:prstGeom>
        </p:spPr>
      </p:pic>
      <p:pic>
        <p:nvPicPr>
          <p:cNvPr id="29" name="Picture 28">
            <a:extLst>
              <a:ext uri="{FF2B5EF4-FFF2-40B4-BE49-F238E27FC236}">
                <a16:creationId xmlns:a16="http://schemas.microsoft.com/office/drawing/2014/main" id="{2DCA5941-6FF1-BD0B-4CC2-1BDC0207161F}"/>
              </a:ext>
            </a:extLst>
          </p:cNvPr>
          <p:cNvPicPr>
            <a:picLocks noChangeAspect="1"/>
          </p:cNvPicPr>
          <p:nvPr/>
        </p:nvPicPr>
        <p:blipFill>
          <a:blip r:embed="rId10"/>
          <a:stretch>
            <a:fillRect/>
          </a:stretch>
        </p:blipFill>
        <p:spPr>
          <a:xfrm>
            <a:off x="6583387" y="4393545"/>
            <a:ext cx="1438275" cy="1419225"/>
          </a:xfrm>
          <a:prstGeom prst="rect">
            <a:avLst/>
          </a:prstGeom>
        </p:spPr>
      </p:pic>
      <p:pic>
        <p:nvPicPr>
          <p:cNvPr id="10307" name="Picture 10306">
            <a:extLst>
              <a:ext uri="{FF2B5EF4-FFF2-40B4-BE49-F238E27FC236}">
                <a16:creationId xmlns:a16="http://schemas.microsoft.com/office/drawing/2014/main" id="{715B573D-9E0F-C38D-EA80-8E386A67DF25}"/>
              </a:ext>
            </a:extLst>
          </p:cNvPr>
          <p:cNvPicPr>
            <a:picLocks noChangeAspect="1"/>
          </p:cNvPicPr>
          <p:nvPr/>
        </p:nvPicPr>
        <p:blipFill>
          <a:blip r:embed="rId11"/>
          <a:stretch>
            <a:fillRect/>
          </a:stretch>
        </p:blipFill>
        <p:spPr>
          <a:xfrm>
            <a:off x="8935030" y="2073401"/>
            <a:ext cx="1952625" cy="1571625"/>
          </a:xfrm>
          <a:prstGeom prst="rect">
            <a:avLst/>
          </a:prstGeom>
        </p:spPr>
      </p:pic>
      <p:pic>
        <p:nvPicPr>
          <p:cNvPr id="10308" name="Picture 10307">
            <a:extLst>
              <a:ext uri="{FF2B5EF4-FFF2-40B4-BE49-F238E27FC236}">
                <a16:creationId xmlns:a16="http://schemas.microsoft.com/office/drawing/2014/main" id="{488A4F2D-0B2C-011E-B8C4-51B60F19414A}"/>
              </a:ext>
            </a:extLst>
          </p:cNvPr>
          <p:cNvPicPr>
            <a:picLocks noChangeAspect="1"/>
          </p:cNvPicPr>
          <p:nvPr/>
        </p:nvPicPr>
        <p:blipFill>
          <a:blip r:embed="rId12"/>
          <a:stretch>
            <a:fillRect/>
          </a:stretch>
        </p:blipFill>
        <p:spPr>
          <a:xfrm>
            <a:off x="996241" y="4895764"/>
            <a:ext cx="2047875" cy="1076325"/>
          </a:xfrm>
          <a:prstGeom prst="rect">
            <a:avLst/>
          </a:prstGeom>
        </p:spPr>
      </p:pic>
      <p:sp>
        <p:nvSpPr>
          <p:cNvPr id="10309" name="Rectangle 10308">
            <a:extLst>
              <a:ext uri="{FF2B5EF4-FFF2-40B4-BE49-F238E27FC236}">
                <a16:creationId xmlns:a16="http://schemas.microsoft.com/office/drawing/2014/main" id="{69D4C619-B1A1-5971-9F48-FEAD16D53A8A}"/>
              </a:ext>
            </a:extLst>
          </p:cNvPr>
          <p:cNvSpPr/>
          <p:nvPr/>
        </p:nvSpPr>
        <p:spPr>
          <a:xfrm>
            <a:off x="991787" y="5972089"/>
            <a:ext cx="2047875" cy="61704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1 số thuộc tính khác để Set cho từng cạnh</a:t>
            </a:r>
          </a:p>
        </p:txBody>
      </p:sp>
    </p:spTree>
    <p:extLst>
      <p:ext uri="{BB962C8B-B14F-4D97-AF65-F5344CB8AC3E}">
        <p14:creationId xmlns:p14="http://schemas.microsoft.com/office/powerpoint/2010/main" val="2461418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pic>
        <p:nvPicPr>
          <p:cNvPr id="3" name="Picture 2">
            <a:extLst>
              <a:ext uri="{FF2B5EF4-FFF2-40B4-BE49-F238E27FC236}">
                <a16:creationId xmlns:a16="http://schemas.microsoft.com/office/drawing/2014/main" id="{A2EA53E2-F74E-05D5-9A40-DDE7EFF591D9}"/>
              </a:ext>
            </a:extLst>
          </p:cNvPr>
          <p:cNvPicPr>
            <a:picLocks noChangeAspect="1"/>
          </p:cNvPicPr>
          <p:nvPr/>
        </p:nvPicPr>
        <p:blipFill>
          <a:blip r:embed="rId5"/>
          <a:stretch>
            <a:fillRect/>
          </a:stretch>
        </p:blipFill>
        <p:spPr>
          <a:xfrm>
            <a:off x="1142916" y="2651924"/>
            <a:ext cx="1638300" cy="314325"/>
          </a:xfrm>
          <a:prstGeom prst="rect">
            <a:avLst/>
          </a:prstGeom>
        </p:spPr>
      </p:pic>
      <p:pic>
        <p:nvPicPr>
          <p:cNvPr id="5" name="Picture 4">
            <a:extLst>
              <a:ext uri="{FF2B5EF4-FFF2-40B4-BE49-F238E27FC236}">
                <a16:creationId xmlns:a16="http://schemas.microsoft.com/office/drawing/2014/main" id="{3240F3A3-1655-5782-DF64-996BB5B53888}"/>
              </a:ext>
            </a:extLst>
          </p:cNvPr>
          <p:cNvPicPr>
            <a:picLocks noChangeAspect="1"/>
          </p:cNvPicPr>
          <p:nvPr/>
        </p:nvPicPr>
        <p:blipFill>
          <a:blip r:embed="rId6"/>
          <a:stretch>
            <a:fillRect/>
          </a:stretch>
        </p:blipFill>
        <p:spPr>
          <a:xfrm>
            <a:off x="1142916" y="3361417"/>
            <a:ext cx="1438275" cy="1419225"/>
          </a:xfrm>
          <a:prstGeom prst="rect">
            <a:avLst/>
          </a:prstGeom>
        </p:spPr>
      </p:pic>
      <p:sp>
        <p:nvSpPr>
          <p:cNvPr id="14" name="Rectangle 13">
            <a:extLst>
              <a:ext uri="{FF2B5EF4-FFF2-40B4-BE49-F238E27FC236}">
                <a16:creationId xmlns:a16="http://schemas.microsoft.com/office/drawing/2014/main" id="{C7F97F5A-A721-FAE8-E42F-EA6CAFFCA954}"/>
              </a:ext>
            </a:extLst>
          </p:cNvPr>
          <p:cNvSpPr/>
          <p:nvPr/>
        </p:nvSpPr>
        <p:spPr>
          <a:xfrm>
            <a:off x="1142916" y="2995131"/>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Cả 4 hướng</a:t>
            </a:r>
          </a:p>
        </p:txBody>
      </p:sp>
      <p:pic>
        <p:nvPicPr>
          <p:cNvPr id="18" name="Picture 17">
            <a:extLst>
              <a:ext uri="{FF2B5EF4-FFF2-40B4-BE49-F238E27FC236}">
                <a16:creationId xmlns:a16="http://schemas.microsoft.com/office/drawing/2014/main" id="{B0EFBBD7-C021-4AC7-764A-C44FF540C61A}"/>
              </a:ext>
            </a:extLst>
          </p:cNvPr>
          <p:cNvPicPr>
            <a:picLocks noChangeAspect="1"/>
          </p:cNvPicPr>
          <p:nvPr/>
        </p:nvPicPr>
        <p:blipFill>
          <a:blip r:embed="rId7"/>
          <a:stretch>
            <a:fillRect/>
          </a:stretch>
        </p:blipFill>
        <p:spPr>
          <a:xfrm>
            <a:off x="1133639" y="4828267"/>
            <a:ext cx="1933575" cy="1533525"/>
          </a:xfrm>
          <a:prstGeom prst="rect">
            <a:avLst/>
          </a:prstGeom>
        </p:spPr>
      </p:pic>
      <p:pic>
        <p:nvPicPr>
          <p:cNvPr id="20" name="Picture 19">
            <a:extLst>
              <a:ext uri="{FF2B5EF4-FFF2-40B4-BE49-F238E27FC236}">
                <a16:creationId xmlns:a16="http://schemas.microsoft.com/office/drawing/2014/main" id="{FEC25801-DF62-7143-18D0-8C7CDF9FEA5E}"/>
              </a:ext>
            </a:extLst>
          </p:cNvPr>
          <p:cNvPicPr>
            <a:picLocks noChangeAspect="1"/>
          </p:cNvPicPr>
          <p:nvPr/>
        </p:nvPicPr>
        <p:blipFill>
          <a:blip r:embed="rId8"/>
          <a:stretch>
            <a:fillRect/>
          </a:stretch>
        </p:blipFill>
        <p:spPr>
          <a:xfrm>
            <a:off x="3271482" y="4780642"/>
            <a:ext cx="1943100" cy="1581150"/>
          </a:xfrm>
          <a:prstGeom prst="rect">
            <a:avLst/>
          </a:prstGeom>
        </p:spPr>
      </p:pic>
      <p:pic>
        <p:nvPicPr>
          <p:cNvPr id="24" name="Picture 23">
            <a:extLst>
              <a:ext uri="{FF2B5EF4-FFF2-40B4-BE49-F238E27FC236}">
                <a16:creationId xmlns:a16="http://schemas.microsoft.com/office/drawing/2014/main" id="{722F6214-C9FC-A80B-8EEA-43105401DBF5}"/>
              </a:ext>
            </a:extLst>
          </p:cNvPr>
          <p:cNvPicPr>
            <a:picLocks noChangeAspect="1"/>
          </p:cNvPicPr>
          <p:nvPr/>
        </p:nvPicPr>
        <p:blipFill>
          <a:blip r:embed="rId9"/>
          <a:stretch>
            <a:fillRect/>
          </a:stretch>
        </p:blipFill>
        <p:spPr>
          <a:xfrm>
            <a:off x="3271482" y="3455649"/>
            <a:ext cx="1028700" cy="1200150"/>
          </a:xfrm>
          <a:prstGeom prst="rect">
            <a:avLst/>
          </a:prstGeom>
        </p:spPr>
      </p:pic>
      <p:sp>
        <p:nvSpPr>
          <p:cNvPr id="30" name="Rectangle 29">
            <a:extLst>
              <a:ext uri="{FF2B5EF4-FFF2-40B4-BE49-F238E27FC236}">
                <a16:creationId xmlns:a16="http://schemas.microsoft.com/office/drawing/2014/main" id="{62927E86-99DE-B84E-300E-BAC1C80545D0}"/>
              </a:ext>
            </a:extLst>
          </p:cNvPr>
          <p:cNvSpPr/>
          <p:nvPr/>
        </p:nvSpPr>
        <p:spPr>
          <a:xfrm>
            <a:off x="3279587" y="2998837"/>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a:t>
            </a:r>
          </a:p>
        </p:txBody>
      </p:sp>
      <p:pic>
        <p:nvPicPr>
          <p:cNvPr id="10304" name="Picture 10303">
            <a:extLst>
              <a:ext uri="{FF2B5EF4-FFF2-40B4-BE49-F238E27FC236}">
                <a16:creationId xmlns:a16="http://schemas.microsoft.com/office/drawing/2014/main" id="{0F2F9764-B803-3989-D34F-06E5D5AABA61}"/>
              </a:ext>
            </a:extLst>
          </p:cNvPr>
          <p:cNvPicPr>
            <a:picLocks noChangeAspect="1"/>
          </p:cNvPicPr>
          <p:nvPr/>
        </p:nvPicPr>
        <p:blipFill>
          <a:blip r:embed="rId10"/>
          <a:stretch>
            <a:fillRect/>
          </a:stretch>
        </p:blipFill>
        <p:spPr>
          <a:xfrm>
            <a:off x="3271482" y="2663219"/>
            <a:ext cx="1943100" cy="257175"/>
          </a:xfrm>
          <a:prstGeom prst="rect">
            <a:avLst/>
          </a:prstGeom>
        </p:spPr>
      </p:pic>
      <p:pic>
        <p:nvPicPr>
          <p:cNvPr id="10306" name="Picture 10305">
            <a:extLst>
              <a:ext uri="{FF2B5EF4-FFF2-40B4-BE49-F238E27FC236}">
                <a16:creationId xmlns:a16="http://schemas.microsoft.com/office/drawing/2014/main" id="{49A26A3A-7CF6-1A09-53DD-300FBEA074F1}"/>
              </a:ext>
            </a:extLst>
          </p:cNvPr>
          <p:cNvPicPr>
            <a:picLocks noChangeAspect="1"/>
          </p:cNvPicPr>
          <p:nvPr/>
        </p:nvPicPr>
        <p:blipFill>
          <a:blip r:embed="rId11"/>
          <a:stretch>
            <a:fillRect/>
          </a:stretch>
        </p:blipFill>
        <p:spPr>
          <a:xfrm>
            <a:off x="5569763" y="2649729"/>
            <a:ext cx="1905000" cy="314325"/>
          </a:xfrm>
          <a:prstGeom prst="rect">
            <a:avLst/>
          </a:prstGeom>
        </p:spPr>
      </p:pic>
      <p:pic>
        <p:nvPicPr>
          <p:cNvPr id="10311" name="Picture 10310">
            <a:extLst>
              <a:ext uri="{FF2B5EF4-FFF2-40B4-BE49-F238E27FC236}">
                <a16:creationId xmlns:a16="http://schemas.microsoft.com/office/drawing/2014/main" id="{FC1070CC-8B9E-F53A-E204-194E9362B7F7}"/>
              </a:ext>
            </a:extLst>
          </p:cNvPr>
          <p:cNvPicPr>
            <a:picLocks noChangeAspect="1"/>
          </p:cNvPicPr>
          <p:nvPr/>
        </p:nvPicPr>
        <p:blipFill>
          <a:blip r:embed="rId12"/>
          <a:stretch>
            <a:fillRect/>
          </a:stretch>
        </p:blipFill>
        <p:spPr>
          <a:xfrm>
            <a:off x="5569762" y="4833029"/>
            <a:ext cx="1905000" cy="1524000"/>
          </a:xfrm>
          <a:prstGeom prst="rect">
            <a:avLst/>
          </a:prstGeom>
        </p:spPr>
      </p:pic>
      <p:pic>
        <p:nvPicPr>
          <p:cNvPr id="10313" name="Picture 10312">
            <a:extLst>
              <a:ext uri="{FF2B5EF4-FFF2-40B4-BE49-F238E27FC236}">
                <a16:creationId xmlns:a16="http://schemas.microsoft.com/office/drawing/2014/main" id="{26998F76-DBB4-24FC-935D-237282C5A4B6}"/>
              </a:ext>
            </a:extLst>
          </p:cNvPr>
          <p:cNvPicPr>
            <a:picLocks noChangeAspect="1"/>
          </p:cNvPicPr>
          <p:nvPr/>
        </p:nvPicPr>
        <p:blipFill>
          <a:blip r:embed="rId13"/>
          <a:stretch>
            <a:fillRect/>
          </a:stretch>
        </p:blipFill>
        <p:spPr>
          <a:xfrm>
            <a:off x="5569762" y="3533480"/>
            <a:ext cx="981075" cy="1171575"/>
          </a:xfrm>
          <a:prstGeom prst="rect">
            <a:avLst/>
          </a:prstGeom>
        </p:spPr>
      </p:pic>
      <p:sp>
        <p:nvSpPr>
          <p:cNvPr id="10316" name="Rectangle 10315">
            <a:extLst>
              <a:ext uri="{FF2B5EF4-FFF2-40B4-BE49-F238E27FC236}">
                <a16:creationId xmlns:a16="http://schemas.microsoft.com/office/drawing/2014/main" id="{28D27815-BB11-2065-47B9-A629503FDA12}"/>
              </a:ext>
            </a:extLst>
          </p:cNvPr>
          <p:cNvSpPr/>
          <p:nvPr/>
        </p:nvSpPr>
        <p:spPr>
          <a:xfrm>
            <a:off x="5569762" y="3021074"/>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Dưới</a:t>
            </a:r>
          </a:p>
        </p:txBody>
      </p:sp>
      <p:pic>
        <p:nvPicPr>
          <p:cNvPr id="10318" name="Picture 10317">
            <a:extLst>
              <a:ext uri="{FF2B5EF4-FFF2-40B4-BE49-F238E27FC236}">
                <a16:creationId xmlns:a16="http://schemas.microsoft.com/office/drawing/2014/main" id="{8093011F-D36B-1EB0-7D7E-E8543FAE7082}"/>
              </a:ext>
            </a:extLst>
          </p:cNvPr>
          <p:cNvPicPr>
            <a:picLocks noChangeAspect="1"/>
          </p:cNvPicPr>
          <p:nvPr/>
        </p:nvPicPr>
        <p:blipFill>
          <a:blip r:embed="rId14"/>
          <a:stretch>
            <a:fillRect/>
          </a:stretch>
        </p:blipFill>
        <p:spPr>
          <a:xfrm>
            <a:off x="7680616" y="2629630"/>
            <a:ext cx="2066925" cy="342900"/>
          </a:xfrm>
          <a:prstGeom prst="rect">
            <a:avLst/>
          </a:prstGeom>
        </p:spPr>
      </p:pic>
      <p:sp>
        <p:nvSpPr>
          <p:cNvPr id="10321" name="Rectangle 10320">
            <a:extLst>
              <a:ext uri="{FF2B5EF4-FFF2-40B4-BE49-F238E27FC236}">
                <a16:creationId xmlns:a16="http://schemas.microsoft.com/office/drawing/2014/main" id="{3FF87B91-31A4-8320-B767-EF317E44B18A}"/>
              </a:ext>
            </a:extLst>
          </p:cNvPr>
          <p:cNvSpPr/>
          <p:nvPr/>
        </p:nvSpPr>
        <p:spPr>
          <a:xfrm>
            <a:off x="7680616" y="3011054"/>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Trái</a:t>
            </a:r>
          </a:p>
        </p:txBody>
      </p:sp>
      <p:pic>
        <p:nvPicPr>
          <p:cNvPr id="10323" name="Picture 10322">
            <a:extLst>
              <a:ext uri="{FF2B5EF4-FFF2-40B4-BE49-F238E27FC236}">
                <a16:creationId xmlns:a16="http://schemas.microsoft.com/office/drawing/2014/main" id="{D1C5030B-CFE9-C128-FF77-8D1C8F14DA60}"/>
              </a:ext>
            </a:extLst>
          </p:cNvPr>
          <p:cNvPicPr>
            <a:picLocks noChangeAspect="1"/>
          </p:cNvPicPr>
          <p:nvPr/>
        </p:nvPicPr>
        <p:blipFill>
          <a:blip r:embed="rId15"/>
          <a:stretch>
            <a:fillRect/>
          </a:stretch>
        </p:blipFill>
        <p:spPr>
          <a:xfrm>
            <a:off x="7684040" y="4780642"/>
            <a:ext cx="1933575" cy="1571625"/>
          </a:xfrm>
          <a:prstGeom prst="rect">
            <a:avLst/>
          </a:prstGeom>
        </p:spPr>
      </p:pic>
      <p:pic>
        <p:nvPicPr>
          <p:cNvPr id="10325" name="Picture 10324">
            <a:extLst>
              <a:ext uri="{FF2B5EF4-FFF2-40B4-BE49-F238E27FC236}">
                <a16:creationId xmlns:a16="http://schemas.microsoft.com/office/drawing/2014/main" id="{98421B50-140C-DF4D-6560-4933AE902F80}"/>
              </a:ext>
            </a:extLst>
          </p:cNvPr>
          <p:cNvPicPr>
            <a:picLocks noChangeAspect="1"/>
          </p:cNvPicPr>
          <p:nvPr/>
        </p:nvPicPr>
        <p:blipFill>
          <a:blip r:embed="rId16"/>
          <a:stretch>
            <a:fillRect/>
          </a:stretch>
        </p:blipFill>
        <p:spPr>
          <a:xfrm>
            <a:off x="7684201" y="3570966"/>
            <a:ext cx="1209675" cy="1000125"/>
          </a:xfrm>
          <a:prstGeom prst="rect">
            <a:avLst/>
          </a:prstGeom>
        </p:spPr>
      </p:pic>
      <p:pic>
        <p:nvPicPr>
          <p:cNvPr id="10327" name="Picture 10326">
            <a:extLst>
              <a:ext uri="{FF2B5EF4-FFF2-40B4-BE49-F238E27FC236}">
                <a16:creationId xmlns:a16="http://schemas.microsoft.com/office/drawing/2014/main" id="{53F7E3F6-3F4C-C702-909B-FF3404FE5F05}"/>
              </a:ext>
            </a:extLst>
          </p:cNvPr>
          <p:cNvPicPr>
            <a:picLocks noChangeAspect="1"/>
          </p:cNvPicPr>
          <p:nvPr/>
        </p:nvPicPr>
        <p:blipFill>
          <a:blip r:embed="rId17"/>
          <a:stretch>
            <a:fillRect/>
          </a:stretch>
        </p:blipFill>
        <p:spPr>
          <a:xfrm>
            <a:off x="10032559" y="2633181"/>
            <a:ext cx="1912994" cy="361950"/>
          </a:xfrm>
          <a:prstGeom prst="rect">
            <a:avLst/>
          </a:prstGeom>
        </p:spPr>
      </p:pic>
      <p:sp>
        <p:nvSpPr>
          <p:cNvPr id="10328" name="Rectangle 10327">
            <a:extLst>
              <a:ext uri="{FF2B5EF4-FFF2-40B4-BE49-F238E27FC236}">
                <a16:creationId xmlns:a16="http://schemas.microsoft.com/office/drawing/2014/main" id="{A08231C6-75C5-602D-4324-80A2D2CA358E}"/>
              </a:ext>
            </a:extLst>
          </p:cNvPr>
          <p:cNvSpPr/>
          <p:nvPr/>
        </p:nvSpPr>
        <p:spPr>
          <a:xfrm>
            <a:off x="10036691" y="3011054"/>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Phải</a:t>
            </a:r>
          </a:p>
        </p:txBody>
      </p:sp>
      <p:pic>
        <p:nvPicPr>
          <p:cNvPr id="10330" name="Picture 10329">
            <a:extLst>
              <a:ext uri="{FF2B5EF4-FFF2-40B4-BE49-F238E27FC236}">
                <a16:creationId xmlns:a16="http://schemas.microsoft.com/office/drawing/2014/main" id="{F9B29A07-66B7-31C6-3252-5D8B8F2E61C0}"/>
              </a:ext>
            </a:extLst>
          </p:cNvPr>
          <p:cNvPicPr>
            <a:picLocks noChangeAspect="1"/>
          </p:cNvPicPr>
          <p:nvPr/>
        </p:nvPicPr>
        <p:blipFill>
          <a:blip r:embed="rId18"/>
          <a:stretch>
            <a:fillRect/>
          </a:stretch>
        </p:blipFill>
        <p:spPr>
          <a:xfrm>
            <a:off x="10051373" y="3570966"/>
            <a:ext cx="1190625" cy="1000125"/>
          </a:xfrm>
          <a:prstGeom prst="rect">
            <a:avLst/>
          </a:prstGeom>
        </p:spPr>
      </p:pic>
      <p:pic>
        <p:nvPicPr>
          <p:cNvPr id="10332" name="Picture 10331">
            <a:extLst>
              <a:ext uri="{FF2B5EF4-FFF2-40B4-BE49-F238E27FC236}">
                <a16:creationId xmlns:a16="http://schemas.microsoft.com/office/drawing/2014/main" id="{E4D6016D-ECDB-BA75-7B2D-3177236C2BEE}"/>
              </a:ext>
            </a:extLst>
          </p:cNvPr>
          <p:cNvPicPr>
            <a:picLocks noChangeAspect="1"/>
          </p:cNvPicPr>
          <p:nvPr/>
        </p:nvPicPr>
        <p:blipFill>
          <a:blip r:embed="rId19"/>
          <a:stretch>
            <a:fillRect/>
          </a:stretch>
        </p:blipFill>
        <p:spPr>
          <a:xfrm>
            <a:off x="10051373" y="4779972"/>
            <a:ext cx="1914525" cy="1571625"/>
          </a:xfrm>
          <a:prstGeom prst="rect">
            <a:avLst/>
          </a:prstGeom>
        </p:spPr>
      </p:pic>
      <p:sp>
        <p:nvSpPr>
          <p:cNvPr id="10334" name="Rectangle 10333">
            <a:extLst>
              <a:ext uri="{FF2B5EF4-FFF2-40B4-BE49-F238E27FC236}">
                <a16:creationId xmlns:a16="http://schemas.microsoft.com/office/drawing/2014/main" id="{6A11E8E8-E147-72EA-227C-C529908DCFC6}"/>
              </a:ext>
            </a:extLst>
          </p:cNvPr>
          <p:cNvSpPr/>
          <p:nvPr/>
        </p:nvSpPr>
        <p:spPr>
          <a:xfrm>
            <a:off x="4967985" y="6446573"/>
            <a:ext cx="2454437"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F12 để kiểm tra trực quan </a:t>
            </a:r>
          </a:p>
        </p:txBody>
      </p:sp>
      <p:sp>
        <p:nvSpPr>
          <p:cNvPr id="10335" name="Rectangle 10334">
            <a:extLst>
              <a:ext uri="{FF2B5EF4-FFF2-40B4-BE49-F238E27FC236}">
                <a16:creationId xmlns:a16="http://schemas.microsoft.com/office/drawing/2014/main" id="{6C1F1E93-8F79-9712-D186-42ED6CDBC0C8}"/>
              </a:ext>
            </a:extLst>
          </p:cNvPr>
          <p:cNvSpPr/>
          <p:nvPr/>
        </p:nvSpPr>
        <p:spPr>
          <a:xfrm>
            <a:off x="1133639" y="1520363"/>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Padding – </a:t>
            </a:r>
            <a:r>
              <a:rPr lang="vi-VN" b="1" i="1">
                <a:solidFill>
                  <a:srgbClr val="0000CC"/>
                </a:solidFill>
                <a:latin typeface="Times New Roman" pitchFamily="18" charset="0"/>
                <a:cs typeface="Times New Roman" pitchFamily="18" charset="0"/>
              </a:rPr>
              <a:t>property</a:t>
            </a:r>
            <a:r>
              <a:rPr lang="en-US" b="1" i="1">
                <a:solidFill>
                  <a:srgbClr val="0000CC"/>
                </a:solidFill>
                <a:latin typeface="Times New Roman" pitchFamily="18" charset="0"/>
                <a:cs typeface="Times New Roman" pitchFamily="18" charset="0"/>
              </a:rPr>
              <a:t> : </a:t>
            </a:r>
            <a:r>
              <a:rPr lang="en-US" b="1" i="1">
                <a:latin typeface="Times New Roman" pitchFamily="18" charset="0"/>
                <a:cs typeface="Times New Roman" pitchFamily="18" charset="0"/>
              </a:rPr>
              <a:t>Các thuộc tính padding cơ bản </a:t>
            </a:r>
            <a:endParaRPr lang="en-US" b="1" i="1">
              <a:solidFill>
                <a:srgbClr val="FF0000"/>
              </a:solidFill>
              <a:latin typeface="Times New Roman" pitchFamily="18" charset="0"/>
              <a:cs typeface="Times New Roman" pitchFamily="18" charset="0"/>
            </a:endParaRPr>
          </a:p>
        </p:txBody>
      </p:sp>
      <p:pic>
        <p:nvPicPr>
          <p:cNvPr id="128" name="Picture 127">
            <a:extLst>
              <a:ext uri="{FF2B5EF4-FFF2-40B4-BE49-F238E27FC236}">
                <a16:creationId xmlns:a16="http://schemas.microsoft.com/office/drawing/2014/main" id="{04914627-E40C-D447-8425-978611E3BE2B}"/>
              </a:ext>
            </a:extLst>
          </p:cNvPr>
          <p:cNvPicPr>
            <a:picLocks noChangeAspect="1"/>
          </p:cNvPicPr>
          <p:nvPr/>
        </p:nvPicPr>
        <p:blipFill>
          <a:blip r:embed="rId20"/>
          <a:stretch>
            <a:fillRect/>
          </a:stretch>
        </p:blipFill>
        <p:spPr>
          <a:xfrm>
            <a:off x="7680616" y="1343049"/>
            <a:ext cx="2047875" cy="1076325"/>
          </a:xfrm>
          <a:prstGeom prst="rect">
            <a:avLst/>
          </a:prstGeom>
        </p:spPr>
      </p:pic>
      <p:grpSp>
        <p:nvGrpSpPr>
          <p:cNvPr id="2" name="Group 46">
            <a:extLst>
              <a:ext uri="{FF2B5EF4-FFF2-40B4-BE49-F238E27FC236}">
                <a16:creationId xmlns:a16="http://schemas.microsoft.com/office/drawing/2014/main" id="{3F829013-C251-D0CA-2107-EB7E76177D21}"/>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97A8F089-964E-814C-7CA2-42E5E709F13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16705C71-5A79-CC8A-8FE0-980C5EBA9990}"/>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CFAAE8CC-E6D7-87B3-02EA-696EC1EA959A}"/>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Padding</a:t>
              </a:r>
              <a:endParaRPr lang="vi-VN" sz="2000" b="1">
                <a:solidFill>
                  <a:srgbClr val="CC00FF"/>
                </a:solidFill>
              </a:endParaRPr>
            </a:p>
          </p:txBody>
        </p:sp>
        <p:sp>
          <p:nvSpPr>
            <p:cNvPr id="16" name="Text Box 50">
              <a:extLst>
                <a:ext uri="{FF2B5EF4-FFF2-40B4-BE49-F238E27FC236}">
                  <a16:creationId xmlns:a16="http://schemas.microsoft.com/office/drawing/2014/main" id="{2B5B928D-5DED-EDEF-E702-0E5C0BC42D49}"/>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69405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8" name="Rectangle 27">
            <a:extLst>
              <a:ext uri="{FF2B5EF4-FFF2-40B4-BE49-F238E27FC236}">
                <a16:creationId xmlns:a16="http://schemas.microsoft.com/office/drawing/2014/main" id="{DCDFD0F6-113D-B356-4F94-00ADE190313A}"/>
              </a:ext>
            </a:extLst>
          </p:cNvPr>
          <p:cNvSpPr/>
          <p:nvPr/>
        </p:nvSpPr>
        <p:spPr>
          <a:xfrm>
            <a:off x="1133639" y="1520363"/>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 </a:t>
            </a:r>
            <a:r>
              <a:rPr lang="en-US" b="1" i="1">
                <a:latin typeface="Times New Roman" pitchFamily="18" charset="0"/>
                <a:cs typeface="Times New Roman" pitchFamily="18" charset="0"/>
              </a:rPr>
              <a:t>Nếu set các cạnh trên dưới, trái phải sẽ làm code dài </a:t>
            </a:r>
            <a:r>
              <a:rPr lang="en-US" b="1" i="1">
                <a:latin typeface="Times New Roman" pitchFamily="18" charset="0"/>
                <a:cs typeface="Times New Roman" pitchFamily="18" charset="0"/>
                <a:sym typeface="Wingdings" panose="05000000000000000000" pitchFamily="2" charset="2"/>
              </a:rPr>
              <a:t></a:t>
            </a:r>
          </a:p>
          <a:p>
            <a:r>
              <a:rPr lang="en-US" b="1" i="1">
                <a:solidFill>
                  <a:srgbClr val="FF0000"/>
                </a:solidFill>
                <a:latin typeface="Times New Roman" pitchFamily="18" charset="0"/>
                <a:cs typeface="Times New Roman" pitchFamily="18" charset="0"/>
                <a:sym typeface="Wingdings" panose="05000000000000000000" pitchFamily="2" charset="2"/>
              </a:rPr>
              <a:t> Các cách viết tắt theo số lượng tham số truyền vào</a:t>
            </a:r>
            <a:endParaRPr lang="en-US" b="1" i="1">
              <a:solidFill>
                <a:srgbClr val="FF0000"/>
              </a:solidFill>
              <a:latin typeface="Times New Roman" pitchFamily="18" charset="0"/>
              <a:cs typeface="Times New Roman" pitchFamily="18" charset="0"/>
            </a:endParaRPr>
          </a:p>
        </p:txBody>
      </p:sp>
      <p:pic>
        <p:nvPicPr>
          <p:cNvPr id="2" name="Picture 1">
            <a:extLst>
              <a:ext uri="{FF2B5EF4-FFF2-40B4-BE49-F238E27FC236}">
                <a16:creationId xmlns:a16="http://schemas.microsoft.com/office/drawing/2014/main" id="{E6D19DEB-B0AB-F257-BCFA-70E715856348}"/>
              </a:ext>
            </a:extLst>
          </p:cNvPr>
          <p:cNvPicPr>
            <a:picLocks noChangeAspect="1"/>
          </p:cNvPicPr>
          <p:nvPr/>
        </p:nvPicPr>
        <p:blipFill>
          <a:blip r:embed="rId5"/>
          <a:stretch>
            <a:fillRect/>
          </a:stretch>
        </p:blipFill>
        <p:spPr>
          <a:xfrm>
            <a:off x="1142916" y="2641765"/>
            <a:ext cx="1638300" cy="314325"/>
          </a:xfrm>
          <a:prstGeom prst="rect">
            <a:avLst/>
          </a:prstGeom>
        </p:spPr>
      </p:pic>
      <p:pic>
        <p:nvPicPr>
          <p:cNvPr id="3" name="Picture 2">
            <a:extLst>
              <a:ext uri="{FF2B5EF4-FFF2-40B4-BE49-F238E27FC236}">
                <a16:creationId xmlns:a16="http://schemas.microsoft.com/office/drawing/2014/main" id="{2CBF06FD-C973-8FA8-A739-88AA4057AF31}"/>
              </a:ext>
            </a:extLst>
          </p:cNvPr>
          <p:cNvPicPr>
            <a:picLocks noChangeAspect="1"/>
          </p:cNvPicPr>
          <p:nvPr/>
        </p:nvPicPr>
        <p:blipFill>
          <a:blip r:embed="rId6"/>
          <a:stretch>
            <a:fillRect/>
          </a:stretch>
        </p:blipFill>
        <p:spPr>
          <a:xfrm>
            <a:off x="1142916" y="3361417"/>
            <a:ext cx="1438275" cy="1419225"/>
          </a:xfrm>
          <a:prstGeom prst="rect">
            <a:avLst/>
          </a:prstGeom>
        </p:spPr>
      </p:pic>
      <p:sp>
        <p:nvSpPr>
          <p:cNvPr id="4" name="Rectangle 3">
            <a:extLst>
              <a:ext uri="{FF2B5EF4-FFF2-40B4-BE49-F238E27FC236}">
                <a16:creationId xmlns:a16="http://schemas.microsoft.com/office/drawing/2014/main" id="{C3DA503C-E364-C339-4265-DD3E1A609FE9}"/>
              </a:ext>
            </a:extLst>
          </p:cNvPr>
          <p:cNvSpPr/>
          <p:nvPr/>
        </p:nvSpPr>
        <p:spPr>
          <a:xfrm>
            <a:off x="1142916" y="2995131"/>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Cả 4 hướng</a:t>
            </a:r>
          </a:p>
        </p:txBody>
      </p:sp>
      <p:pic>
        <p:nvPicPr>
          <p:cNvPr id="5" name="Picture 4">
            <a:extLst>
              <a:ext uri="{FF2B5EF4-FFF2-40B4-BE49-F238E27FC236}">
                <a16:creationId xmlns:a16="http://schemas.microsoft.com/office/drawing/2014/main" id="{BA33178C-EFE8-32C7-80A8-D443D9797D17}"/>
              </a:ext>
            </a:extLst>
          </p:cNvPr>
          <p:cNvPicPr>
            <a:picLocks noChangeAspect="1"/>
          </p:cNvPicPr>
          <p:nvPr/>
        </p:nvPicPr>
        <p:blipFill>
          <a:blip r:embed="rId7"/>
          <a:stretch>
            <a:fillRect/>
          </a:stretch>
        </p:blipFill>
        <p:spPr>
          <a:xfrm>
            <a:off x="1118567" y="5010148"/>
            <a:ext cx="1933575" cy="1533525"/>
          </a:xfrm>
          <a:prstGeom prst="rect">
            <a:avLst/>
          </a:prstGeom>
        </p:spPr>
      </p:pic>
      <p:pic>
        <p:nvPicPr>
          <p:cNvPr id="14" name="Picture 13">
            <a:extLst>
              <a:ext uri="{FF2B5EF4-FFF2-40B4-BE49-F238E27FC236}">
                <a16:creationId xmlns:a16="http://schemas.microsoft.com/office/drawing/2014/main" id="{1FC47064-1BDF-EC25-4B91-5459C946A1F0}"/>
              </a:ext>
            </a:extLst>
          </p:cNvPr>
          <p:cNvPicPr>
            <a:picLocks noChangeAspect="1"/>
          </p:cNvPicPr>
          <p:nvPr/>
        </p:nvPicPr>
        <p:blipFill>
          <a:blip r:embed="rId8"/>
          <a:stretch>
            <a:fillRect/>
          </a:stretch>
        </p:blipFill>
        <p:spPr>
          <a:xfrm>
            <a:off x="3239076" y="2649355"/>
            <a:ext cx="2162175" cy="314325"/>
          </a:xfrm>
          <a:prstGeom prst="rect">
            <a:avLst/>
          </a:prstGeom>
        </p:spPr>
      </p:pic>
      <p:pic>
        <p:nvPicPr>
          <p:cNvPr id="16" name="Picture 15">
            <a:extLst>
              <a:ext uri="{FF2B5EF4-FFF2-40B4-BE49-F238E27FC236}">
                <a16:creationId xmlns:a16="http://schemas.microsoft.com/office/drawing/2014/main" id="{9050D310-CCB9-40D1-F11B-DEAD508B19D4}"/>
              </a:ext>
            </a:extLst>
          </p:cNvPr>
          <p:cNvPicPr>
            <a:picLocks noChangeAspect="1"/>
          </p:cNvPicPr>
          <p:nvPr/>
        </p:nvPicPr>
        <p:blipFill>
          <a:blip r:embed="rId9"/>
          <a:stretch>
            <a:fillRect/>
          </a:stretch>
        </p:blipFill>
        <p:spPr>
          <a:xfrm>
            <a:off x="3264640" y="5010149"/>
            <a:ext cx="1952625" cy="1533525"/>
          </a:xfrm>
          <a:prstGeom prst="rect">
            <a:avLst/>
          </a:prstGeom>
        </p:spPr>
      </p:pic>
      <p:pic>
        <p:nvPicPr>
          <p:cNvPr id="18" name="Picture 17">
            <a:extLst>
              <a:ext uri="{FF2B5EF4-FFF2-40B4-BE49-F238E27FC236}">
                <a16:creationId xmlns:a16="http://schemas.microsoft.com/office/drawing/2014/main" id="{6A130E98-F478-CA70-3B30-307C400F193E}"/>
              </a:ext>
            </a:extLst>
          </p:cNvPr>
          <p:cNvPicPr>
            <a:picLocks noChangeAspect="1"/>
          </p:cNvPicPr>
          <p:nvPr/>
        </p:nvPicPr>
        <p:blipFill>
          <a:blip r:embed="rId10"/>
          <a:stretch>
            <a:fillRect/>
          </a:stretch>
        </p:blipFill>
        <p:spPr>
          <a:xfrm>
            <a:off x="3239076" y="3361417"/>
            <a:ext cx="1219200" cy="1381125"/>
          </a:xfrm>
          <a:prstGeom prst="rect">
            <a:avLst/>
          </a:prstGeom>
        </p:spPr>
      </p:pic>
      <p:sp>
        <p:nvSpPr>
          <p:cNvPr id="23" name="Rectangle 22">
            <a:extLst>
              <a:ext uri="{FF2B5EF4-FFF2-40B4-BE49-F238E27FC236}">
                <a16:creationId xmlns:a16="http://schemas.microsoft.com/office/drawing/2014/main" id="{10C62C21-3141-2C54-7609-C947BF7DE0FF}"/>
              </a:ext>
            </a:extLst>
          </p:cNvPr>
          <p:cNvSpPr/>
          <p:nvPr/>
        </p:nvSpPr>
        <p:spPr>
          <a:xfrm>
            <a:off x="3269190" y="3010032"/>
            <a:ext cx="12192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 dưới</a:t>
            </a:r>
          </a:p>
        </p:txBody>
      </p:sp>
      <p:sp>
        <p:nvSpPr>
          <p:cNvPr id="24" name="Rectangle 23">
            <a:extLst>
              <a:ext uri="{FF2B5EF4-FFF2-40B4-BE49-F238E27FC236}">
                <a16:creationId xmlns:a16="http://schemas.microsoft.com/office/drawing/2014/main" id="{468213AE-CA30-13C4-E835-07AB4D53C858}"/>
              </a:ext>
            </a:extLst>
          </p:cNvPr>
          <p:cNvSpPr/>
          <p:nvPr/>
        </p:nvSpPr>
        <p:spPr>
          <a:xfrm>
            <a:off x="4182051" y="2257726"/>
            <a:ext cx="12192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Trái, phải</a:t>
            </a:r>
          </a:p>
        </p:txBody>
      </p:sp>
      <p:cxnSp>
        <p:nvCxnSpPr>
          <p:cNvPr id="26" name="Straight Arrow Connector 25">
            <a:extLst>
              <a:ext uri="{FF2B5EF4-FFF2-40B4-BE49-F238E27FC236}">
                <a16:creationId xmlns:a16="http://schemas.microsoft.com/office/drawing/2014/main" id="{002EA8AC-2CBB-DD95-6B7D-93F65812CD43}"/>
              </a:ext>
            </a:extLst>
          </p:cNvPr>
          <p:cNvCxnSpPr>
            <a:cxnSpLocks/>
            <a:endCxn id="23" idx="0"/>
          </p:cNvCxnSpPr>
          <p:nvPr/>
        </p:nvCxnSpPr>
        <p:spPr>
          <a:xfrm flipH="1">
            <a:off x="3878790" y="2885099"/>
            <a:ext cx="362163"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D467A55-29DB-AF14-ACB1-104AB508F013}"/>
              </a:ext>
            </a:extLst>
          </p:cNvPr>
          <p:cNvCxnSpPr>
            <a:cxnSpLocks/>
          </p:cNvCxnSpPr>
          <p:nvPr/>
        </p:nvCxnSpPr>
        <p:spPr>
          <a:xfrm flipV="1">
            <a:off x="4976364" y="2563089"/>
            <a:ext cx="0" cy="17199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0307" name="Picture 10306">
            <a:extLst>
              <a:ext uri="{FF2B5EF4-FFF2-40B4-BE49-F238E27FC236}">
                <a16:creationId xmlns:a16="http://schemas.microsoft.com/office/drawing/2014/main" id="{8457AF6C-E6BA-2674-EB6C-5247A0F56AA0}"/>
              </a:ext>
            </a:extLst>
          </p:cNvPr>
          <p:cNvPicPr>
            <a:picLocks noChangeAspect="1"/>
          </p:cNvPicPr>
          <p:nvPr/>
        </p:nvPicPr>
        <p:blipFill>
          <a:blip r:embed="rId11"/>
          <a:stretch>
            <a:fillRect/>
          </a:stretch>
        </p:blipFill>
        <p:spPr>
          <a:xfrm>
            <a:off x="6010851" y="2584615"/>
            <a:ext cx="2600325" cy="371475"/>
          </a:xfrm>
          <a:prstGeom prst="rect">
            <a:avLst/>
          </a:prstGeom>
        </p:spPr>
      </p:pic>
      <p:pic>
        <p:nvPicPr>
          <p:cNvPr id="10311" name="Picture 10310">
            <a:extLst>
              <a:ext uri="{FF2B5EF4-FFF2-40B4-BE49-F238E27FC236}">
                <a16:creationId xmlns:a16="http://schemas.microsoft.com/office/drawing/2014/main" id="{53B1EB6E-03B5-2C0A-6790-695FA8C53945}"/>
              </a:ext>
            </a:extLst>
          </p:cNvPr>
          <p:cNvPicPr>
            <a:picLocks noChangeAspect="1"/>
          </p:cNvPicPr>
          <p:nvPr/>
        </p:nvPicPr>
        <p:blipFill>
          <a:blip r:embed="rId12"/>
          <a:stretch>
            <a:fillRect/>
          </a:stretch>
        </p:blipFill>
        <p:spPr>
          <a:xfrm>
            <a:off x="6010851" y="5010149"/>
            <a:ext cx="1962150" cy="1619250"/>
          </a:xfrm>
          <a:prstGeom prst="rect">
            <a:avLst/>
          </a:prstGeom>
        </p:spPr>
      </p:pic>
      <p:pic>
        <p:nvPicPr>
          <p:cNvPr id="10313" name="Picture 10312">
            <a:extLst>
              <a:ext uri="{FF2B5EF4-FFF2-40B4-BE49-F238E27FC236}">
                <a16:creationId xmlns:a16="http://schemas.microsoft.com/office/drawing/2014/main" id="{10D01048-A80A-60A5-AEFA-97C22324A372}"/>
              </a:ext>
            </a:extLst>
          </p:cNvPr>
          <p:cNvPicPr>
            <a:picLocks noChangeAspect="1"/>
          </p:cNvPicPr>
          <p:nvPr/>
        </p:nvPicPr>
        <p:blipFill>
          <a:blip r:embed="rId13"/>
          <a:stretch>
            <a:fillRect/>
          </a:stretch>
        </p:blipFill>
        <p:spPr>
          <a:xfrm>
            <a:off x="6010851" y="3361417"/>
            <a:ext cx="1219200" cy="1600200"/>
          </a:xfrm>
          <a:prstGeom prst="rect">
            <a:avLst/>
          </a:prstGeom>
        </p:spPr>
      </p:pic>
      <p:sp>
        <p:nvSpPr>
          <p:cNvPr id="10314" name="Rectangle 10313">
            <a:extLst>
              <a:ext uri="{FF2B5EF4-FFF2-40B4-BE49-F238E27FC236}">
                <a16:creationId xmlns:a16="http://schemas.microsoft.com/office/drawing/2014/main" id="{22003F3A-30CD-4B96-C484-A41332B9BA31}"/>
              </a:ext>
            </a:extLst>
          </p:cNvPr>
          <p:cNvSpPr/>
          <p:nvPr/>
        </p:nvSpPr>
        <p:spPr>
          <a:xfrm>
            <a:off x="6026624" y="3028628"/>
            <a:ext cx="965302"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a:t>
            </a:r>
          </a:p>
        </p:txBody>
      </p:sp>
      <p:cxnSp>
        <p:nvCxnSpPr>
          <p:cNvPr id="10315" name="Straight Arrow Connector 10314">
            <a:extLst>
              <a:ext uri="{FF2B5EF4-FFF2-40B4-BE49-F238E27FC236}">
                <a16:creationId xmlns:a16="http://schemas.microsoft.com/office/drawing/2014/main" id="{60F6B5B8-110D-D098-F8B9-3E97A4084E99}"/>
              </a:ext>
            </a:extLst>
          </p:cNvPr>
          <p:cNvCxnSpPr>
            <a:cxnSpLocks/>
          </p:cNvCxnSpPr>
          <p:nvPr/>
        </p:nvCxnSpPr>
        <p:spPr>
          <a:xfrm flipH="1">
            <a:off x="6790751" y="2870198"/>
            <a:ext cx="362163"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16" name="Rectangle 10315">
            <a:extLst>
              <a:ext uri="{FF2B5EF4-FFF2-40B4-BE49-F238E27FC236}">
                <a16:creationId xmlns:a16="http://schemas.microsoft.com/office/drawing/2014/main" id="{90CEF5C0-FBEE-F0E7-210B-9E0E3366ABE4}"/>
              </a:ext>
            </a:extLst>
          </p:cNvPr>
          <p:cNvSpPr/>
          <p:nvPr/>
        </p:nvSpPr>
        <p:spPr>
          <a:xfrm>
            <a:off x="6922563" y="2147401"/>
            <a:ext cx="1050438"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Trái, phải</a:t>
            </a:r>
          </a:p>
        </p:txBody>
      </p:sp>
      <p:cxnSp>
        <p:nvCxnSpPr>
          <p:cNvPr id="10317" name="Straight Arrow Connector 10316">
            <a:extLst>
              <a:ext uri="{FF2B5EF4-FFF2-40B4-BE49-F238E27FC236}">
                <a16:creationId xmlns:a16="http://schemas.microsoft.com/office/drawing/2014/main" id="{C2BC36EE-4E14-56B4-4868-9DD6150C2FB4}"/>
              </a:ext>
            </a:extLst>
          </p:cNvPr>
          <p:cNvCxnSpPr>
            <a:cxnSpLocks/>
          </p:cNvCxnSpPr>
          <p:nvPr/>
        </p:nvCxnSpPr>
        <p:spPr>
          <a:xfrm flipV="1">
            <a:off x="7716876" y="2452764"/>
            <a:ext cx="0" cy="17199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20" name="Rectangle 10319">
            <a:extLst>
              <a:ext uri="{FF2B5EF4-FFF2-40B4-BE49-F238E27FC236}">
                <a16:creationId xmlns:a16="http://schemas.microsoft.com/office/drawing/2014/main" id="{E5D3372F-D86B-10C1-8B35-C26062221474}"/>
              </a:ext>
            </a:extLst>
          </p:cNvPr>
          <p:cNvSpPr/>
          <p:nvPr/>
        </p:nvSpPr>
        <p:spPr>
          <a:xfrm>
            <a:off x="7411925" y="3010923"/>
            <a:ext cx="965302"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Dưới</a:t>
            </a:r>
          </a:p>
        </p:txBody>
      </p:sp>
      <p:cxnSp>
        <p:nvCxnSpPr>
          <p:cNvPr id="10321" name="Straight Arrow Connector 10320">
            <a:extLst>
              <a:ext uri="{FF2B5EF4-FFF2-40B4-BE49-F238E27FC236}">
                <a16:creationId xmlns:a16="http://schemas.microsoft.com/office/drawing/2014/main" id="{02E28F4D-7E0F-8C91-4270-C975FE4CC837}"/>
              </a:ext>
            </a:extLst>
          </p:cNvPr>
          <p:cNvCxnSpPr>
            <a:cxnSpLocks/>
          </p:cNvCxnSpPr>
          <p:nvPr/>
        </p:nvCxnSpPr>
        <p:spPr>
          <a:xfrm flipH="1">
            <a:off x="8176052" y="2852493"/>
            <a:ext cx="81979"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0324" name="Picture 10323">
            <a:extLst>
              <a:ext uri="{FF2B5EF4-FFF2-40B4-BE49-F238E27FC236}">
                <a16:creationId xmlns:a16="http://schemas.microsoft.com/office/drawing/2014/main" id="{076CD36A-B468-6FAA-E0D6-A7E6294BC997}"/>
              </a:ext>
            </a:extLst>
          </p:cNvPr>
          <p:cNvPicPr>
            <a:picLocks noChangeAspect="1"/>
          </p:cNvPicPr>
          <p:nvPr/>
        </p:nvPicPr>
        <p:blipFill>
          <a:blip r:embed="rId14"/>
          <a:stretch>
            <a:fillRect/>
          </a:stretch>
        </p:blipFill>
        <p:spPr>
          <a:xfrm>
            <a:off x="8935030" y="2590386"/>
            <a:ext cx="3209925" cy="381000"/>
          </a:xfrm>
          <a:prstGeom prst="rect">
            <a:avLst/>
          </a:prstGeom>
        </p:spPr>
      </p:pic>
      <p:sp>
        <p:nvSpPr>
          <p:cNvPr id="10325" name="Rectangle 10324">
            <a:extLst>
              <a:ext uri="{FF2B5EF4-FFF2-40B4-BE49-F238E27FC236}">
                <a16:creationId xmlns:a16="http://schemas.microsoft.com/office/drawing/2014/main" id="{5650BB9B-9B6F-6EE7-D0E6-4C9AB927758E}"/>
              </a:ext>
            </a:extLst>
          </p:cNvPr>
          <p:cNvSpPr/>
          <p:nvPr/>
        </p:nvSpPr>
        <p:spPr>
          <a:xfrm>
            <a:off x="9080823" y="3062183"/>
            <a:ext cx="965302"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a:t>
            </a:r>
          </a:p>
        </p:txBody>
      </p:sp>
      <p:cxnSp>
        <p:nvCxnSpPr>
          <p:cNvPr id="10326" name="Straight Arrow Connector 10325">
            <a:extLst>
              <a:ext uri="{FF2B5EF4-FFF2-40B4-BE49-F238E27FC236}">
                <a16:creationId xmlns:a16="http://schemas.microsoft.com/office/drawing/2014/main" id="{1264FCB5-7191-D801-C7B5-B26BB7A319EA}"/>
              </a:ext>
            </a:extLst>
          </p:cNvPr>
          <p:cNvCxnSpPr>
            <a:cxnSpLocks/>
          </p:cNvCxnSpPr>
          <p:nvPr/>
        </p:nvCxnSpPr>
        <p:spPr>
          <a:xfrm flipH="1">
            <a:off x="9844950" y="2903753"/>
            <a:ext cx="247437"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28" name="Rectangle 10327">
            <a:extLst>
              <a:ext uri="{FF2B5EF4-FFF2-40B4-BE49-F238E27FC236}">
                <a16:creationId xmlns:a16="http://schemas.microsoft.com/office/drawing/2014/main" id="{C416EA41-F100-D59B-CAB4-BC8A094D3B66}"/>
              </a:ext>
            </a:extLst>
          </p:cNvPr>
          <p:cNvSpPr/>
          <p:nvPr/>
        </p:nvSpPr>
        <p:spPr>
          <a:xfrm>
            <a:off x="10227999" y="3062183"/>
            <a:ext cx="965302"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Phải</a:t>
            </a:r>
          </a:p>
        </p:txBody>
      </p:sp>
      <p:cxnSp>
        <p:nvCxnSpPr>
          <p:cNvPr id="10329" name="Straight Arrow Connector 10328">
            <a:extLst>
              <a:ext uri="{FF2B5EF4-FFF2-40B4-BE49-F238E27FC236}">
                <a16:creationId xmlns:a16="http://schemas.microsoft.com/office/drawing/2014/main" id="{66E9EFBA-3EF9-A8CE-048A-D80BD502E563}"/>
              </a:ext>
            </a:extLst>
          </p:cNvPr>
          <p:cNvCxnSpPr>
            <a:cxnSpLocks/>
          </p:cNvCxnSpPr>
          <p:nvPr/>
        </p:nvCxnSpPr>
        <p:spPr>
          <a:xfrm flipH="1">
            <a:off x="10510374" y="2903753"/>
            <a:ext cx="247437"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31" name="Rectangle 10330">
            <a:extLst>
              <a:ext uri="{FF2B5EF4-FFF2-40B4-BE49-F238E27FC236}">
                <a16:creationId xmlns:a16="http://schemas.microsoft.com/office/drawing/2014/main" id="{AA23D374-B69F-039E-960D-3F3148E0DB37}"/>
              </a:ext>
            </a:extLst>
          </p:cNvPr>
          <p:cNvSpPr/>
          <p:nvPr/>
        </p:nvSpPr>
        <p:spPr>
          <a:xfrm>
            <a:off x="10757810" y="2133889"/>
            <a:ext cx="646759"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Dưới</a:t>
            </a:r>
          </a:p>
        </p:txBody>
      </p:sp>
      <p:cxnSp>
        <p:nvCxnSpPr>
          <p:cNvPr id="10332" name="Straight Arrow Connector 10331">
            <a:extLst>
              <a:ext uri="{FF2B5EF4-FFF2-40B4-BE49-F238E27FC236}">
                <a16:creationId xmlns:a16="http://schemas.microsoft.com/office/drawing/2014/main" id="{76B10218-064E-9E98-2C02-53848D80628C}"/>
              </a:ext>
            </a:extLst>
          </p:cNvPr>
          <p:cNvCxnSpPr>
            <a:cxnSpLocks/>
          </p:cNvCxnSpPr>
          <p:nvPr/>
        </p:nvCxnSpPr>
        <p:spPr>
          <a:xfrm flipV="1">
            <a:off x="11148445" y="2439252"/>
            <a:ext cx="0" cy="17199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0334" name="Rectangle 10333">
            <a:extLst>
              <a:ext uri="{FF2B5EF4-FFF2-40B4-BE49-F238E27FC236}">
                <a16:creationId xmlns:a16="http://schemas.microsoft.com/office/drawing/2014/main" id="{91543696-9701-AD76-E42A-7512BFA81710}"/>
              </a:ext>
            </a:extLst>
          </p:cNvPr>
          <p:cNvSpPr/>
          <p:nvPr/>
        </p:nvSpPr>
        <p:spPr>
          <a:xfrm>
            <a:off x="11449413" y="2122697"/>
            <a:ext cx="646759"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Trái</a:t>
            </a:r>
          </a:p>
        </p:txBody>
      </p:sp>
      <p:cxnSp>
        <p:nvCxnSpPr>
          <p:cNvPr id="10335" name="Straight Arrow Connector 10334">
            <a:extLst>
              <a:ext uri="{FF2B5EF4-FFF2-40B4-BE49-F238E27FC236}">
                <a16:creationId xmlns:a16="http://schemas.microsoft.com/office/drawing/2014/main" id="{AD2D95DA-67A8-FAAE-088F-646CD2B8AFBC}"/>
              </a:ext>
            </a:extLst>
          </p:cNvPr>
          <p:cNvCxnSpPr>
            <a:cxnSpLocks/>
          </p:cNvCxnSpPr>
          <p:nvPr/>
        </p:nvCxnSpPr>
        <p:spPr>
          <a:xfrm flipV="1">
            <a:off x="11840048" y="2428060"/>
            <a:ext cx="0" cy="17199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D83BD790-1B7F-78E5-6CFB-99E0DDAB653F}"/>
              </a:ext>
            </a:extLst>
          </p:cNvPr>
          <p:cNvPicPr>
            <a:picLocks noChangeAspect="1"/>
          </p:cNvPicPr>
          <p:nvPr/>
        </p:nvPicPr>
        <p:blipFill>
          <a:blip r:embed="rId15"/>
          <a:stretch>
            <a:fillRect/>
          </a:stretch>
        </p:blipFill>
        <p:spPr>
          <a:xfrm>
            <a:off x="8928478" y="1055339"/>
            <a:ext cx="1465030" cy="1443665"/>
          </a:xfrm>
          <a:prstGeom prst="rect">
            <a:avLst/>
          </a:prstGeom>
        </p:spPr>
      </p:pic>
      <p:pic>
        <p:nvPicPr>
          <p:cNvPr id="131" name="Picture 130">
            <a:extLst>
              <a:ext uri="{FF2B5EF4-FFF2-40B4-BE49-F238E27FC236}">
                <a16:creationId xmlns:a16="http://schemas.microsoft.com/office/drawing/2014/main" id="{C62BB60F-49A5-754F-1886-1419165F3018}"/>
              </a:ext>
            </a:extLst>
          </p:cNvPr>
          <p:cNvPicPr>
            <a:picLocks noChangeAspect="1"/>
          </p:cNvPicPr>
          <p:nvPr/>
        </p:nvPicPr>
        <p:blipFill>
          <a:blip r:embed="rId16"/>
          <a:stretch>
            <a:fillRect/>
          </a:stretch>
        </p:blipFill>
        <p:spPr>
          <a:xfrm>
            <a:off x="8946774" y="4989871"/>
            <a:ext cx="1962150" cy="1590675"/>
          </a:xfrm>
          <a:prstGeom prst="rect">
            <a:avLst/>
          </a:prstGeom>
        </p:spPr>
      </p:pic>
      <p:pic>
        <p:nvPicPr>
          <p:cNvPr id="133" name="Picture 132">
            <a:extLst>
              <a:ext uri="{FF2B5EF4-FFF2-40B4-BE49-F238E27FC236}">
                <a16:creationId xmlns:a16="http://schemas.microsoft.com/office/drawing/2014/main" id="{D7874F41-E28F-88DF-1875-22C1086F924E}"/>
              </a:ext>
            </a:extLst>
          </p:cNvPr>
          <p:cNvPicPr>
            <a:picLocks noChangeAspect="1"/>
          </p:cNvPicPr>
          <p:nvPr/>
        </p:nvPicPr>
        <p:blipFill>
          <a:blip r:embed="rId17"/>
          <a:stretch>
            <a:fillRect/>
          </a:stretch>
        </p:blipFill>
        <p:spPr>
          <a:xfrm>
            <a:off x="8949199" y="3370706"/>
            <a:ext cx="1609725" cy="1571625"/>
          </a:xfrm>
          <a:prstGeom prst="rect">
            <a:avLst/>
          </a:prstGeom>
        </p:spPr>
      </p:pic>
      <p:grpSp>
        <p:nvGrpSpPr>
          <p:cNvPr id="6" name="Group 46">
            <a:extLst>
              <a:ext uri="{FF2B5EF4-FFF2-40B4-BE49-F238E27FC236}">
                <a16:creationId xmlns:a16="http://schemas.microsoft.com/office/drawing/2014/main" id="{25E71205-8805-5AB7-2A8C-F3214E2028A2}"/>
              </a:ext>
            </a:extLst>
          </p:cNvPr>
          <p:cNvGrpSpPr>
            <a:grpSpLocks/>
          </p:cNvGrpSpPr>
          <p:nvPr/>
        </p:nvGrpSpPr>
        <p:grpSpPr bwMode="auto">
          <a:xfrm>
            <a:off x="702179" y="712439"/>
            <a:ext cx="4178537" cy="685800"/>
            <a:chOff x="1296" y="1824"/>
            <a:chExt cx="2252" cy="432"/>
          </a:xfrm>
        </p:grpSpPr>
        <p:sp>
          <p:nvSpPr>
            <p:cNvPr id="15" name="AutoShape 47">
              <a:extLst>
                <a:ext uri="{FF2B5EF4-FFF2-40B4-BE49-F238E27FC236}">
                  <a16:creationId xmlns:a16="http://schemas.microsoft.com/office/drawing/2014/main" id="{D09A4074-C66A-7A52-B315-86AE3FC5F67D}"/>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7" name="AutoShape 48">
              <a:extLst>
                <a:ext uri="{FF2B5EF4-FFF2-40B4-BE49-F238E27FC236}">
                  <a16:creationId xmlns:a16="http://schemas.microsoft.com/office/drawing/2014/main" id="{05865995-976D-8E57-D2ED-C95237713FBA}"/>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9" name="Text Box 49">
              <a:extLst>
                <a:ext uri="{FF2B5EF4-FFF2-40B4-BE49-F238E27FC236}">
                  <a16:creationId xmlns:a16="http://schemas.microsoft.com/office/drawing/2014/main" id="{CB89225B-2891-DAF7-9D06-FBE8A5CF97CC}"/>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Padding</a:t>
              </a:r>
              <a:endParaRPr lang="vi-VN" sz="2000" b="1">
                <a:solidFill>
                  <a:srgbClr val="CC00FF"/>
                </a:solidFill>
              </a:endParaRPr>
            </a:p>
          </p:txBody>
        </p:sp>
        <p:sp>
          <p:nvSpPr>
            <p:cNvPr id="20" name="Text Box 50">
              <a:extLst>
                <a:ext uri="{FF2B5EF4-FFF2-40B4-BE49-F238E27FC236}">
                  <a16:creationId xmlns:a16="http://schemas.microsoft.com/office/drawing/2014/main" id="{424BB02D-A95F-FB4C-CCB9-4F946587FFC3}"/>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2</a:t>
              </a:r>
            </a:p>
          </p:txBody>
        </p:sp>
      </p:grpSp>
    </p:spTree>
    <p:extLst>
      <p:ext uri="{BB962C8B-B14F-4D97-AF65-F5344CB8AC3E}">
        <p14:creationId xmlns:p14="http://schemas.microsoft.com/office/powerpoint/2010/main" val="3975497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636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5" name="Rectangle 14">
            <a:extLst>
              <a:ext uri="{FF2B5EF4-FFF2-40B4-BE49-F238E27FC236}">
                <a16:creationId xmlns:a16="http://schemas.microsoft.com/office/drawing/2014/main" id="{634DBC41-DAF7-4844-B2C8-B74F6302FB0A}"/>
              </a:ext>
            </a:extLst>
          </p:cNvPr>
          <p:cNvSpPr/>
          <p:nvPr/>
        </p:nvSpPr>
        <p:spPr>
          <a:xfrm>
            <a:off x="2191228" y="2279864"/>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Độ rộng </a:t>
            </a:r>
          </a:p>
        </p:txBody>
      </p:sp>
      <p:sp>
        <p:nvSpPr>
          <p:cNvPr id="20" name="TextBox 19">
            <a:extLst>
              <a:ext uri="{FF2B5EF4-FFF2-40B4-BE49-F238E27FC236}">
                <a16:creationId xmlns:a16="http://schemas.microsoft.com/office/drawing/2014/main" id="{A1DD4A74-B836-0E96-0F7B-A1790BD51B58}"/>
              </a:ext>
            </a:extLst>
          </p:cNvPr>
          <p:cNvSpPr txBox="1"/>
          <p:nvPr/>
        </p:nvSpPr>
        <p:spPr>
          <a:xfrm>
            <a:off x="1409116" y="4754397"/>
            <a:ext cx="5392256" cy="2031325"/>
          </a:xfrm>
          <a:prstGeom prst="rect">
            <a:avLst/>
          </a:prstGeom>
          <a:noFill/>
        </p:spPr>
        <p:txBody>
          <a:bodyPr wrap="square">
            <a:spAutoFit/>
          </a:bodyPr>
          <a:lstStyle/>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latin typeface="Times New Roman" pitchFamily="18" charset="0"/>
                <a:cs typeface="Times New Roman" pitchFamily="18" charset="0"/>
              </a:rPr>
              <a:t>dashed</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vi-VN" b="1" i="1">
                <a:latin typeface="Times New Roman" pitchFamily="18" charset="0"/>
                <a:cs typeface="Times New Roman" pitchFamily="18" charset="0"/>
              </a:rPr>
              <a:t>đường nét đứt</a:t>
            </a:r>
            <a:endParaRPr lang="en-US" b="1" i="1">
              <a:latin typeface="Times New Roman" pitchFamily="18" charset="0"/>
              <a:cs typeface="Times New Roman" pitchFamily="18" charset="0"/>
              <a:sym typeface="Wingdings" panose="05000000000000000000" pitchFamily="2" charset="2"/>
            </a:endParaRP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latin typeface="Times New Roman" pitchFamily="18" charset="0"/>
                <a:cs typeface="Times New Roman" pitchFamily="18" charset="0"/>
              </a:rPr>
              <a:t>Dotted</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là các chấm dot </a:t>
            </a:r>
            <a:endParaRPr lang="en-US" b="1" i="1">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1" i="1">
                <a:solidFill>
                  <a:srgbClr val="CC00FF"/>
                </a:solidFill>
                <a:latin typeface="Times New Roman" pitchFamily="18" charset="0"/>
                <a:cs typeface="Times New Roman" pitchFamily="18" charset="0"/>
              </a:rPr>
              <a:t> </a:t>
            </a:r>
            <a:r>
              <a:rPr lang="vi-VN" b="1" i="1">
                <a:latin typeface="Times New Roman" pitchFamily="18" charset="0"/>
                <a:cs typeface="Times New Roman" pitchFamily="18" charset="0"/>
              </a:rPr>
              <a:t>double</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2 đường song song liền nhau</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latin typeface="Times New Roman" pitchFamily="18" charset="0"/>
                <a:cs typeface="Times New Roman" pitchFamily="18" charset="0"/>
              </a:rPr>
              <a:t>groove</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3D </a:t>
            </a: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latin typeface="Times New Roman" pitchFamily="18" charset="0"/>
                <a:cs typeface="Times New Roman" pitchFamily="18" charset="0"/>
              </a:rPr>
              <a:t>ridge</a:t>
            </a:r>
            <a:r>
              <a:rPr lang="en-US" b="1" i="1">
                <a:latin typeface="Times New Roman" pitchFamily="18" charset="0"/>
                <a:cs typeface="Times New Roman" pitchFamily="18" charset="0"/>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3D </a:t>
            </a:r>
            <a:endParaRPr lang="en-US" b="1" i="1">
              <a:latin typeface="Times New Roman" pitchFamily="18" charset="0"/>
              <a:cs typeface="Times New Roman" pitchFamily="18" charset="0"/>
            </a:endParaRPr>
          </a:p>
          <a:p>
            <a:r>
              <a:rPr lang="vi-VN" b="0" i="0">
                <a:solidFill>
                  <a:srgbClr val="CC00FF"/>
                </a:solidFill>
                <a:effectLst/>
                <a:latin typeface="Roboto" panose="020B0604020202020204" pitchFamily="2" charset="0"/>
              </a:rPr>
              <a:t>✅</a:t>
            </a:r>
            <a:r>
              <a:rPr lang="en-US" b="0" i="0">
                <a:solidFill>
                  <a:srgbClr val="CC00FF"/>
                </a:solidFill>
                <a:effectLst/>
                <a:latin typeface="Roboto" panose="020B0604020202020204" pitchFamily="2" charset="0"/>
              </a:rPr>
              <a:t> </a:t>
            </a:r>
            <a:r>
              <a:rPr lang="vi-VN" b="1" i="1">
                <a:latin typeface="Times New Roman" pitchFamily="18" charset="0"/>
                <a:cs typeface="Times New Roman" pitchFamily="18" charset="0"/>
              </a:rPr>
              <a:t>inset</a:t>
            </a:r>
            <a:r>
              <a:rPr lang="en-US" b="0" i="0">
                <a:solidFill>
                  <a:srgbClr val="FFFFFF"/>
                </a:solidFill>
                <a:effectLst/>
                <a:latin typeface="Söhne Mono"/>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3D </a:t>
            </a:r>
          </a:p>
          <a:p>
            <a:r>
              <a:rPr lang="vi-VN" b="0" i="0">
                <a:solidFill>
                  <a:srgbClr val="CC00FF"/>
                </a:solidFill>
                <a:effectLst/>
                <a:latin typeface="Roboto" panose="020B0604020202020204" pitchFamily="2" charset="0"/>
              </a:rPr>
              <a:t>✅</a:t>
            </a:r>
            <a:r>
              <a:rPr lang="en-US" b="0" i="0">
                <a:effectLst/>
                <a:latin typeface="Roboto" panose="020B0604020202020204" pitchFamily="2" charset="0"/>
              </a:rPr>
              <a:t> </a:t>
            </a:r>
            <a:r>
              <a:rPr lang="vi-VN" b="1" i="1">
                <a:latin typeface="Times New Roman" pitchFamily="18" charset="0"/>
                <a:cs typeface="Times New Roman" pitchFamily="18" charset="0"/>
              </a:rPr>
              <a:t>outset</a:t>
            </a:r>
            <a:r>
              <a:rPr lang="en-US" b="1" i="1">
                <a:latin typeface="Times New Roman" pitchFamily="18" charset="0"/>
                <a:cs typeface="Times New Roman" pitchFamily="18" charset="0"/>
              </a:rPr>
              <a:t> </a:t>
            </a:r>
            <a:r>
              <a:rPr lang="en-US" b="1" i="1">
                <a:solidFill>
                  <a:srgbClr val="CC00FF"/>
                </a:solidFill>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sym typeface="Wingdings" panose="05000000000000000000" pitchFamily="2" charset="2"/>
              </a:rPr>
              <a:t>viền 3D </a:t>
            </a:r>
            <a:endParaRPr lang="en-US" b="1" i="1">
              <a:latin typeface="Times New Roman" pitchFamily="18" charset="0"/>
              <a:cs typeface="Times New Roman" pitchFamily="18" charset="0"/>
            </a:endParaRPr>
          </a:p>
        </p:txBody>
      </p:sp>
      <p:sp>
        <p:nvSpPr>
          <p:cNvPr id="22" name="Rectangle 21">
            <a:extLst>
              <a:ext uri="{FF2B5EF4-FFF2-40B4-BE49-F238E27FC236}">
                <a16:creationId xmlns:a16="http://schemas.microsoft.com/office/drawing/2014/main" id="{9F48E9F7-49AE-C17F-E610-27848327D11D}"/>
              </a:ext>
            </a:extLst>
          </p:cNvPr>
          <p:cNvSpPr/>
          <p:nvPr/>
        </p:nvSpPr>
        <p:spPr>
          <a:xfrm>
            <a:off x="6212315" y="4754397"/>
            <a:ext cx="2057400" cy="1951203"/>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itchFamily="18" charset="0"/>
                <a:cs typeface="Times New Roman" pitchFamily="18" charset="0"/>
              </a:rPr>
              <a:t>1 số thuộc tính viền thay cho solid</a:t>
            </a:r>
          </a:p>
        </p:txBody>
      </p:sp>
      <p:grpSp>
        <p:nvGrpSpPr>
          <p:cNvPr id="3" name="Group 46">
            <a:extLst>
              <a:ext uri="{FF2B5EF4-FFF2-40B4-BE49-F238E27FC236}">
                <a16:creationId xmlns:a16="http://schemas.microsoft.com/office/drawing/2014/main" id="{C9282BF4-4343-4802-4E54-4B6C1CFCE46F}"/>
              </a:ext>
            </a:extLst>
          </p:cNvPr>
          <p:cNvGrpSpPr>
            <a:grpSpLocks/>
          </p:cNvGrpSpPr>
          <p:nvPr/>
        </p:nvGrpSpPr>
        <p:grpSpPr bwMode="auto">
          <a:xfrm>
            <a:off x="702179" y="712439"/>
            <a:ext cx="4178537" cy="685800"/>
            <a:chOff x="1296" y="1824"/>
            <a:chExt cx="2252" cy="432"/>
          </a:xfrm>
        </p:grpSpPr>
        <p:sp>
          <p:nvSpPr>
            <p:cNvPr id="14" name="AutoShape 47">
              <a:extLst>
                <a:ext uri="{FF2B5EF4-FFF2-40B4-BE49-F238E27FC236}">
                  <a16:creationId xmlns:a16="http://schemas.microsoft.com/office/drawing/2014/main" id="{07428A49-FDA9-831B-EBF4-8E842DFE3900}"/>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6" name="AutoShape 48">
              <a:extLst>
                <a:ext uri="{FF2B5EF4-FFF2-40B4-BE49-F238E27FC236}">
                  <a16:creationId xmlns:a16="http://schemas.microsoft.com/office/drawing/2014/main" id="{8A730EAE-B831-92EE-C65B-A95D2056C4A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7" name="Text Box 49">
              <a:extLst>
                <a:ext uri="{FF2B5EF4-FFF2-40B4-BE49-F238E27FC236}">
                  <a16:creationId xmlns:a16="http://schemas.microsoft.com/office/drawing/2014/main" id="{4355490F-76FC-5F8E-30E5-B747C9C8847D}"/>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Border</a:t>
              </a:r>
              <a:endParaRPr lang="vi-VN" sz="2000" b="1">
                <a:solidFill>
                  <a:srgbClr val="CC00FF"/>
                </a:solidFill>
              </a:endParaRPr>
            </a:p>
          </p:txBody>
        </p:sp>
        <p:sp>
          <p:nvSpPr>
            <p:cNvPr id="19" name="Text Box 50">
              <a:extLst>
                <a:ext uri="{FF2B5EF4-FFF2-40B4-BE49-F238E27FC236}">
                  <a16:creationId xmlns:a16="http://schemas.microsoft.com/office/drawing/2014/main" id="{49C7DC28-277B-F90B-3D05-E9B8774B2AAD}"/>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
        <p:nvSpPr>
          <p:cNvPr id="21" name="Rectangle 20">
            <a:extLst>
              <a:ext uri="{FF2B5EF4-FFF2-40B4-BE49-F238E27FC236}">
                <a16:creationId xmlns:a16="http://schemas.microsoft.com/office/drawing/2014/main" id="{2D4D8B56-5DF5-3E8A-3A59-83108E812D62}"/>
              </a:ext>
            </a:extLst>
          </p:cNvPr>
          <p:cNvSpPr/>
          <p:nvPr/>
        </p:nvSpPr>
        <p:spPr>
          <a:xfrm>
            <a:off x="1147494" y="1468500"/>
            <a:ext cx="5064821"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Border : </a:t>
            </a:r>
            <a:r>
              <a:rPr lang="en-US" b="1" i="1">
                <a:latin typeface="Times New Roman" pitchFamily="18" charset="0"/>
                <a:cs typeface="Times New Roman" pitchFamily="18" charset="0"/>
              </a:rPr>
              <a:t> Viền – Cú pháp viết tắt  </a:t>
            </a:r>
            <a:endParaRPr lang="en-US" b="1" i="1">
              <a:solidFill>
                <a:srgbClr val="FF0000"/>
              </a:solidFill>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id="{FD64DEED-2780-7C48-B516-A679ABBFD400}"/>
              </a:ext>
            </a:extLst>
          </p:cNvPr>
          <p:cNvPicPr>
            <a:picLocks noChangeAspect="1"/>
          </p:cNvPicPr>
          <p:nvPr/>
        </p:nvPicPr>
        <p:blipFill>
          <a:blip r:embed="rId5"/>
          <a:stretch>
            <a:fillRect/>
          </a:stretch>
        </p:blipFill>
        <p:spPr>
          <a:xfrm>
            <a:off x="1409116" y="1861312"/>
            <a:ext cx="4038600" cy="409575"/>
          </a:xfrm>
          <a:prstGeom prst="rect">
            <a:avLst/>
          </a:prstGeom>
        </p:spPr>
      </p:pic>
      <p:sp>
        <p:nvSpPr>
          <p:cNvPr id="25" name="Rectangle 24">
            <a:extLst>
              <a:ext uri="{FF2B5EF4-FFF2-40B4-BE49-F238E27FC236}">
                <a16:creationId xmlns:a16="http://schemas.microsoft.com/office/drawing/2014/main" id="{C0935918-328F-2356-19A2-2A9F9143AA86}"/>
              </a:ext>
            </a:extLst>
          </p:cNvPr>
          <p:cNvSpPr/>
          <p:nvPr/>
        </p:nvSpPr>
        <p:spPr>
          <a:xfrm>
            <a:off x="3428416" y="2294367"/>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Kiểu viền</a:t>
            </a:r>
          </a:p>
        </p:txBody>
      </p:sp>
      <p:sp>
        <p:nvSpPr>
          <p:cNvPr id="26" name="Rectangle 25">
            <a:extLst>
              <a:ext uri="{FF2B5EF4-FFF2-40B4-BE49-F238E27FC236}">
                <a16:creationId xmlns:a16="http://schemas.microsoft.com/office/drawing/2014/main" id="{A325D9CC-BA1C-CBC1-977E-BFA51D7F331A}"/>
              </a:ext>
            </a:extLst>
          </p:cNvPr>
          <p:cNvSpPr/>
          <p:nvPr/>
        </p:nvSpPr>
        <p:spPr>
          <a:xfrm>
            <a:off x="4528730" y="2292229"/>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Màu viền</a:t>
            </a:r>
          </a:p>
        </p:txBody>
      </p:sp>
      <p:pic>
        <p:nvPicPr>
          <p:cNvPr id="28" name="Picture 27">
            <a:extLst>
              <a:ext uri="{FF2B5EF4-FFF2-40B4-BE49-F238E27FC236}">
                <a16:creationId xmlns:a16="http://schemas.microsoft.com/office/drawing/2014/main" id="{53B26723-32EA-82EC-A0C5-868DF69EB568}"/>
              </a:ext>
            </a:extLst>
          </p:cNvPr>
          <p:cNvPicPr>
            <a:picLocks noChangeAspect="1"/>
          </p:cNvPicPr>
          <p:nvPr/>
        </p:nvPicPr>
        <p:blipFill>
          <a:blip r:embed="rId6"/>
          <a:stretch>
            <a:fillRect/>
          </a:stretch>
        </p:blipFill>
        <p:spPr>
          <a:xfrm>
            <a:off x="1409116" y="2998545"/>
            <a:ext cx="2057400" cy="1562100"/>
          </a:xfrm>
          <a:prstGeom prst="rect">
            <a:avLst/>
          </a:prstGeom>
        </p:spPr>
      </p:pic>
      <p:pic>
        <p:nvPicPr>
          <p:cNvPr id="30" name="Picture 29">
            <a:extLst>
              <a:ext uri="{FF2B5EF4-FFF2-40B4-BE49-F238E27FC236}">
                <a16:creationId xmlns:a16="http://schemas.microsoft.com/office/drawing/2014/main" id="{A70423EA-0CE7-C020-5BFA-E9E1E94CB73B}"/>
              </a:ext>
            </a:extLst>
          </p:cNvPr>
          <p:cNvPicPr>
            <a:picLocks noChangeAspect="1"/>
          </p:cNvPicPr>
          <p:nvPr/>
        </p:nvPicPr>
        <p:blipFill>
          <a:blip r:embed="rId7"/>
          <a:stretch>
            <a:fillRect/>
          </a:stretch>
        </p:blipFill>
        <p:spPr>
          <a:xfrm>
            <a:off x="1409116" y="2652462"/>
            <a:ext cx="2905125" cy="314325"/>
          </a:xfrm>
          <a:prstGeom prst="rect">
            <a:avLst/>
          </a:prstGeom>
        </p:spPr>
      </p:pic>
      <p:pic>
        <p:nvPicPr>
          <p:cNvPr id="10304" name="Picture 10303">
            <a:extLst>
              <a:ext uri="{FF2B5EF4-FFF2-40B4-BE49-F238E27FC236}">
                <a16:creationId xmlns:a16="http://schemas.microsoft.com/office/drawing/2014/main" id="{58C15578-5EFF-A7A2-1CF4-5B192423B858}"/>
              </a:ext>
            </a:extLst>
          </p:cNvPr>
          <p:cNvPicPr>
            <a:picLocks noChangeAspect="1"/>
          </p:cNvPicPr>
          <p:nvPr/>
        </p:nvPicPr>
        <p:blipFill>
          <a:blip r:embed="rId8"/>
          <a:stretch>
            <a:fillRect/>
          </a:stretch>
        </p:blipFill>
        <p:spPr>
          <a:xfrm>
            <a:off x="3568499" y="2998545"/>
            <a:ext cx="1562100" cy="1562100"/>
          </a:xfrm>
          <a:prstGeom prst="rect">
            <a:avLst/>
          </a:prstGeom>
        </p:spPr>
      </p:pic>
      <p:pic>
        <p:nvPicPr>
          <p:cNvPr id="10305" name="Picture 10304">
            <a:extLst>
              <a:ext uri="{FF2B5EF4-FFF2-40B4-BE49-F238E27FC236}">
                <a16:creationId xmlns:a16="http://schemas.microsoft.com/office/drawing/2014/main" id="{EDB73865-2A25-2AB5-ADE6-E82C3A47F62D}"/>
              </a:ext>
            </a:extLst>
          </p:cNvPr>
          <p:cNvPicPr>
            <a:picLocks noChangeAspect="1"/>
          </p:cNvPicPr>
          <p:nvPr/>
        </p:nvPicPr>
        <p:blipFill rotWithShape="1">
          <a:blip r:embed="rId9"/>
          <a:srcRect l="3954" t="43474" r="27155" b="5949"/>
          <a:stretch/>
        </p:blipFill>
        <p:spPr>
          <a:xfrm>
            <a:off x="7877761" y="1759057"/>
            <a:ext cx="4153639" cy="1233272"/>
          </a:xfrm>
          <a:prstGeom prst="rect">
            <a:avLst/>
          </a:prstGeom>
        </p:spPr>
      </p:pic>
      <p:sp>
        <p:nvSpPr>
          <p:cNvPr id="10308" name="Rectangle 10307">
            <a:extLst>
              <a:ext uri="{FF2B5EF4-FFF2-40B4-BE49-F238E27FC236}">
                <a16:creationId xmlns:a16="http://schemas.microsoft.com/office/drawing/2014/main" id="{A2D176A6-746B-F8C4-2F57-C45765C37956}"/>
              </a:ext>
            </a:extLst>
          </p:cNvPr>
          <p:cNvSpPr/>
          <p:nvPr/>
        </p:nvSpPr>
        <p:spPr>
          <a:xfrm>
            <a:off x="7877761" y="2997723"/>
            <a:ext cx="4153638" cy="351652"/>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Các property khác khi muốn vẽ từng cạnh </a:t>
            </a:r>
          </a:p>
        </p:txBody>
      </p:sp>
    </p:spTree>
    <p:extLst>
      <p:ext uri="{BB962C8B-B14F-4D97-AF65-F5344CB8AC3E}">
        <p14:creationId xmlns:p14="http://schemas.microsoft.com/office/powerpoint/2010/main" val="278594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8592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5" name="Rectangle 14">
            <a:extLst>
              <a:ext uri="{FF2B5EF4-FFF2-40B4-BE49-F238E27FC236}">
                <a16:creationId xmlns:a16="http://schemas.microsoft.com/office/drawing/2014/main" id="{634DBC41-DAF7-4844-B2C8-B74F6302FB0A}"/>
              </a:ext>
            </a:extLst>
          </p:cNvPr>
          <p:cNvSpPr/>
          <p:nvPr/>
        </p:nvSpPr>
        <p:spPr>
          <a:xfrm>
            <a:off x="2191228" y="2279864"/>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Độ rộng </a:t>
            </a:r>
          </a:p>
        </p:txBody>
      </p:sp>
      <p:sp>
        <p:nvSpPr>
          <p:cNvPr id="21" name="Rectangle 20">
            <a:extLst>
              <a:ext uri="{FF2B5EF4-FFF2-40B4-BE49-F238E27FC236}">
                <a16:creationId xmlns:a16="http://schemas.microsoft.com/office/drawing/2014/main" id="{2D4D8B56-5DF5-3E8A-3A59-83108E812D62}"/>
              </a:ext>
            </a:extLst>
          </p:cNvPr>
          <p:cNvSpPr/>
          <p:nvPr/>
        </p:nvSpPr>
        <p:spPr>
          <a:xfrm>
            <a:off x="1147494" y="1468500"/>
            <a:ext cx="3202055"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Border : Cách viết đầy đủ </a:t>
            </a:r>
            <a:r>
              <a:rPr lang="en-US" b="1" i="1">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id="{FD64DEED-2780-7C48-B516-A679ABBFD400}"/>
              </a:ext>
            </a:extLst>
          </p:cNvPr>
          <p:cNvPicPr>
            <a:picLocks noChangeAspect="1"/>
          </p:cNvPicPr>
          <p:nvPr/>
        </p:nvPicPr>
        <p:blipFill>
          <a:blip r:embed="rId5"/>
          <a:stretch>
            <a:fillRect/>
          </a:stretch>
        </p:blipFill>
        <p:spPr>
          <a:xfrm>
            <a:off x="1409116" y="1861312"/>
            <a:ext cx="4038600" cy="409575"/>
          </a:xfrm>
          <a:prstGeom prst="rect">
            <a:avLst/>
          </a:prstGeom>
        </p:spPr>
      </p:pic>
      <p:sp>
        <p:nvSpPr>
          <p:cNvPr id="25" name="Rectangle 24">
            <a:extLst>
              <a:ext uri="{FF2B5EF4-FFF2-40B4-BE49-F238E27FC236}">
                <a16:creationId xmlns:a16="http://schemas.microsoft.com/office/drawing/2014/main" id="{C0935918-328F-2356-19A2-2A9F9143AA86}"/>
              </a:ext>
            </a:extLst>
          </p:cNvPr>
          <p:cNvSpPr/>
          <p:nvPr/>
        </p:nvSpPr>
        <p:spPr>
          <a:xfrm>
            <a:off x="3428416" y="2294367"/>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Kiểu viền</a:t>
            </a:r>
          </a:p>
        </p:txBody>
      </p:sp>
      <p:sp>
        <p:nvSpPr>
          <p:cNvPr id="26" name="Rectangle 25">
            <a:extLst>
              <a:ext uri="{FF2B5EF4-FFF2-40B4-BE49-F238E27FC236}">
                <a16:creationId xmlns:a16="http://schemas.microsoft.com/office/drawing/2014/main" id="{A325D9CC-BA1C-CBC1-977E-BFA51D7F331A}"/>
              </a:ext>
            </a:extLst>
          </p:cNvPr>
          <p:cNvSpPr/>
          <p:nvPr/>
        </p:nvSpPr>
        <p:spPr>
          <a:xfrm>
            <a:off x="4528730" y="2292229"/>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Màu viền</a:t>
            </a:r>
          </a:p>
        </p:txBody>
      </p:sp>
      <p:sp>
        <p:nvSpPr>
          <p:cNvPr id="10309" name="Rectangle 10308">
            <a:extLst>
              <a:ext uri="{FF2B5EF4-FFF2-40B4-BE49-F238E27FC236}">
                <a16:creationId xmlns:a16="http://schemas.microsoft.com/office/drawing/2014/main" id="{8094C1CB-2FFE-32B6-C908-6C3B88129E28}"/>
              </a:ext>
            </a:extLst>
          </p:cNvPr>
          <p:cNvSpPr/>
          <p:nvPr/>
        </p:nvSpPr>
        <p:spPr>
          <a:xfrm>
            <a:off x="5730748" y="1874889"/>
            <a:ext cx="1013538" cy="261156"/>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Viết tắt </a:t>
            </a:r>
          </a:p>
        </p:txBody>
      </p:sp>
      <p:pic>
        <p:nvPicPr>
          <p:cNvPr id="10311" name="Picture 10310">
            <a:extLst>
              <a:ext uri="{FF2B5EF4-FFF2-40B4-BE49-F238E27FC236}">
                <a16:creationId xmlns:a16="http://schemas.microsoft.com/office/drawing/2014/main" id="{C843AFC4-39F6-B9C8-FBFE-9E2102580D88}"/>
              </a:ext>
            </a:extLst>
          </p:cNvPr>
          <p:cNvPicPr>
            <a:picLocks noChangeAspect="1"/>
          </p:cNvPicPr>
          <p:nvPr/>
        </p:nvPicPr>
        <p:blipFill>
          <a:blip r:embed="rId6"/>
          <a:stretch>
            <a:fillRect/>
          </a:stretch>
        </p:blipFill>
        <p:spPr>
          <a:xfrm>
            <a:off x="1411950" y="3020414"/>
            <a:ext cx="4657725" cy="1666875"/>
          </a:xfrm>
          <a:prstGeom prst="rect">
            <a:avLst/>
          </a:prstGeom>
        </p:spPr>
      </p:pic>
      <p:pic>
        <p:nvPicPr>
          <p:cNvPr id="10313" name="Picture 10312">
            <a:extLst>
              <a:ext uri="{FF2B5EF4-FFF2-40B4-BE49-F238E27FC236}">
                <a16:creationId xmlns:a16="http://schemas.microsoft.com/office/drawing/2014/main" id="{E3F78CAA-378A-BE3D-5AA2-5E988446D87F}"/>
              </a:ext>
            </a:extLst>
          </p:cNvPr>
          <p:cNvPicPr>
            <a:picLocks noChangeAspect="1"/>
          </p:cNvPicPr>
          <p:nvPr/>
        </p:nvPicPr>
        <p:blipFill>
          <a:blip r:embed="rId7"/>
          <a:stretch>
            <a:fillRect/>
          </a:stretch>
        </p:blipFill>
        <p:spPr>
          <a:xfrm>
            <a:off x="7078143" y="3020414"/>
            <a:ext cx="1657350" cy="1438275"/>
          </a:xfrm>
          <a:prstGeom prst="rect">
            <a:avLst/>
          </a:prstGeom>
        </p:spPr>
      </p:pic>
      <p:pic>
        <p:nvPicPr>
          <p:cNvPr id="10314" name="Picture 10313">
            <a:extLst>
              <a:ext uri="{FF2B5EF4-FFF2-40B4-BE49-F238E27FC236}">
                <a16:creationId xmlns:a16="http://schemas.microsoft.com/office/drawing/2014/main" id="{8324A504-95B3-8782-4191-DFFE1D173A6C}"/>
              </a:ext>
            </a:extLst>
          </p:cNvPr>
          <p:cNvPicPr>
            <a:picLocks noChangeAspect="1"/>
          </p:cNvPicPr>
          <p:nvPr/>
        </p:nvPicPr>
        <p:blipFill>
          <a:blip r:embed="rId8"/>
          <a:stretch>
            <a:fillRect/>
          </a:stretch>
        </p:blipFill>
        <p:spPr>
          <a:xfrm>
            <a:off x="1409116" y="2623554"/>
            <a:ext cx="2905125" cy="314325"/>
          </a:xfrm>
          <a:prstGeom prst="rect">
            <a:avLst/>
          </a:prstGeom>
        </p:spPr>
      </p:pic>
      <p:sp>
        <p:nvSpPr>
          <p:cNvPr id="10315" name="Rectangle 10314">
            <a:extLst>
              <a:ext uri="{FF2B5EF4-FFF2-40B4-BE49-F238E27FC236}">
                <a16:creationId xmlns:a16="http://schemas.microsoft.com/office/drawing/2014/main" id="{6AC812B6-2740-15A3-36EA-4A93396F3A50}"/>
              </a:ext>
            </a:extLst>
          </p:cNvPr>
          <p:cNvSpPr/>
          <p:nvPr/>
        </p:nvSpPr>
        <p:spPr>
          <a:xfrm>
            <a:off x="1387247" y="5134600"/>
            <a:ext cx="5135522" cy="41947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Thậm chí có thể áp dụng riêng rẽ kiểu, màu cho từng viền</a:t>
            </a:r>
          </a:p>
        </p:txBody>
      </p:sp>
      <p:pic>
        <p:nvPicPr>
          <p:cNvPr id="10317" name="Picture 10316">
            <a:extLst>
              <a:ext uri="{FF2B5EF4-FFF2-40B4-BE49-F238E27FC236}">
                <a16:creationId xmlns:a16="http://schemas.microsoft.com/office/drawing/2014/main" id="{899123D4-7CCD-4C1C-72F6-EE5DF91660FA}"/>
              </a:ext>
            </a:extLst>
          </p:cNvPr>
          <p:cNvPicPr>
            <a:picLocks noChangeAspect="1"/>
          </p:cNvPicPr>
          <p:nvPr/>
        </p:nvPicPr>
        <p:blipFill>
          <a:blip r:embed="rId9"/>
          <a:stretch>
            <a:fillRect/>
          </a:stretch>
        </p:blipFill>
        <p:spPr>
          <a:xfrm>
            <a:off x="1387247" y="5777394"/>
            <a:ext cx="5095875" cy="933450"/>
          </a:xfrm>
          <a:prstGeom prst="rect">
            <a:avLst/>
          </a:prstGeom>
        </p:spPr>
      </p:pic>
      <p:pic>
        <p:nvPicPr>
          <p:cNvPr id="10319" name="Picture 10318">
            <a:extLst>
              <a:ext uri="{FF2B5EF4-FFF2-40B4-BE49-F238E27FC236}">
                <a16:creationId xmlns:a16="http://schemas.microsoft.com/office/drawing/2014/main" id="{CFC9646C-E056-FE88-FC0A-02F160CE90FE}"/>
              </a:ext>
            </a:extLst>
          </p:cNvPr>
          <p:cNvPicPr>
            <a:picLocks noChangeAspect="1"/>
          </p:cNvPicPr>
          <p:nvPr/>
        </p:nvPicPr>
        <p:blipFill>
          <a:blip r:embed="rId10"/>
          <a:stretch>
            <a:fillRect/>
          </a:stretch>
        </p:blipFill>
        <p:spPr>
          <a:xfrm>
            <a:off x="6935185" y="5058957"/>
            <a:ext cx="1800308" cy="1731186"/>
          </a:xfrm>
          <a:prstGeom prst="rect">
            <a:avLst/>
          </a:prstGeom>
        </p:spPr>
      </p:pic>
      <p:grpSp>
        <p:nvGrpSpPr>
          <p:cNvPr id="20" name="Group 46">
            <a:extLst>
              <a:ext uri="{FF2B5EF4-FFF2-40B4-BE49-F238E27FC236}">
                <a16:creationId xmlns:a16="http://schemas.microsoft.com/office/drawing/2014/main" id="{CAA4AA58-1582-7E76-A365-295E91F7F77B}"/>
              </a:ext>
            </a:extLst>
          </p:cNvPr>
          <p:cNvGrpSpPr>
            <a:grpSpLocks/>
          </p:cNvGrpSpPr>
          <p:nvPr/>
        </p:nvGrpSpPr>
        <p:grpSpPr bwMode="auto">
          <a:xfrm>
            <a:off x="702179" y="712439"/>
            <a:ext cx="4178537" cy="685800"/>
            <a:chOff x="1296" y="1824"/>
            <a:chExt cx="2252" cy="432"/>
          </a:xfrm>
        </p:grpSpPr>
        <p:sp>
          <p:nvSpPr>
            <p:cNvPr id="22" name="AutoShape 47">
              <a:extLst>
                <a:ext uri="{FF2B5EF4-FFF2-40B4-BE49-F238E27FC236}">
                  <a16:creationId xmlns:a16="http://schemas.microsoft.com/office/drawing/2014/main" id="{E1977170-A3A8-208D-7243-5DEF4453923D}"/>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23" name="AutoShape 48">
              <a:extLst>
                <a:ext uri="{FF2B5EF4-FFF2-40B4-BE49-F238E27FC236}">
                  <a16:creationId xmlns:a16="http://schemas.microsoft.com/office/drawing/2014/main" id="{6F22F37E-731D-00EF-D2A4-75B7A3361E9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27" name="Text Box 49">
              <a:extLst>
                <a:ext uri="{FF2B5EF4-FFF2-40B4-BE49-F238E27FC236}">
                  <a16:creationId xmlns:a16="http://schemas.microsoft.com/office/drawing/2014/main" id="{51D3F92F-F4D8-FBD6-8D97-1B271C397A9E}"/>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Border</a:t>
              </a:r>
              <a:endParaRPr lang="vi-VN" sz="2000" b="1">
                <a:solidFill>
                  <a:srgbClr val="CC00FF"/>
                </a:solidFill>
              </a:endParaRPr>
            </a:p>
          </p:txBody>
        </p:sp>
        <p:sp>
          <p:nvSpPr>
            <p:cNvPr id="28" name="Text Box 50">
              <a:extLst>
                <a:ext uri="{FF2B5EF4-FFF2-40B4-BE49-F238E27FC236}">
                  <a16:creationId xmlns:a16="http://schemas.microsoft.com/office/drawing/2014/main" id="{FF537ABC-C197-A090-6F4B-1383C9BC403B}"/>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spTree>
    <p:extLst>
      <p:ext uri="{BB962C8B-B14F-4D97-AF65-F5344CB8AC3E}">
        <p14:creationId xmlns:p14="http://schemas.microsoft.com/office/powerpoint/2010/main" val="3110421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8" name="Picture 10267">
            <a:extLst>
              <a:ext uri="{FF2B5EF4-FFF2-40B4-BE49-F238E27FC236}">
                <a16:creationId xmlns:a16="http://schemas.microsoft.com/office/drawing/2014/main" id="{6F39AA97-D761-16E3-B523-D19F0101AA00}"/>
              </a:ext>
            </a:extLst>
          </p:cNvPr>
          <p:cNvPicPr>
            <a:picLocks noChangeAspect="1"/>
          </p:cNvPicPr>
          <p:nvPr/>
        </p:nvPicPr>
        <p:blipFill>
          <a:blip r:embed="rId3"/>
          <a:stretch>
            <a:fillRect/>
          </a:stretch>
        </p:blipFill>
        <p:spPr>
          <a:xfrm>
            <a:off x="5922103" y="2616816"/>
            <a:ext cx="2541142" cy="352425"/>
          </a:xfrm>
          <a:prstGeom prst="rect">
            <a:avLst/>
          </a:prstGeom>
        </p:spPr>
      </p:pic>
      <p:pic>
        <p:nvPicPr>
          <p:cNvPr id="10243" name="Picture 10242">
            <a:extLst>
              <a:ext uri="{FF2B5EF4-FFF2-40B4-BE49-F238E27FC236}">
                <a16:creationId xmlns:a16="http://schemas.microsoft.com/office/drawing/2014/main" id="{2F45E01A-917C-C79E-4BD0-81FE5343DD2A}"/>
              </a:ext>
            </a:extLst>
          </p:cNvPr>
          <p:cNvPicPr>
            <a:picLocks noChangeAspect="1"/>
          </p:cNvPicPr>
          <p:nvPr/>
        </p:nvPicPr>
        <p:blipFill>
          <a:blip r:embed="rId4"/>
          <a:stretch>
            <a:fillRect/>
          </a:stretch>
        </p:blipFill>
        <p:spPr>
          <a:xfrm>
            <a:off x="3184251" y="2635866"/>
            <a:ext cx="1984231" cy="333375"/>
          </a:xfrm>
          <a:prstGeom prst="rect">
            <a:avLst/>
          </a:prstGeom>
        </p:spPr>
      </p:pic>
      <p:sp>
        <p:nvSpPr>
          <p:cNvPr id="10242" name="Rectangle 2"/>
          <p:cNvSpPr>
            <a:spLocks noGrp="1" noChangeArrowheads="1"/>
          </p:cNvSpPr>
          <p:nvPr>
            <p:ph type="title" idx="4294967295"/>
          </p:nvPr>
        </p:nvSpPr>
        <p:spPr>
          <a:xfrm>
            <a:off x="1981200" y="228601"/>
            <a:ext cx="8229600" cy="868363"/>
          </a:xfrm>
          <a:prstGeom prst="rect">
            <a:avLst/>
          </a:prstGeom>
        </p:spPr>
        <p:txBody>
          <a:bodyPr>
            <a:normAutofit/>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5"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6" cstate="print"/>
            <a:srcRect/>
            <a:stretch>
              <a:fillRect/>
            </a:stretch>
          </p:blipFill>
          <p:spPr bwMode="auto">
            <a:xfrm>
              <a:off x="200635" y="139370"/>
              <a:ext cx="800100" cy="400050"/>
            </a:xfrm>
            <a:prstGeom prst="rect">
              <a:avLst/>
            </a:prstGeom>
            <a:noFill/>
          </p:spPr>
        </p:pic>
      </p:grpSp>
      <p:sp>
        <p:nvSpPr>
          <p:cNvPr id="21" name="Rectangle 20">
            <a:extLst>
              <a:ext uri="{FF2B5EF4-FFF2-40B4-BE49-F238E27FC236}">
                <a16:creationId xmlns:a16="http://schemas.microsoft.com/office/drawing/2014/main" id="{2D4D8B56-5DF5-3E8A-3A59-83108E812D62}"/>
              </a:ext>
            </a:extLst>
          </p:cNvPr>
          <p:cNvSpPr/>
          <p:nvPr/>
        </p:nvSpPr>
        <p:spPr>
          <a:xfrm>
            <a:off x="1147494" y="1468500"/>
            <a:ext cx="3202055"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 Border-radius : Bo góc  </a:t>
            </a:r>
            <a:r>
              <a:rPr lang="en-US" b="1" i="1">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1126E0F0-F13F-2567-3578-AE9660D6E982}"/>
              </a:ext>
            </a:extLst>
          </p:cNvPr>
          <p:cNvSpPr/>
          <p:nvPr/>
        </p:nvSpPr>
        <p:spPr>
          <a:xfrm>
            <a:off x="1094133" y="3101495"/>
            <a:ext cx="1638300"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Cả 4 hướng</a:t>
            </a:r>
          </a:p>
        </p:txBody>
      </p:sp>
      <p:sp>
        <p:nvSpPr>
          <p:cNvPr id="23" name="Rectangle 22">
            <a:extLst>
              <a:ext uri="{FF2B5EF4-FFF2-40B4-BE49-F238E27FC236}">
                <a16:creationId xmlns:a16="http://schemas.microsoft.com/office/drawing/2014/main" id="{B5D93D0A-1B24-F744-3CFF-5C40031D6CF8}"/>
              </a:ext>
            </a:extLst>
          </p:cNvPr>
          <p:cNvSpPr/>
          <p:nvPr/>
        </p:nvSpPr>
        <p:spPr>
          <a:xfrm>
            <a:off x="3220406" y="3116396"/>
            <a:ext cx="1289711" cy="41303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 trái, dưới phải</a:t>
            </a:r>
          </a:p>
        </p:txBody>
      </p:sp>
      <p:sp>
        <p:nvSpPr>
          <p:cNvPr id="27" name="Rectangle 26">
            <a:extLst>
              <a:ext uri="{FF2B5EF4-FFF2-40B4-BE49-F238E27FC236}">
                <a16:creationId xmlns:a16="http://schemas.microsoft.com/office/drawing/2014/main" id="{C59EB763-5660-8ED5-FC1E-14A6930F0AD8}"/>
              </a:ext>
            </a:extLst>
          </p:cNvPr>
          <p:cNvSpPr/>
          <p:nvPr/>
        </p:nvSpPr>
        <p:spPr>
          <a:xfrm>
            <a:off x="4294386" y="2017630"/>
            <a:ext cx="1219200" cy="451485"/>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Trên phải, dưới trái</a:t>
            </a:r>
          </a:p>
        </p:txBody>
      </p:sp>
      <p:cxnSp>
        <p:nvCxnSpPr>
          <p:cNvPr id="28" name="Straight Arrow Connector 27">
            <a:extLst>
              <a:ext uri="{FF2B5EF4-FFF2-40B4-BE49-F238E27FC236}">
                <a16:creationId xmlns:a16="http://schemas.microsoft.com/office/drawing/2014/main" id="{AF651980-4F1E-F12E-B344-5562EE0EC87F}"/>
              </a:ext>
            </a:extLst>
          </p:cNvPr>
          <p:cNvCxnSpPr>
            <a:cxnSpLocks/>
            <a:endCxn id="23" idx="0"/>
          </p:cNvCxnSpPr>
          <p:nvPr/>
        </p:nvCxnSpPr>
        <p:spPr>
          <a:xfrm flipH="1">
            <a:off x="3865262" y="2991463"/>
            <a:ext cx="326908" cy="124933"/>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93C55C-C036-DB0E-58A1-1DF6DB26432F}"/>
              </a:ext>
            </a:extLst>
          </p:cNvPr>
          <p:cNvCxnSpPr>
            <a:cxnSpLocks/>
          </p:cNvCxnSpPr>
          <p:nvPr/>
        </p:nvCxnSpPr>
        <p:spPr>
          <a:xfrm flipV="1">
            <a:off x="4903986" y="2472610"/>
            <a:ext cx="0" cy="17199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pic>
        <p:nvPicPr>
          <p:cNvPr id="10334" name="Picture 10333">
            <a:extLst>
              <a:ext uri="{FF2B5EF4-FFF2-40B4-BE49-F238E27FC236}">
                <a16:creationId xmlns:a16="http://schemas.microsoft.com/office/drawing/2014/main" id="{F3CDED49-F8FC-2788-577D-5725D8DC4DA8}"/>
              </a:ext>
            </a:extLst>
          </p:cNvPr>
          <p:cNvPicPr>
            <a:picLocks noChangeAspect="1"/>
          </p:cNvPicPr>
          <p:nvPr/>
        </p:nvPicPr>
        <p:blipFill>
          <a:blip r:embed="rId7"/>
          <a:stretch>
            <a:fillRect/>
          </a:stretch>
        </p:blipFill>
        <p:spPr>
          <a:xfrm>
            <a:off x="1092338" y="2619253"/>
            <a:ext cx="1911022" cy="333375"/>
          </a:xfrm>
          <a:prstGeom prst="rect">
            <a:avLst/>
          </a:prstGeom>
        </p:spPr>
      </p:pic>
      <p:pic>
        <p:nvPicPr>
          <p:cNvPr id="10240" name="Picture 10239">
            <a:extLst>
              <a:ext uri="{FF2B5EF4-FFF2-40B4-BE49-F238E27FC236}">
                <a16:creationId xmlns:a16="http://schemas.microsoft.com/office/drawing/2014/main" id="{21A515AA-F429-0344-1398-B29DFE17A609}"/>
              </a:ext>
            </a:extLst>
          </p:cNvPr>
          <p:cNvPicPr>
            <a:picLocks noChangeAspect="1"/>
          </p:cNvPicPr>
          <p:nvPr/>
        </p:nvPicPr>
        <p:blipFill>
          <a:blip r:embed="rId8"/>
          <a:stretch>
            <a:fillRect/>
          </a:stretch>
        </p:blipFill>
        <p:spPr>
          <a:xfrm>
            <a:off x="1089020" y="3454061"/>
            <a:ext cx="1690773" cy="1613920"/>
          </a:xfrm>
          <a:prstGeom prst="rect">
            <a:avLst/>
          </a:prstGeom>
        </p:spPr>
      </p:pic>
      <p:pic>
        <p:nvPicPr>
          <p:cNvPr id="10245" name="Picture 10244">
            <a:extLst>
              <a:ext uri="{FF2B5EF4-FFF2-40B4-BE49-F238E27FC236}">
                <a16:creationId xmlns:a16="http://schemas.microsoft.com/office/drawing/2014/main" id="{5E6C12CE-649F-88B7-9CCE-5D832CD82BDA}"/>
              </a:ext>
            </a:extLst>
          </p:cNvPr>
          <p:cNvPicPr>
            <a:picLocks noChangeAspect="1"/>
          </p:cNvPicPr>
          <p:nvPr/>
        </p:nvPicPr>
        <p:blipFill>
          <a:blip r:embed="rId9"/>
          <a:stretch>
            <a:fillRect/>
          </a:stretch>
        </p:blipFill>
        <p:spPr>
          <a:xfrm>
            <a:off x="3239076" y="3529426"/>
            <a:ext cx="1426792" cy="1464175"/>
          </a:xfrm>
          <a:prstGeom prst="rect">
            <a:avLst/>
          </a:prstGeom>
        </p:spPr>
      </p:pic>
      <p:pic>
        <p:nvPicPr>
          <p:cNvPr id="10246" name="Picture 10245">
            <a:extLst>
              <a:ext uri="{FF2B5EF4-FFF2-40B4-BE49-F238E27FC236}">
                <a16:creationId xmlns:a16="http://schemas.microsoft.com/office/drawing/2014/main" id="{9034F99A-F391-B88A-01C5-9ABB6E308D3F}"/>
              </a:ext>
            </a:extLst>
          </p:cNvPr>
          <p:cNvPicPr>
            <a:picLocks noChangeAspect="1"/>
          </p:cNvPicPr>
          <p:nvPr/>
        </p:nvPicPr>
        <p:blipFill rotWithShape="1">
          <a:blip r:embed="rId8"/>
          <a:srcRect l="529"/>
          <a:stretch/>
        </p:blipFill>
        <p:spPr>
          <a:xfrm>
            <a:off x="6149118" y="367088"/>
            <a:ext cx="1681826" cy="1613920"/>
          </a:xfrm>
          <a:prstGeom prst="rect">
            <a:avLst/>
          </a:prstGeom>
        </p:spPr>
      </p:pic>
      <p:sp>
        <p:nvSpPr>
          <p:cNvPr id="10247" name="Rectangle 10246">
            <a:extLst>
              <a:ext uri="{FF2B5EF4-FFF2-40B4-BE49-F238E27FC236}">
                <a16:creationId xmlns:a16="http://schemas.microsoft.com/office/drawing/2014/main" id="{FED83D61-7ACD-0247-408A-A4B3C3E26A2A}"/>
              </a:ext>
            </a:extLst>
          </p:cNvPr>
          <p:cNvSpPr/>
          <p:nvPr/>
        </p:nvSpPr>
        <p:spPr>
          <a:xfrm>
            <a:off x="5106715" y="306706"/>
            <a:ext cx="994552" cy="308523"/>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66FF"/>
                </a:solidFill>
              </a:rPr>
              <a:t>Top left</a:t>
            </a:r>
          </a:p>
        </p:txBody>
      </p:sp>
      <p:sp>
        <p:nvSpPr>
          <p:cNvPr id="10250" name="Rectangle 10249">
            <a:extLst>
              <a:ext uri="{FF2B5EF4-FFF2-40B4-BE49-F238E27FC236}">
                <a16:creationId xmlns:a16="http://schemas.microsoft.com/office/drawing/2014/main" id="{2296E1C0-B5C6-D796-AA8A-D799DC8CFDA5}"/>
              </a:ext>
            </a:extLst>
          </p:cNvPr>
          <p:cNvSpPr/>
          <p:nvPr/>
        </p:nvSpPr>
        <p:spPr>
          <a:xfrm>
            <a:off x="4879999" y="1586475"/>
            <a:ext cx="1269837" cy="308523"/>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66FF"/>
                </a:solidFill>
              </a:rPr>
              <a:t>Bottom left</a:t>
            </a:r>
          </a:p>
        </p:txBody>
      </p:sp>
      <p:sp>
        <p:nvSpPr>
          <p:cNvPr id="10251" name="Rectangle 10250">
            <a:extLst>
              <a:ext uri="{FF2B5EF4-FFF2-40B4-BE49-F238E27FC236}">
                <a16:creationId xmlns:a16="http://schemas.microsoft.com/office/drawing/2014/main" id="{6F84B12B-4675-6321-4AD1-8689C883865C}"/>
              </a:ext>
            </a:extLst>
          </p:cNvPr>
          <p:cNvSpPr/>
          <p:nvPr/>
        </p:nvSpPr>
        <p:spPr>
          <a:xfrm>
            <a:off x="7705388" y="271554"/>
            <a:ext cx="994552" cy="308523"/>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66FF"/>
                </a:solidFill>
              </a:rPr>
              <a:t>Top right </a:t>
            </a:r>
          </a:p>
        </p:txBody>
      </p:sp>
      <p:sp>
        <p:nvSpPr>
          <p:cNvPr id="10252" name="Rectangle 10251">
            <a:extLst>
              <a:ext uri="{FF2B5EF4-FFF2-40B4-BE49-F238E27FC236}">
                <a16:creationId xmlns:a16="http://schemas.microsoft.com/office/drawing/2014/main" id="{8F703D0E-56A7-AD91-A403-63892C5AF855}"/>
              </a:ext>
            </a:extLst>
          </p:cNvPr>
          <p:cNvSpPr/>
          <p:nvPr/>
        </p:nvSpPr>
        <p:spPr>
          <a:xfrm>
            <a:off x="7839136" y="1612707"/>
            <a:ext cx="1411986" cy="308523"/>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66FF"/>
                </a:solidFill>
              </a:rPr>
              <a:t>Bottom right </a:t>
            </a:r>
          </a:p>
        </p:txBody>
      </p:sp>
      <p:pic>
        <p:nvPicPr>
          <p:cNvPr id="10256" name="Picture 10255">
            <a:extLst>
              <a:ext uri="{FF2B5EF4-FFF2-40B4-BE49-F238E27FC236}">
                <a16:creationId xmlns:a16="http://schemas.microsoft.com/office/drawing/2014/main" id="{D87335EA-FB98-BCC5-3296-25F501334852}"/>
              </a:ext>
            </a:extLst>
          </p:cNvPr>
          <p:cNvPicPr>
            <a:picLocks noChangeAspect="1"/>
          </p:cNvPicPr>
          <p:nvPr/>
        </p:nvPicPr>
        <p:blipFill>
          <a:blip r:embed="rId10"/>
          <a:stretch>
            <a:fillRect/>
          </a:stretch>
        </p:blipFill>
        <p:spPr>
          <a:xfrm>
            <a:off x="5977841" y="3564579"/>
            <a:ext cx="1376824" cy="1376824"/>
          </a:xfrm>
          <a:prstGeom prst="rect">
            <a:avLst/>
          </a:prstGeom>
        </p:spPr>
      </p:pic>
      <p:pic>
        <p:nvPicPr>
          <p:cNvPr id="10262" name="Picture 10261">
            <a:extLst>
              <a:ext uri="{FF2B5EF4-FFF2-40B4-BE49-F238E27FC236}">
                <a16:creationId xmlns:a16="http://schemas.microsoft.com/office/drawing/2014/main" id="{BCAD93EE-6A76-88F7-A65F-1FD723B0CCF0}"/>
              </a:ext>
            </a:extLst>
          </p:cNvPr>
          <p:cNvPicPr>
            <a:picLocks noChangeAspect="1"/>
          </p:cNvPicPr>
          <p:nvPr/>
        </p:nvPicPr>
        <p:blipFill>
          <a:blip r:embed="rId11"/>
          <a:stretch>
            <a:fillRect/>
          </a:stretch>
        </p:blipFill>
        <p:spPr>
          <a:xfrm>
            <a:off x="410151" y="5129760"/>
            <a:ext cx="2514600" cy="866775"/>
          </a:xfrm>
          <a:prstGeom prst="rect">
            <a:avLst/>
          </a:prstGeom>
        </p:spPr>
      </p:pic>
      <p:pic>
        <p:nvPicPr>
          <p:cNvPr id="10264" name="Picture 10263">
            <a:extLst>
              <a:ext uri="{FF2B5EF4-FFF2-40B4-BE49-F238E27FC236}">
                <a16:creationId xmlns:a16="http://schemas.microsoft.com/office/drawing/2014/main" id="{7A711DD9-4173-F46F-BB57-9406C1BC9512}"/>
              </a:ext>
            </a:extLst>
          </p:cNvPr>
          <p:cNvPicPr>
            <a:picLocks noChangeAspect="1"/>
          </p:cNvPicPr>
          <p:nvPr/>
        </p:nvPicPr>
        <p:blipFill>
          <a:blip r:embed="rId12"/>
          <a:stretch>
            <a:fillRect/>
          </a:stretch>
        </p:blipFill>
        <p:spPr>
          <a:xfrm>
            <a:off x="3193744" y="5129760"/>
            <a:ext cx="2476500" cy="914400"/>
          </a:xfrm>
          <a:prstGeom prst="rect">
            <a:avLst/>
          </a:prstGeom>
        </p:spPr>
      </p:pic>
      <p:pic>
        <p:nvPicPr>
          <p:cNvPr id="10266" name="Picture 10265">
            <a:extLst>
              <a:ext uri="{FF2B5EF4-FFF2-40B4-BE49-F238E27FC236}">
                <a16:creationId xmlns:a16="http://schemas.microsoft.com/office/drawing/2014/main" id="{39F7530C-42A0-A556-78FB-03C904288CF1}"/>
              </a:ext>
            </a:extLst>
          </p:cNvPr>
          <p:cNvPicPr>
            <a:picLocks noChangeAspect="1"/>
          </p:cNvPicPr>
          <p:nvPr/>
        </p:nvPicPr>
        <p:blipFill>
          <a:blip r:embed="rId13"/>
          <a:stretch>
            <a:fillRect/>
          </a:stretch>
        </p:blipFill>
        <p:spPr>
          <a:xfrm>
            <a:off x="5977841" y="5082135"/>
            <a:ext cx="2705100" cy="914400"/>
          </a:xfrm>
          <a:prstGeom prst="rect">
            <a:avLst/>
          </a:prstGeom>
        </p:spPr>
      </p:pic>
      <p:pic>
        <p:nvPicPr>
          <p:cNvPr id="10270" name="Picture 10269">
            <a:extLst>
              <a:ext uri="{FF2B5EF4-FFF2-40B4-BE49-F238E27FC236}">
                <a16:creationId xmlns:a16="http://schemas.microsoft.com/office/drawing/2014/main" id="{4C08936B-4C77-0EA8-92DC-876FB0AAB2FC}"/>
              </a:ext>
            </a:extLst>
          </p:cNvPr>
          <p:cNvPicPr>
            <a:picLocks noChangeAspect="1"/>
          </p:cNvPicPr>
          <p:nvPr/>
        </p:nvPicPr>
        <p:blipFill>
          <a:blip r:embed="rId14"/>
          <a:stretch>
            <a:fillRect/>
          </a:stretch>
        </p:blipFill>
        <p:spPr>
          <a:xfrm>
            <a:off x="9274280" y="3529426"/>
            <a:ext cx="1515219" cy="1457921"/>
          </a:xfrm>
          <a:prstGeom prst="rect">
            <a:avLst/>
          </a:prstGeom>
        </p:spPr>
      </p:pic>
      <p:pic>
        <p:nvPicPr>
          <p:cNvPr id="10336" name="Picture 10335">
            <a:extLst>
              <a:ext uri="{FF2B5EF4-FFF2-40B4-BE49-F238E27FC236}">
                <a16:creationId xmlns:a16="http://schemas.microsoft.com/office/drawing/2014/main" id="{3668E69A-0748-F39F-6489-67F20A999F5F}"/>
              </a:ext>
            </a:extLst>
          </p:cNvPr>
          <p:cNvPicPr>
            <a:picLocks noChangeAspect="1"/>
          </p:cNvPicPr>
          <p:nvPr/>
        </p:nvPicPr>
        <p:blipFill>
          <a:blip r:embed="rId15"/>
          <a:stretch>
            <a:fillRect/>
          </a:stretch>
        </p:blipFill>
        <p:spPr>
          <a:xfrm>
            <a:off x="9274280" y="2644600"/>
            <a:ext cx="2705100" cy="361950"/>
          </a:xfrm>
          <a:prstGeom prst="rect">
            <a:avLst/>
          </a:prstGeom>
        </p:spPr>
      </p:pic>
      <p:pic>
        <p:nvPicPr>
          <p:cNvPr id="10338" name="Picture 10337">
            <a:extLst>
              <a:ext uri="{FF2B5EF4-FFF2-40B4-BE49-F238E27FC236}">
                <a16:creationId xmlns:a16="http://schemas.microsoft.com/office/drawing/2014/main" id="{07EA3980-57DD-4EE4-3715-F497417F0014}"/>
              </a:ext>
            </a:extLst>
          </p:cNvPr>
          <p:cNvPicPr>
            <a:picLocks noChangeAspect="1"/>
          </p:cNvPicPr>
          <p:nvPr/>
        </p:nvPicPr>
        <p:blipFill>
          <a:blip r:embed="rId16"/>
          <a:stretch>
            <a:fillRect/>
          </a:stretch>
        </p:blipFill>
        <p:spPr>
          <a:xfrm>
            <a:off x="9274280" y="5080550"/>
            <a:ext cx="2800350" cy="847725"/>
          </a:xfrm>
          <a:prstGeom prst="rect">
            <a:avLst/>
          </a:prstGeom>
        </p:spPr>
      </p:pic>
      <p:sp>
        <p:nvSpPr>
          <p:cNvPr id="10339" name="Rectangle 10338">
            <a:extLst>
              <a:ext uri="{FF2B5EF4-FFF2-40B4-BE49-F238E27FC236}">
                <a16:creationId xmlns:a16="http://schemas.microsoft.com/office/drawing/2014/main" id="{BC1E56F1-6ABB-1D35-3237-3554603AA5D6}"/>
              </a:ext>
            </a:extLst>
          </p:cNvPr>
          <p:cNvSpPr/>
          <p:nvPr/>
        </p:nvSpPr>
        <p:spPr>
          <a:xfrm>
            <a:off x="5168482" y="6052962"/>
            <a:ext cx="2454437" cy="308523"/>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F12 để kiểm tra trực quan </a:t>
            </a:r>
          </a:p>
        </p:txBody>
      </p:sp>
      <p:grpSp>
        <p:nvGrpSpPr>
          <p:cNvPr id="2" name="Group 46">
            <a:extLst>
              <a:ext uri="{FF2B5EF4-FFF2-40B4-BE49-F238E27FC236}">
                <a16:creationId xmlns:a16="http://schemas.microsoft.com/office/drawing/2014/main" id="{DCE14D38-99B5-8AE8-744A-B55C6C6678A4}"/>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82F77E8D-90B3-462D-342D-7BDAD0672305}"/>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D4F84DB7-3CEB-3E44-5D03-E0613F87BC25}"/>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5" name="Text Box 49">
              <a:extLst>
                <a:ext uri="{FF2B5EF4-FFF2-40B4-BE49-F238E27FC236}">
                  <a16:creationId xmlns:a16="http://schemas.microsoft.com/office/drawing/2014/main" id="{8999FDBD-15ED-F6F0-B11E-433FC20CFA5E}"/>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Border</a:t>
              </a:r>
              <a:endParaRPr lang="vi-VN" sz="2000" b="1">
                <a:solidFill>
                  <a:srgbClr val="CC00FF"/>
                </a:solidFill>
              </a:endParaRPr>
            </a:p>
          </p:txBody>
        </p:sp>
        <p:sp>
          <p:nvSpPr>
            <p:cNvPr id="18" name="Text Box 50">
              <a:extLst>
                <a:ext uri="{FF2B5EF4-FFF2-40B4-BE49-F238E27FC236}">
                  <a16:creationId xmlns:a16="http://schemas.microsoft.com/office/drawing/2014/main" id="{2B760DFD-AE3C-AF0C-3D62-5C41B4F94A93}"/>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3</a:t>
              </a:r>
            </a:p>
          </p:txBody>
        </p:sp>
      </p:grpSp>
      <p:pic>
        <p:nvPicPr>
          <p:cNvPr id="14" name="Picture 13">
            <a:extLst>
              <a:ext uri="{FF2B5EF4-FFF2-40B4-BE49-F238E27FC236}">
                <a16:creationId xmlns:a16="http://schemas.microsoft.com/office/drawing/2014/main" id="{EDFAAF0D-360D-3B0B-EFF4-73C3F08A9735}"/>
              </a:ext>
            </a:extLst>
          </p:cNvPr>
          <p:cNvPicPr>
            <a:picLocks noChangeAspect="1"/>
          </p:cNvPicPr>
          <p:nvPr/>
        </p:nvPicPr>
        <p:blipFill>
          <a:blip r:embed="rId17"/>
          <a:stretch>
            <a:fillRect/>
          </a:stretch>
        </p:blipFill>
        <p:spPr>
          <a:xfrm>
            <a:off x="9340811" y="969656"/>
            <a:ext cx="2800350" cy="1062202"/>
          </a:xfrm>
          <a:prstGeom prst="rect">
            <a:avLst/>
          </a:prstGeom>
        </p:spPr>
      </p:pic>
    </p:spTree>
    <p:extLst>
      <p:ext uri="{BB962C8B-B14F-4D97-AF65-F5344CB8AC3E}">
        <p14:creationId xmlns:p14="http://schemas.microsoft.com/office/powerpoint/2010/main" val="1474599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0191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8" name="Rectangle 27">
            <a:extLst>
              <a:ext uri="{FF2B5EF4-FFF2-40B4-BE49-F238E27FC236}">
                <a16:creationId xmlns:a16="http://schemas.microsoft.com/office/drawing/2014/main" id="{DCDFD0F6-113D-B356-4F94-00ADE190313A}"/>
              </a:ext>
            </a:extLst>
          </p:cNvPr>
          <p:cNvSpPr/>
          <p:nvPr/>
        </p:nvSpPr>
        <p:spPr>
          <a:xfrm>
            <a:off x="1133639" y="1520363"/>
            <a:ext cx="10395872" cy="369332"/>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margin :</a:t>
            </a:r>
            <a:r>
              <a:rPr lang="en-US" b="1" i="1">
                <a:latin typeface="Times New Roman" pitchFamily="18" charset="0"/>
                <a:cs typeface="Times New Roman" pitchFamily="18" charset="0"/>
              </a:rPr>
              <a:t> Sử dụng để xác định khoảng cách giữa các phần tử trên trang</a:t>
            </a:r>
            <a:endParaRPr lang="en-US" b="1" i="1">
              <a:solidFill>
                <a:srgbClr val="FF0000"/>
              </a:solidFill>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B70B4454-4523-E8CE-8A7F-E74DB826CFC1}"/>
              </a:ext>
            </a:extLst>
          </p:cNvPr>
          <p:cNvPicPr>
            <a:picLocks noChangeAspect="1"/>
          </p:cNvPicPr>
          <p:nvPr/>
        </p:nvPicPr>
        <p:blipFill>
          <a:blip r:embed="rId5"/>
          <a:stretch>
            <a:fillRect/>
          </a:stretch>
        </p:blipFill>
        <p:spPr>
          <a:xfrm>
            <a:off x="1223568" y="2134674"/>
            <a:ext cx="2314575" cy="1571625"/>
          </a:xfrm>
          <a:prstGeom prst="rect">
            <a:avLst/>
          </a:prstGeom>
        </p:spPr>
      </p:pic>
      <p:pic>
        <p:nvPicPr>
          <p:cNvPr id="6" name="Picture 5">
            <a:extLst>
              <a:ext uri="{FF2B5EF4-FFF2-40B4-BE49-F238E27FC236}">
                <a16:creationId xmlns:a16="http://schemas.microsoft.com/office/drawing/2014/main" id="{35B36100-4E77-C468-75B3-70BE686442B4}"/>
              </a:ext>
            </a:extLst>
          </p:cNvPr>
          <p:cNvPicPr>
            <a:picLocks noChangeAspect="1"/>
          </p:cNvPicPr>
          <p:nvPr/>
        </p:nvPicPr>
        <p:blipFill>
          <a:blip r:embed="rId6"/>
          <a:stretch>
            <a:fillRect/>
          </a:stretch>
        </p:blipFill>
        <p:spPr>
          <a:xfrm>
            <a:off x="4250771" y="2134674"/>
            <a:ext cx="2847975" cy="2085975"/>
          </a:xfrm>
          <a:prstGeom prst="rect">
            <a:avLst/>
          </a:prstGeom>
        </p:spPr>
      </p:pic>
      <p:pic>
        <p:nvPicPr>
          <p:cNvPr id="17" name="Picture 16">
            <a:extLst>
              <a:ext uri="{FF2B5EF4-FFF2-40B4-BE49-F238E27FC236}">
                <a16:creationId xmlns:a16="http://schemas.microsoft.com/office/drawing/2014/main" id="{9F611C47-EB82-3129-DAFF-708893C4D3F6}"/>
              </a:ext>
            </a:extLst>
          </p:cNvPr>
          <p:cNvPicPr>
            <a:picLocks noChangeAspect="1"/>
          </p:cNvPicPr>
          <p:nvPr/>
        </p:nvPicPr>
        <p:blipFill>
          <a:blip r:embed="rId7"/>
          <a:stretch>
            <a:fillRect/>
          </a:stretch>
        </p:blipFill>
        <p:spPr>
          <a:xfrm>
            <a:off x="9925444" y="2134674"/>
            <a:ext cx="2085975" cy="1628775"/>
          </a:xfrm>
          <a:prstGeom prst="rect">
            <a:avLst/>
          </a:prstGeom>
        </p:spPr>
      </p:pic>
      <p:pic>
        <p:nvPicPr>
          <p:cNvPr id="20" name="Picture 19">
            <a:extLst>
              <a:ext uri="{FF2B5EF4-FFF2-40B4-BE49-F238E27FC236}">
                <a16:creationId xmlns:a16="http://schemas.microsoft.com/office/drawing/2014/main" id="{AF7CD83B-E2FA-D31D-7B4B-CF6559BCDA7F}"/>
              </a:ext>
            </a:extLst>
          </p:cNvPr>
          <p:cNvPicPr>
            <a:picLocks noChangeAspect="1"/>
          </p:cNvPicPr>
          <p:nvPr/>
        </p:nvPicPr>
        <p:blipFill>
          <a:blip r:embed="rId8"/>
          <a:stretch>
            <a:fillRect/>
          </a:stretch>
        </p:blipFill>
        <p:spPr>
          <a:xfrm>
            <a:off x="7226220" y="2134674"/>
            <a:ext cx="2571750" cy="2324100"/>
          </a:xfrm>
          <a:prstGeom prst="rect">
            <a:avLst/>
          </a:prstGeom>
        </p:spPr>
      </p:pic>
      <p:pic>
        <p:nvPicPr>
          <p:cNvPr id="23" name="Picture 22">
            <a:extLst>
              <a:ext uri="{FF2B5EF4-FFF2-40B4-BE49-F238E27FC236}">
                <a16:creationId xmlns:a16="http://schemas.microsoft.com/office/drawing/2014/main" id="{FB7D2DA5-C335-598C-5DC4-FF51B28A547D}"/>
              </a:ext>
            </a:extLst>
          </p:cNvPr>
          <p:cNvPicPr>
            <a:picLocks noChangeAspect="1"/>
          </p:cNvPicPr>
          <p:nvPr/>
        </p:nvPicPr>
        <p:blipFill>
          <a:blip r:embed="rId9"/>
          <a:stretch>
            <a:fillRect/>
          </a:stretch>
        </p:blipFill>
        <p:spPr>
          <a:xfrm>
            <a:off x="1223568" y="4897786"/>
            <a:ext cx="3457575" cy="1076325"/>
          </a:xfrm>
          <a:prstGeom prst="rect">
            <a:avLst/>
          </a:prstGeom>
        </p:spPr>
      </p:pic>
      <p:pic>
        <p:nvPicPr>
          <p:cNvPr id="25" name="Picture 24">
            <a:extLst>
              <a:ext uri="{FF2B5EF4-FFF2-40B4-BE49-F238E27FC236}">
                <a16:creationId xmlns:a16="http://schemas.microsoft.com/office/drawing/2014/main" id="{74231494-90E2-A574-4EE9-7E00410AC7F6}"/>
              </a:ext>
            </a:extLst>
          </p:cNvPr>
          <p:cNvPicPr>
            <a:picLocks noChangeAspect="1"/>
          </p:cNvPicPr>
          <p:nvPr/>
        </p:nvPicPr>
        <p:blipFill>
          <a:blip r:embed="rId10"/>
          <a:stretch>
            <a:fillRect/>
          </a:stretch>
        </p:blipFill>
        <p:spPr>
          <a:xfrm>
            <a:off x="6376095" y="4897786"/>
            <a:ext cx="2524125" cy="1047750"/>
          </a:xfrm>
          <a:prstGeom prst="rect">
            <a:avLst/>
          </a:prstGeom>
        </p:spPr>
      </p:pic>
      <p:sp>
        <p:nvSpPr>
          <p:cNvPr id="26" name="Rectangle 25">
            <a:extLst>
              <a:ext uri="{FF2B5EF4-FFF2-40B4-BE49-F238E27FC236}">
                <a16:creationId xmlns:a16="http://schemas.microsoft.com/office/drawing/2014/main" id="{59A1DDA1-AEBB-27BA-363E-A47FF3080902}"/>
              </a:ext>
            </a:extLst>
          </p:cNvPr>
          <p:cNvSpPr/>
          <p:nvPr/>
        </p:nvSpPr>
        <p:spPr>
          <a:xfrm>
            <a:off x="1223568" y="6145561"/>
            <a:ext cx="3457575" cy="41947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Set tắt từng cạnh, giống padding </a:t>
            </a:r>
          </a:p>
        </p:txBody>
      </p:sp>
      <p:sp>
        <p:nvSpPr>
          <p:cNvPr id="31" name="Rectangle 30">
            <a:extLst>
              <a:ext uri="{FF2B5EF4-FFF2-40B4-BE49-F238E27FC236}">
                <a16:creationId xmlns:a16="http://schemas.microsoft.com/office/drawing/2014/main" id="{64D9427A-2C92-7B0C-13B2-B188594BAC60}"/>
              </a:ext>
            </a:extLst>
          </p:cNvPr>
          <p:cNvSpPr/>
          <p:nvPr/>
        </p:nvSpPr>
        <p:spPr>
          <a:xfrm>
            <a:off x="6379928" y="6063368"/>
            <a:ext cx="4253825" cy="419478"/>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Set từng cạnh tường minh, giống padding </a:t>
            </a:r>
          </a:p>
        </p:txBody>
      </p:sp>
      <p:grpSp>
        <p:nvGrpSpPr>
          <p:cNvPr id="2" name="Group 46">
            <a:extLst>
              <a:ext uri="{FF2B5EF4-FFF2-40B4-BE49-F238E27FC236}">
                <a16:creationId xmlns:a16="http://schemas.microsoft.com/office/drawing/2014/main" id="{B2C49153-BA97-EB34-A502-97D7328598C0}"/>
              </a:ext>
            </a:extLst>
          </p:cNvPr>
          <p:cNvGrpSpPr>
            <a:grpSpLocks/>
          </p:cNvGrpSpPr>
          <p:nvPr/>
        </p:nvGrpSpPr>
        <p:grpSpPr bwMode="auto">
          <a:xfrm>
            <a:off x="702179" y="712439"/>
            <a:ext cx="4178537" cy="685800"/>
            <a:chOff x="1296" y="1824"/>
            <a:chExt cx="2252" cy="432"/>
          </a:xfrm>
        </p:grpSpPr>
        <p:sp>
          <p:nvSpPr>
            <p:cNvPr id="3" name="AutoShape 47">
              <a:extLst>
                <a:ext uri="{FF2B5EF4-FFF2-40B4-BE49-F238E27FC236}">
                  <a16:creationId xmlns:a16="http://schemas.microsoft.com/office/drawing/2014/main" id="{C047F12C-FA27-9C14-E3FA-C4046B633F59}"/>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5" name="AutoShape 48">
              <a:extLst>
                <a:ext uri="{FF2B5EF4-FFF2-40B4-BE49-F238E27FC236}">
                  <a16:creationId xmlns:a16="http://schemas.microsoft.com/office/drawing/2014/main" id="{56CC3575-75EA-F491-2088-A68DABE0F40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5B996000-81D0-F2A7-76A4-0BB0160E4986}"/>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4A9A9D8D-9405-B3E0-D82A-EBCAA111A7AD}"/>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Tree>
    <p:extLst>
      <p:ext uri="{BB962C8B-B14F-4D97-AF65-F5344CB8AC3E}">
        <p14:creationId xmlns:p14="http://schemas.microsoft.com/office/powerpoint/2010/main" val="3704271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2" name="Rectangle 1">
            <a:extLst>
              <a:ext uri="{FF2B5EF4-FFF2-40B4-BE49-F238E27FC236}">
                <a16:creationId xmlns:a16="http://schemas.microsoft.com/office/drawing/2014/main" id="{A69706FF-5060-21D3-7381-22DE865ED7E3}"/>
              </a:ext>
            </a:extLst>
          </p:cNvPr>
          <p:cNvSpPr/>
          <p:nvPr/>
        </p:nvSpPr>
        <p:spPr>
          <a:xfrm>
            <a:off x="1133639" y="1520363"/>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latin typeface="Times New Roman" pitchFamily="18" charset="0"/>
                <a:cs typeface="Times New Roman" pitchFamily="18" charset="0"/>
              </a:rPr>
              <a:t> </a:t>
            </a:r>
            <a:r>
              <a:rPr lang="en-US" b="1" i="1">
                <a:solidFill>
                  <a:srgbClr val="0000CC"/>
                </a:solidFill>
                <a:effectLst/>
                <a:latin typeface="Times New Roman" pitchFamily="18" charset="0"/>
                <a:cs typeface="Times New Roman" pitchFamily="18" charset="0"/>
              </a:rPr>
              <a:t>Ví dụ vận dụng</a:t>
            </a:r>
            <a:endParaRPr lang="vi-VN" b="0">
              <a:solidFill>
                <a:srgbClr val="FF0000"/>
              </a:solidFill>
              <a:effectLst/>
              <a:latin typeface="Consolas" panose="020B0609020204030204" pitchFamily="49"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sp>
        <p:nvSpPr>
          <p:cNvPr id="22" name="Rectangle 21">
            <a:extLst>
              <a:ext uri="{FF2B5EF4-FFF2-40B4-BE49-F238E27FC236}">
                <a16:creationId xmlns:a16="http://schemas.microsoft.com/office/drawing/2014/main" id="{898257AE-A640-BD91-4164-F0927FD4CA6D}"/>
              </a:ext>
            </a:extLst>
          </p:cNvPr>
          <p:cNvSpPr/>
          <p:nvPr/>
        </p:nvSpPr>
        <p:spPr>
          <a:xfrm>
            <a:off x="4615090" y="1478809"/>
            <a:ext cx="1075750" cy="31194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.html</a:t>
            </a:r>
          </a:p>
        </p:txBody>
      </p:sp>
      <p:grpSp>
        <p:nvGrpSpPr>
          <p:cNvPr id="15" name="Group 46">
            <a:extLst>
              <a:ext uri="{FF2B5EF4-FFF2-40B4-BE49-F238E27FC236}">
                <a16:creationId xmlns:a16="http://schemas.microsoft.com/office/drawing/2014/main" id="{6A43B6A2-D02F-799C-60B0-30DCA65E81C1}"/>
              </a:ext>
            </a:extLst>
          </p:cNvPr>
          <p:cNvGrpSpPr>
            <a:grpSpLocks/>
          </p:cNvGrpSpPr>
          <p:nvPr/>
        </p:nvGrpSpPr>
        <p:grpSpPr bwMode="auto">
          <a:xfrm>
            <a:off x="702179" y="712439"/>
            <a:ext cx="4178537" cy="685800"/>
            <a:chOff x="1296" y="1824"/>
            <a:chExt cx="2252" cy="432"/>
          </a:xfrm>
        </p:grpSpPr>
        <p:sp>
          <p:nvSpPr>
            <p:cNvPr id="16" name="AutoShape 47">
              <a:extLst>
                <a:ext uri="{FF2B5EF4-FFF2-40B4-BE49-F238E27FC236}">
                  <a16:creationId xmlns:a16="http://schemas.microsoft.com/office/drawing/2014/main" id="{31659F42-4E4E-CC9F-0DC3-24F5897145B4}"/>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17" name="AutoShape 48">
              <a:extLst>
                <a:ext uri="{FF2B5EF4-FFF2-40B4-BE49-F238E27FC236}">
                  <a16:creationId xmlns:a16="http://schemas.microsoft.com/office/drawing/2014/main" id="{AA3F4F80-E90A-508E-91A2-4A754F820CF6}"/>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8" name="Text Box 49">
              <a:extLst>
                <a:ext uri="{FF2B5EF4-FFF2-40B4-BE49-F238E27FC236}">
                  <a16:creationId xmlns:a16="http://schemas.microsoft.com/office/drawing/2014/main" id="{6DC5916A-90DF-1343-0ADF-6162F2C4C676}"/>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20" name="Text Box 50">
              <a:extLst>
                <a:ext uri="{FF2B5EF4-FFF2-40B4-BE49-F238E27FC236}">
                  <a16:creationId xmlns:a16="http://schemas.microsoft.com/office/drawing/2014/main" id="{28709BFB-7742-B35D-6E72-113370C40D1F}"/>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6" name="Picture 5">
            <a:extLst>
              <a:ext uri="{FF2B5EF4-FFF2-40B4-BE49-F238E27FC236}">
                <a16:creationId xmlns:a16="http://schemas.microsoft.com/office/drawing/2014/main" id="{883152FA-49F7-AE07-EE25-2B23CE822E98}"/>
              </a:ext>
            </a:extLst>
          </p:cNvPr>
          <p:cNvPicPr>
            <a:picLocks noChangeAspect="1"/>
          </p:cNvPicPr>
          <p:nvPr/>
        </p:nvPicPr>
        <p:blipFill>
          <a:blip r:embed="rId5"/>
          <a:stretch>
            <a:fillRect/>
          </a:stretch>
        </p:blipFill>
        <p:spPr>
          <a:xfrm>
            <a:off x="4615090" y="1896677"/>
            <a:ext cx="2805113" cy="716940"/>
          </a:xfrm>
          <a:prstGeom prst="rect">
            <a:avLst/>
          </a:prstGeom>
        </p:spPr>
      </p:pic>
      <p:pic>
        <p:nvPicPr>
          <p:cNvPr id="21" name="Picture 20">
            <a:extLst>
              <a:ext uri="{FF2B5EF4-FFF2-40B4-BE49-F238E27FC236}">
                <a16:creationId xmlns:a16="http://schemas.microsoft.com/office/drawing/2014/main" id="{1CD9E307-A379-713C-D13C-2D87B5120876}"/>
              </a:ext>
            </a:extLst>
          </p:cNvPr>
          <p:cNvPicPr>
            <a:picLocks noChangeAspect="1"/>
          </p:cNvPicPr>
          <p:nvPr/>
        </p:nvPicPr>
        <p:blipFill>
          <a:blip r:embed="rId6"/>
          <a:stretch>
            <a:fillRect/>
          </a:stretch>
        </p:blipFill>
        <p:spPr>
          <a:xfrm>
            <a:off x="7578797" y="1903281"/>
            <a:ext cx="4356028" cy="4395509"/>
          </a:xfrm>
          <a:prstGeom prst="rect">
            <a:avLst/>
          </a:prstGeom>
        </p:spPr>
      </p:pic>
      <p:pic>
        <p:nvPicPr>
          <p:cNvPr id="24" name="Picture 23">
            <a:extLst>
              <a:ext uri="{FF2B5EF4-FFF2-40B4-BE49-F238E27FC236}">
                <a16:creationId xmlns:a16="http://schemas.microsoft.com/office/drawing/2014/main" id="{5D99F87E-33D1-0431-4BEC-374E8ABFFF10}"/>
              </a:ext>
            </a:extLst>
          </p:cNvPr>
          <p:cNvPicPr>
            <a:picLocks noChangeAspect="1"/>
          </p:cNvPicPr>
          <p:nvPr/>
        </p:nvPicPr>
        <p:blipFill>
          <a:blip r:embed="rId7"/>
          <a:stretch>
            <a:fillRect/>
          </a:stretch>
        </p:blipFill>
        <p:spPr>
          <a:xfrm>
            <a:off x="1172315" y="2053527"/>
            <a:ext cx="3181059" cy="2935636"/>
          </a:xfrm>
          <a:prstGeom prst="rect">
            <a:avLst/>
          </a:prstGeom>
        </p:spPr>
      </p:pic>
    </p:spTree>
    <p:extLst>
      <p:ext uri="{BB962C8B-B14F-4D97-AF65-F5344CB8AC3E}">
        <p14:creationId xmlns:p14="http://schemas.microsoft.com/office/powerpoint/2010/main" val="35637284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385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8" name="Rectangle 17">
            <a:extLst>
              <a:ext uri="{FF2B5EF4-FFF2-40B4-BE49-F238E27FC236}">
                <a16:creationId xmlns:a16="http://schemas.microsoft.com/office/drawing/2014/main" id="{2ADDD61A-4DBE-6141-2F42-C075490D93AD}"/>
              </a:ext>
            </a:extLst>
          </p:cNvPr>
          <p:cNvSpPr/>
          <p:nvPr/>
        </p:nvSpPr>
        <p:spPr>
          <a:xfrm>
            <a:off x="1055647" y="6145561"/>
            <a:ext cx="9924818" cy="646331"/>
          </a:xfrm>
          <a:prstGeom prst="rect">
            <a:avLst/>
          </a:prstGeom>
        </p:spPr>
        <p:txBody>
          <a:bodyPr wrap="square">
            <a:spAutoFit/>
          </a:bodyPr>
          <a:lstStyle/>
          <a:p>
            <a:r>
              <a:rPr lang="en-US" b="1" i="1">
                <a:latin typeface="Times New Roman" pitchFamily="18" charset="0"/>
                <a:cs typeface="Times New Roman" pitchFamily="18" charset="0"/>
                <a:sym typeface="Wingdings" panose="05000000000000000000" pitchFamily="2" charset="2"/>
              </a:rPr>
              <a:t> </a:t>
            </a:r>
            <a:r>
              <a:rPr lang="en-US" b="1" i="1">
                <a:latin typeface="Times New Roman" pitchFamily="18" charset="0"/>
                <a:cs typeface="Times New Roman" pitchFamily="18" charset="0"/>
              </a:rPr>
              <a:t> Mục địch tạo 1 khung ảo bao quanh nội dung, fix cứng độ rộng , các phần tử con sẽ không vượt quá kích thước của mẹ nó </a:t>
            </a:r>
          </a:p>
        </p:txBody>
      </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margin :</a:t>
            </a:r>
            <a:r>
              <a:rPr lang="en-US" b="1" i="1">
                <a:latin typeface="Times New Roman" pitchFamily="18" charset="0"/>
                <a:cs typeface="Times New Roman" pitchFamily="18" charset="0"/>
              </a:rPr>
              <a:t> </a:t>
            </a:r>
            <a:r>
              <a:rPr lang="en-US" b="1" i="1">
                <a:solidFill>
                  <a:srgbClr val="0000CC"/>
                </a:solidFill>
                <a:effectLst/>
                <a:latin typeface="Times New Roman" pitchFamily="18" charset="0"/>
                <a:cs typeface="Times New Roman" pitchFamily="18" charset="0"/>
              </a:rPr>
              <a:t>Mẹo căn giữa trang</a:t>
            </a:r>
            <a:endParaRPr lang="vi-VN" b="0">
              <a:solidFill>
                <a:srgbClr val="FF0000"/>
              </a:solidFill>
              <a:effectLst/>
              <a:latin typeface="Consolas" panose="020B0609020204030204" pitchFamily="49"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pic>
        <p:nvPicPr>
          <p:cNvPr id="30" name="Picture 29">
            <a:extLst>
              <a:ext uri="{FF2B5EF4-FFF2-40B4-BE49-F238E27FC236}">
                <a16:creationId xmlns:a16="http://schemas.microsoft.com/office/drawing/2014/main" id="{DD33396B-BDC1-990E-6432-D514EEAE7F0E}"/>
              </a:ext>
            </a:extLst>
          </p:cNvPr>
          <p:cNvPicPr>
            <a:picLocks noChangeAspect="1"/>
          </p:cNvPicPr>
          <p:nvPr/>
        </p:nvPicPr>
        <p:blipFill>
          <a:blip r:embed="rId5"/>
          <a:stretch>
            <a:fillRect/>
          </a:stretch>
        </p:blipFill>
        <p:spPr>
          <a:xfrm>
            <a:off x="876594" y="2038290"/>
            <a:ext cx="3681443" cy="1891430"/>
          </a:xfrm>
          <a:prstGeom prst="rect">
            <a:avLst/>
          </a:prstGeom>
        </p:spPr>
      </p:pic>
      <p:grpSp>
        <p:nvGrpSpPr>
          <p:cNvPr id="3" name="Group 46">
            <a:extLst>
              <a:ext uri="{FF2B5EF4-FFF2-40B4-BE49-F238E27FC236}">
                <a16:creationId xmlns:a16="http://schemas.microsoft.com/office/drawing/2014/main" id="{EC959198-9A89-38DD-D016-570E53839BCD}"/>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B3385106-AB89-2E70-306E-7729E1B7AF46}"/>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7C7B62ED-48C4-E90B-250A-6128AA1A53C7}"/>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770263C2-CD0B-AF02-2EE4-2AD187737729}"/>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039C7463-0060-ED4D-3313-1E7AC80F8AB8}"/>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pic>
        <p:nvPicPr>
          <p:cNvPr id="5" name="Picture 4">
            <a:extLst>
              <a:ext uri="{FF2B5EF4-FFF2-40B4-BE49-F238E27FC236}">
                <a16:creationId xmlns:a16="http://schemas.microsoft.com/office/drawing/2014/main" id="{05B53869-191C-BF13-8E43-83040CB97546}"/>
              </a:ext>
            </a:extLst>
          </p:cNvPr>
          <p:cNvPicPr>
            <a:picLocks noChangeAspect="1"/>
          </p:cNvPicPr>
          <p:nvPr/>
        </p:nvPicPr>
        <p:blipFill>
          <a:blip r:embed="rId6"/>
          <a:stretch>
            <a:fillRect/>
          </a:stretch>
        </p:blipFill>
        <p:spPr>
          <a:xfrm>
            <a:off x="4789773" y="2041732"/>
            <a:ext cx="3263462" cy="3866105"/>
          </a:xfrm>
          <a:prstGeom prst="rect">
            <a:avLst/>
          </a:prstGeom>
        </p:spPr>
      </p:pic>
      <p:pic>
        <p:nvPicPr>
          <p:cNvPr id="19" name="Picture 18">
            <a:extLst>
              <a:ext uri="{FF2B5EF4-FFF2-40B4-BE49-F238E27FC236}">
                <a16:creationId xmlns:a16="http://schemas.microsoft.com/office/drawing/2014/main" id="{6253A9C8-70A0-3865-00FF-7186E48368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9924" y="2038290"/>
            <a:ext cx="3916248" cy="3452160"/>
          </a:xfrm>
          <a:prstGeom prst="rect">
            <a:avLst/>
          </a:prstGeom>
        </p:spPr>
      </p:pic>
    </p:spTree>
    <p:extLst>
      <p:ext uri="{BB962C8B-B14F-4D97-AF65-F5344CB8AC3E}">
        <p14:creationId xmlns:p14="http://schemas.microsoft.com/office/powerpoint/2010/main" val="1147149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28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228601"/>
            <a:ext cx="8229600" cy="868363"/>
          </a:xfrm>
          <a:prstGeom prst="rect">
            <a:avLst/>
          </a:prstGeom>
        </p:spPr>
        <p:txBody>
          <a:bodyPr/>
          <a:lstStyle/>
          <a:p>
            <a:r>
              <a:rPr lang="en-US" sz="4300"/>
              <a:t> </a:t>
            </a:r>
          </a:p>
        </p:txBody>
      </p:sp>
      <p:grpSp>
        <p:nvGrpSpPr>
          <p:cNvPr id="7" name="Group 6">
            <a:extLst>
              <a:ext uri="{FF2B5EF4-FFF2-40B4-BE49-F238E27FC236}">
                <a16:creationId xmlns:a16="http://schemas.microsoft.com/office/drawing/2014/main" id="{EAB06E6C-5DCD-53AB-AC7E-6A6C6C1AEA11}"/>
              </a:ext>
            </a:extLst>
          </p:cNvPr>
          <p:cNvGrpSpPr/>
          <p:nvPr/>
        </p:nvGrpSpPr>
        <p:grpSpPr>
          <a:xfrm>
            <a:off x="95827" y="207963"/>
            <a:ext cx="12000345" cy="483838"/>
            <a:chOff x="104775" y="84273"/>
            <a:chExt cx="12000345" cy="483838"/>
          </a:xfrm>
        </p:grpSpPr>
        <p:grpSp>
          <p:nvGrpSpPr>
            <p:cNvPr id="8" name="Group 7">
              <a:extLst>
                <a:ext uri="{FF2B5EF4-FFF2-40B4-BE49-F238E27FC236}">
                  <a16:creationId xmlns:a16="http://schemas.microsoft.com/office/drawing/2014/main" id="{EE9B84D8-01AC-46EB-C5E5-1A1DF5C0F47E}"/>
                </a:ext>
              </a:extLst>
            </p:cNvPr>
            <p:cNvGrpSpPr/>
            <p:nvPr/>
          </p:nvGrpSpPr>
          <p:grpSpPr>
            <a:xfrm>
              <a:off x="104775" y="84273"/>
              <a:ext cx="12000345" cy="483838"/>
              <a:chOff x="104775" y="84273"/>
              <a:chExt cx="12000345" cy="483838"/>
            </a:xfrm>
          </p:grpSpPr>
          <p:sp>
            <p:nvSpPr>
              <p:cNvPr id="10" name="Hộp_Văn_Bản 2">
                <a:extLst>
                  <a:ext uri="{FF2B5EF4-FFF2-40B4-BE49-F238E27FC236}">
                    <a16:creationId xmlns:a16="http://schemas.microsoft.com/office/drawing/2014/main" id="{BF685732-2A49-C525-C4BB-D82ABCE9C04E}"/>
                  </a:ext>
                </a:extLst>
              </p:cNvPr>
              <p:cNvSpPr txBox="1"/>
              <p:nvPr/>
            </p:nvSpPr>
            <p:spPr>
              <a:xfrm>
                <a:off x="104775" y="10644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Gà </a:t>
                </a:r>
                <a:r>
                  <a:rPr lang="en-US" sz="2400" b="1" err="1">
                    <a:solidFill>
                      <a:srgbClr val="0000CC"/>
                    </a:solidFill>
                    <a:latin typeface="UTM Azuki" pitchFamily="18" charset="0"/>
                  </a:rPr>
                  <a:t>Lại</a:t>
                </a:r>
                <a:r>
                  <a:rPr lang="en-US" sz="2400" b="1">
                    <a:solidFill>
                      <a:srgbClr val="0000CC"/>
                    </a:solidFill>
                    <a:latin typeface="UTM Azuki" pitchFamily="18" charset="0"/>
                  </a:rPr>
                  <a:t> </a:t>
                </a:r>
                <a:r>
                  <a:rPr lang="en-US" sz="2400" b="1" err="1">
                    <a:solidFill>
                      <a:srgbClr val="0000CC"/>
                    </a:solidFill>
                    <a:latin typeface="UTM Azuki" pitchFamily="18" charset="0"/>
                  </a:rPr>
                  <a:t>Lập</a:t>
                </a:r>
                <a:r>
                  <a:rPr lang="en-US" sz="2400" b="1">
                    <a:solidFill>
                      <a:srgbClr val="0000CC"/>
                    </a:solidFill>
                    <a:latin typeface="UTM Azuki" pitchFamily="18" charset="0"/>
                  </a:rPr>
                  <a:t> Trình</a:t>
                </a:r>
                <a:endParaRPr lang="en-US" sz="2000" b="1">
                  <a:solidFill>
                    <a:srgbClr val="0000CC"/>
                  </a:solidFill>
                  <a:latin typeface="UTM Azuki" pitchFamily="18" charset="0"/>
                </a:endParaRPr>
              </a:p>
            </p:txBody>
          </p:sp>
          <p:grpSp>
            <p:nvGrpSpPr>
              <p:cNvPr id="11" name="Group 20">
                <a:extLst>
                  <a:ext uri="{FF2B5EF4-FFF2-40B4-BE49-F238E27FC236}">
                    <a16:creationId xmlns:a16="http://schemas.microsoft.com/office/drawing/2014/main" id="{55C80E9B-CB0B-DBE0-2953-15C5C0B87333}"/>
                  </a:ext>
                </a:extLst>
              </p:cNvPr>
              <p:cNvGrpSpPr/>
              <p:nvPr/>
            </p:nvGrpSpPr>
            <p:grpSpPr>
              <a:xfrm>
                <a:off x="8943978" y="84273"/>
                <a:ext cx="3161142" cy="461665"/>
                <a:chOff x="7419978" y="36496"/>
                <a:chExt cx="3161142" cy="461665"/>
              </a:xfrm>
            </p:grpSpPr>
            <p:pic>
              <p:nvPicPr>
                <p:cNvPr id="12" name="Picture 27" descr="C:\Users\kiensevt\Downloads\pngwing.com (70).png">
                  <a:extLst>
                    <a:ext uri="{FF2B5EF4-FFF2-40B4-BE49-F238E27FC236}">
                      <a16:creationId xmlns:a16="http://schemas.microsoft.com/office/drawing/2014/main" id="{B4752CE5-C7D4-E9CA-6715-659DEF0CE405}"/>
                    </a:ext>
                  </a:extLst>
                </p:cNvPr>
                <p:cNvPicPr>
                  <a:picLocks noChangeAspect="1" noChangeArrowheads="1"/>
                </p:cNvPicPr>
                <p:nvPr/>
              </p:nvPicPr>
              <p:blipFill>
                <a:blip r:embed="rId3" cstate="print"/>
                <a:srcRect/>
                <a:stretch>
                  <a:fillRect/>
                </a:stretch>
              </p:blipFill>
              <p:spPr bwMode="auto">
                <a:xfrm>
                  <a:off x="7419978" y="77776"/>
                  <a:ext cx="1111095" cy="379106"/>
                </a:xfrm>
                <a:prstGeom prst="rect">
                  <a:avLst/>
                </a:prstGeom>
                <a:noFill/>
              </p:spPr>
            </p:pic>
            <p:sp>
              <p:nvSpPr>
                <p:cNvPr id="13" name="Hộp_Văn_Bản 2">
                  <a:extLst>
                    <a:ext uri="{FF2B5EF4-FFF2-40B4-BE49-F238E27FC236}">
                      <a16:creationId xmlns:a16="http://schemas.microsoft.com/office/drawing/2014/main" id="{D719FAC2-8D1E-03DF-6DE6-F6DD169957A7}"/>
                    </a:ext>
                  </a:extLst>
                </p:cNvPr>
                <p:cNvSpPr txBox="1"/>
                <p:nvPr/>
              </p:nvSpPr>
              <p:spPr>
                <a:xfrm>
                  <a:off x="7437871" y="36496"/>
                  <a:ext cx="3143249" cy="461665"/>
                </a:xfrm>
                <a:prstGeom prst="rect">
                  <a:avLst/>
                </a:prstGeom>
                <a:noFill/>
                <a:ln>
                  <a:solidFill>
                    <a:srgbClr val="0000CC"/>
                  </a:solidFill>
                </a:ln>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r">
                    <a:defRPr/>
                  </a:pPr>
                  <a:r>
                    <a:rPr lang="en-US" sz="1400" b="1">
                      <a:solidFill>
                        <a:srgbClr val="0000CC"/>
                      </a:solidFill>
                      <a:latin typeface="Arial" pitchFamily="34" charset="0"/>
                    </a:rPr>
                    <a:t>      </a:t>
                  </a:r>
                  <a:r>
                    <a:rPr lang="en-US" sz="2400" b="1">
                      <a:solidFill>
                        <a:srgbClr val="0000CC"/>
                      </a:solidFill>
                      <a:latin typeface="UTM Azuki" pitchFamily="18" charset="0"/>
                    </a:rPr>
                    <a:t>http://tuhoc.cc</a:t>
                  </a:r>
                </a:p>
              </p:txBody>
            </p:sp>
          </p:grpSp>
        </p:grpSp>
        <p:pic>
          <p:nvPicPr>
            <p:cNvPr id="9" name="Picture 8" descr="C:\Users\kiensevt\Downloads\kisspng-youtube-computer-icons-logo-5aed1e688e28b0.4810258615254892565823.png">
              <a:extLst>
                <a:ext uri="{FF2B5EF4-FFF2-40B4-BE49-F238E27FC236}">
                  <a16:creationId xmlns:a16="http://schemas.microsoft.com/office/drawing/2014/main" id="{CCACE936-1015-782F-87D4-06DE32E36C8F}"/>
                </a:ext>
              </a:extLst>
            </p:cNvPr>
            <p:cNvPicPr>
              <a:picLocks noChangeAspect="1" noChangeArrowheads="1"/>
            </p:cNvPicPr>
            <p:nvPr/>
          </p:nvPicPr>
          <p:blipFill>
            <a:blip r:embed="rId4" cstate="print"/>
            <a:srcRect/>
            <a:stretch>
              <a:fillRect/>
            </a:stretch>
          </p:blipFill>
          <p:spPr bwMode="auto">
            <a:xfrm>
              <a:off x="200635" y="139370"/>
              <a:ext cx="800100" cy="400050"/>
            </a:xfrm>
            <a:prstGeom prst="rect">
              <a:avLst/>
            </a:prstGeom>
            <a:noFill/>
          </p:spPr>
        </p:pic>
      </p:grpSp>
      <p:sp>
        <p:nvSpPr>
          <p:cNvPr id="17" name="Rectangle 16">
            <a:extLst>
              <a:ext uri="{FF2B5EF4-FFF2-40B4-BE49-F238E27FC236}">
                <a16:creationId xmlns:a16="http://schemas.microsoft.com/office/drawing/2014/main" id="{2F16F395-0E2B-6A10-1F38-536D53912E3D}"/>
              </a:ext>
            </a:extLst>
          </p:cNvPr>
          <p:cNvSpPr/>
          <p:nvPr/>
        </p:nvSpPr>
        <p:spPr>
          <a:xfrm>
            <a:off x="1223568" y="1467459"/>
            <a:ext cx="10395872" cy="646331"/>
          </a:xfrm>
          <a:prstGeom prst="rect">
            <a:avLst/>
          </a:prstGeom>
        </p:spPr>
        <p:txBody>
          <a:bodyPr wrap="square">
            <a:spAutoFit/>
          </a:bodyPr>
          <a:lstStyle/>
          <a:p>
            <a:pPr marL="285750" indent="-285750">
              <a:buFont typeface="Wingdings" panose="05000000000000000000" pitchFamily="2" charset="2"/>
              <a:buChar char="q"/>
            </a:pPr>
            <a:r>
              <a:rPr lang="en-US" b="1" i="1">
                <a:solidFill>
                  <a:srgbClr val="0000CC"/>
                </a:solidFill>
                <a:latin typeface="Times New Roman" pitchFamily="18" charset="0"/>
                <a:cs typeface="Times New Roman" pitchFamily="18" charset="0"/>
              </a:rPr>
              <a:t>margin âm </a:t>
            </a:r>
            <a:endParaRPr lang="vi-VN" b="0">
              <a:solidFill>
                <a:srgbClr val="FF0000"/>
              </a:solidFill>
              <a:effectLst/>
              <a:latin typeface="Consolas" panose="020B0609020204030204" pitchFamily="49" charset="0"/>
            </a:endParaRPr>
          </a:p>
          <a:p>
            <a:r>
              <a:rPr lang="en-US" b="1" i="1">
                <a:solidFill>
                  <a:srgbClr val="0000CC"/>
                </a:solidFill>
                <a:latin typeface="Times New Roman" pitchFamily="18" charset="0"/>
                <a:cs typeface="Times New Roman" pitchFamily="18" charset="0"/>
              </a:rPr>
              <a:t> </a:t>
            </a:r>
            <a:endParaRPr lang="en-US" b="1" i="1">
              <a:solidFill>
                <a:srgbClr val="FF0000"/>
              </a:solidFill>
              <a:latin typeface="Times New Roman" pitchFamily="18" charset="0"/>
              <a:cs typeface="Times New Roman" pitchFamily="18" charset="0"/>
            </a:endParaRPr>
          </a:p>
        </p:txBody>
      </p:sp>
      <p:pic>
        <p:nvPicPr>
          <p:cNvPr id="19" name="Picture 18">
            <a:extLst>
              <a:ext uri="{FF2B5EF4-FFF2-40B4-BE49-F238E27FC236}">
                <a16:creationId xmlns:a16="http://schemas.microsoft.com/office/drawing/2014/main" id="{F60CE6ED-754C-7D16-ED27-ADA75055EAC8}"/>
              </a:ext>
            </a:extLst>
          </p:cNvPr>
          <p:cNvPicPr>
            <a:picLocks noChangeAspect="1"/>
          </p:cNvPicPr>
          <p:nvPr/>
        </p:nvPicPr>
        <p:blipFill>
          <a:blip r:embed="rId5"/>
          <a:stretch>
            <a:fillRect/>
          </a:stretch>
        </p:blipFill>
        <p:spPr>
          <a:xfrm>
            <a:off x="6333547" y="2018066"/>
            <a:ext cx="5762625" cy="1295400"/>
          </a:xfrm>
          <a:prstGeom prst="rect">
            <a:avLst/>
          </a:prstGeom>
        </p:spPr>
      </p:pic>
      <p:pic>
        <p:nvPicPr>
          <p:cNvPr id="29" name="Picture 28">
            <a:extLst>
              <a:ext uri="{FF2B5EF4-FFF2-40B4-BE49-F238E27FC236}">
                <a16:creationId xmlns:a16="http://schemas.microsoft.com/office/drawing/2014/main" id="{8CAFA365-662A-A73C-8B12-AF27A7A8D20D}"/>
              </a:ext>
            </a:extLst>
          </p:cNvPr>
          <p:cNvPicPr>
            <a:picLocks noChangeAspect="1"/>
          </p:cNvPicPr>
          <p:nvPr/>
        </p:nvPicPr>
        <p:blipFill>
          <a:blip r:embed="rId6"/>
          <a:stretch>
            <a:fillRect/>
          </a:stretch>
        </p:blipFill>
        <p:spPr>
          <a:xfrm>
            <a:off x="1346747" y="1862403"/>
            <a:ext cx="1333500" cy="781050"/>
          </a:xfrm>
          <a:prstGeom prst="rect">
            <a:avLst/>
          </a:prstGeom>
        </p:spPr>
      </p:pic>
      <p:pic>
        <p:nvPicPr>
          <p:cNvPr id="10307" name="Picture 10306">
            <a:extLst>
              <a:ext uri="{FF2B5EF4-FFF2-40B4-BE49-F238E27FC236}">
                <a16:creationId xmlns:a16="http://schemas.microsoft.com/office/drawing/2014/main" id="{4BD6FFD6-83F6-6476-A3F0-4E2A92D92C84}"/>
              </a:ext>
            </a:extLst>
          </p:cNvPr>
          <p:cNvPicPr>
            <a:picLocks noChangeAspect="1"/>
          </p:cNvPicPr>
          <p:nvPr/>
        </p:nvPicPr>
        <p:blipFill>
          <a:blip r:embed="rId7"/>
          <a:stretch>
            <a:fillRect/>
          </a:stretch>
        </p:blipFill>
        <p:spPr>
          <a:xfrm>
            <a:off x="3259267" y="3208918"/>
            <a:ext cx="1900633" cy="1878533"/>
          </a:xfrm>
          <a:prstGeom prst="rect">
            <a:avLst/>
          </a:prstGeom>
        </p:spPr>
      </p:pic>
      <p:cxnSp>
        <p:nvCxnSpPr>
          <p:cNvPr id="10309" name="Straight Connector 10308">
            <a:extLst>
              <a:ext uri="{FF2B5EF4-FFF2-40B4-BE49-F238E27FC236}">
                <a16:creationId xmlns:a16="http://schemas.microsoft.com/office/drawing/2014/main" id="{109A7EB1-71CF-C345-59D5-D014AE31B01C}"/>
              </a:ext>
            </a:extLst>
          </p:cNvPr>
          <p:cNvCxnSpPr/>
          <p:nvPr/>
        </p:nvCxnSpPr>
        <p:spPr>
          <a:xfrm>
            <a:off x="6229562" y="1880171"/>
            <a:ext cx="0" cy="4728586"/>
          </a:xfrm>
          <a:prstGeom prst="line">
            <a:avLst/>
          </a:prstGeom>
          <a:ln w="28575">
            <a:solidFill>
              <a:srgbClr val="CC00FF"/>
            </a:solidFill>
          </a:ln>
        </p:spPr>
        <p:style>
          <a:lnRef idx="1">
            <a:schemeClr val="accent1"/>
          </a:lnRef>
          <a:fillRef idx="0">
            <a:schemeClr val="accent1"/>
          </a:fillRef>
          <a:effectRef idx="0">
            <a:schemeClr val="accent1"/>
          </a:effectRef>
          <a:fontRef idx="minor">
            <a:schemeClr val="tx1"/>
          </a:fontRef>
        </p:style>
      </p:cxnSp>
      <p:pic>
        <p:nvPicPr>
          <p:cNvPr id="10311" name="Picture 10310">
            <a:extLst>
              <a:ext uri="{FF2B5EF4-FFF2-40B4-BE49-F238E27FC236}">
                <a16:creationId xmlns:a16="http://schemas.microsoft.com/office/drawing/2014/main" id="{85D52493-EC34-E580-88B6-44C2A454ABF9}"/>
              </a:ext>
            </a:extLst>
          </p:cNvPr>
          <p:cNvPicPr>
            <a:picLocks noChangeAspect="1"/>
          </p:cNvPicPr>
          <p:nvPr/>
        </p:nvPicPr>
        <p:blipFill>
          <a:blip r:embed="rId8"/>
          <a:stretch>
            <a:fillRect/>
          </a:stretch>
        </p:blipFill>
        <p:spPr>
          <a:xfrm>
            <a:off x="839685" y="3208918"/>
            <a:ext cx="2211737" cy="2192830"/>
          </a:xfrm>
          <a:prstGeom prst="rect">
            <a:avLst/>
          </a:prstGeom>
        </p:spPr>
      </p:pic>
      <p:pic>
        <p:nvPicPr>
          <p:cNvPr id="10313" name="Picture 10312">
            <a:extLst>
              <a:ext uri="{FF2B5EF4-FFF2-40B4-BE49-F238E27FC236}">
                <a16:creationId xmlns:a16="http://schemas.microsoft.com/office/drawing/2014/main" id="{F1CCC453-8BAD-D0E9-060E-170AF2A040BC}"/>
              </a:ext>
            </a:extLst>
          </p:cNvPr>
          <p:cNvPicPr>
            <a:picLocks noChangeAspect="1"/>
          </p:cNvPicPr>
          <p:nvPr/>
        </p:nvPicPr>
        <p:blipFill>
          <a:blip r:embed="rId9"/>
          <a:stretch>
            <a:fillRect/>
          </a:stretch>
        </p:blipFill>
        <p:spPr>
          <a:xfrm>
            <a:off x="839685" y="5466237"/>
            <a:ext cx="2211737" cy="1237942"/>
          </a:xfrm>
          <a:prstGeom prst="rect">
            <a:avLst/>
          </a:prstGeom>
        </p:spPr>
      </p:pic>
      <p:pic>
        <p:nvPicPr>
          <p:cNvPr id="10315" name="Picture 10314">
            <a:extLst>
              <a:ext uri="{FF2B5EF4-FFF2-40B4-BE49-F238E27FC236}">
                <a16:creationId xmlns:a16="http://schemas.microsoft.com/office/drawing/2014/main" id="{52A7C634-21F6-85D3-B9C5-D505F62E5F96}"/>
              </a:ext>
            </a:extLst>
          </p:cNvPr>
          <p:cNvPicPr>
            <a:picLocks noChangeAspect="1"/>
          </p:cNvPicPr>
          <p:nvPr/>
        </p:nvPicPr>
        <p:blipFill>
          <a:blip r:embed="rId10"/>
          <a:stretch>
            <a:fillRect/>
          </a:stretch>
        </p:blipFill>
        <p:spPr>
          <a:xfrm>
            <a:off x="2803426" y="1866399"/>
            <a:ext cx="2508474" cy="1225893"/>
          </a:xfrm>
          <a:prstGeom prst="rect">
            <a:avLst/>
          </a:prstGeom>
        </p:spPr>
      </p:pic>
      <p:grpSp>
        <p:nvGrpSpPr>
          <p:cNvPr id="3" name="Group 46">
            <a:extLst>
              <a:ext uri="{FF2B5EF4-FFF2-40B4-BE49-F238E27FC236}">
                <a16:creationId xmlns:a16="http://schemas.microsoft.com/office/drawing/2014/main" id="{D4F3D348-A6A4-2DEB-3D43-5712ECB43AD1}"/>
              </a:ext>
            </a:extLst>
          </p:cNvPr>
          <p:cNvGrpSpPr>
            <a:grpSpLocks/>
          </p:cNvGrpSpPr>
          <p:nvPr/>
        </p:nvGrpSpPr>
        <p:grpSpPr bwMode="auto">
          <a:xfrm>
            <a:off x="702179" y="712439"/>
            <a:ext cx="4178537" cy="685800"/>
            <a:chOff x="1296" y="1824"/>
            <a:chExt cx="2252" cy="432"/>
          </a:xfrm>
        </p:grpSpPr>
        <p:sp>
          <p:nvSpPr>
            <p:cNvPr id="4" name="AutoShape 47">
              <a:extLst>
                <a:ext uri="{FF2B5EF4-FFF2-40B4-BE49-F238E27FC236}">
                  <a16:creationId xmlns:a16="http://schemas.microsoft.com/office/drawing/2014/main" id="{C4035D72-4402-1717-B5DF-5EA0D65B2A9B}"/>
                </a:ext>
              </a:extLst>
            </p:cNvPr>
            <p:cNvSpPr>
              <a:spLocks noChangeArrowheads="1"/>
            </p:cNvSpPr>
            <p:nvPr/>
          </p:nvSpPr>
          <p:spPr bwMode="gray">
            <a:xfrm>
              <a:off x="1536" y="1899"/>
              <a:ext cx="1985" cy="288"/>
            </a:xfrm>
            <a:prstGeom prst="roundRect">
              <a:avLst>
                <a:gd name="adj" fmla="val 16667"/>
              </a:avLst>
            </a:prstGeom>
            <a:gradFill rotWithShape="1">
              <a:gsLst>
                <a:gs pos="0">
                  <a:schemeClr val="accent2">
                    <a:gamma/>
                    <a:tint val="21176"/>
                    <a:invGamma/>
                  </a:schemeClr>
                </a:gs>
                <a:gs pos="100000">
                  <a:schemeClr val="accent2"/>
                </a:gs>
              </a:gsLst>
              <a:lin ang="0" scaled="1"/>
            </a:gra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6" name="AutoShape 48">
              <a:extLst>
                <a:ext uri="{FF2B5EF4-FFF2-40B4-BE49-F238E27FC236}">
                  <a16:creationId xmlns:a16="http://schemas.microsoft.com/office/drawing/2014/main" id="{7F807234-1F63-3E3B-9CCF-7637FB49FB2D}"/>
                </a:ext>
              </a:extLst>
            </p:cNvPr>
            <p:cNvSpPr>
              <a:spLocks noChangeArrowheads="1"/>
            </p:cNvSpPr>
            <p:nvPr/>
          </p:nvSpPr>
          <p:spPr bwMode="gray">
            <a:xfrm>
              <a:off x="1296" y="1824"/>
              <a:ext cx="381"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14" name="Text Box 49">
              <a:extLst>
                <a:ext uri="{FF2B5EF4-FFF2-40B4-BE49-F238E27FC236}">
                  <a16:creationId xmlns:a16="http://schemas.microsoft.com/office/drawing/2014/main" id="{71BE9F61-D993-0B2B-877B-5514D2514AA5}"/>
                </a:ext>
              </a:extLst>
            </p:cNvPr>
            <p:cNvSpPr txBox="1">
              <a:spLocks noChangeArrowheads="1"/>
            </p:cNvSpPr>
            <p:nvPr/>
          </p:nvSpPr>
          <p:spPr bwMode="gray">
            <a:xfrm>
              <a:off x="1577" y="1932"/>
              <a:ext cx="19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000" b="1">
                  <a:solidFill>
                    <a:srgbClr val="CC00FF"/>
                  </a:solidFill>
                </a:rPr>
                <a:t> Box Model – margin</a:t>
              </a:r>
              <a:endParaRPr lang="vi-VN" sz="2000" b="1">
                <a:solidFill>
                  <a:srgbClr val="CC00FF"/>
                </a:solidFill>
              </a:endParaRPr>
            </a:p>
          </p:txBody>
        </p:sp>
        <p:sp>
          <p:nvSpPr>
            <p:cNvPr id="15" name="Text Box 50">
              <a:extLst>
                <a:ext uri="{FF2B5EF4-FFF2-40B4-BE49-F238E27FC236}">
                  <a16:creationId xmlns:a16="http://schemas.microsoft.com/office/drawing/2014/main" id="{CC455424-443A-1C0A-A954-716BF9F48375}"/>
                </a:ext>
              </a:extLst>
            </p:cNvPr>
            <p:cNvSpPr txBox="1">
              <a:spLocks noChangeArrowheads="1"/>
            </p:cNvSpPr>
            <p:nvPr/>
          </p:nvSpPr>
          <p:spPr bwMode="gray">
            <a:xfrm>
              <a:off x="1390" y="1886"/>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pPr algn="ctr" eaLnBrk="0" hangingPunct="0"/>
              <a:r>
                <a:rPr lang="en-US" sz="2400">
                  <a:solidFill>
                    <a:schemeClr val="bg1"/>
                  </a:solidFill>
                </a:rPr>
                <a:t>4</a:t>
              </a:r>
            </a:p>
          </p:txBody>
        </p:sp>
      </p:grpSp>
      <p:sp>
        <p:nvSpPr>
          <p:cNvPr id="5" name="TextBox 4">
            <a:extLst>
              <a:ext uri="{FF2B5EF4-FFF2-40B4-BE49-F238E27FC236}">
                <a16:creationId xmlns:a16="http://schemas.microsoft.com/office/drawing/2014/main" id="{B1181DBB-6505-BE3C-8791-96F7B23735A8}"/>
              </a:ext>
            </a:extLst>
          </p:cNvPr>
          <p:cNvSpPr txBox="1"/>
          <p:nvPr/>
        </p:nvSpPr>
        <p:spPr>
          <a:xfrm>
            <a:off x="6297223" y="1038630"/>
            <a:ext cx="2917331" cy="646331"/>
          </a:xfrm>
          <a:prstGeom prst="rect">
            <a:avLst/>
          </a:prstGeom>
          <a:noFill/>
        </p:spPr>
        <p:txBody>
          <a:bodyPr wrap="square">
            <a:spAutoFit/>
          </a:bodyPr>
          <a:lstStyle/>
          <a:p>
            <a:r>
              <a:rPr lang="en-US">
                <a:hlinkClick r:id="rId11"/>
              </a:rPr>
              <a:t>https://www.uifaces.co/</a:t>
            </a:r>
            <a:endParaRPr lang="en-US"/>
          </a:p>
          <a:p>
            <a:r>
              <a:rPr lang="en-US">
                <a:hlinkClick r:id="rId12"/>
              </a:rPr>
              <a:t>http://dc.tuhoc.cc</a:t>
            </a:r>
            <a:r>
              <a:rPr lang="en-US"/>
              <a:t>  </a:t>
            </a:r>
          </a:p>
        </p:txBody>
      </p:sp>
      <p:pic>
        <p:nvPicPr>
          <p:cNvPr id="18" name="Picture 17">
            <a:extLst>
              <a:ext uri="{FF2B5EF4-FFF2-40B4-BE49-F238E27FC236}">
                <a16:creationId xmlns:a16="http://schemas.microsoft.com/office/drawing/2014/main" id="{08176D3E-C55E-E6F1-72A6-F8659DB9A5F0}"/>
              </a:ext>
            </a:extLst>
          </p:cNvPr>
          <p:cNvPicPr>
            <a:picLocks noChangeAspect="1"/>
          </p:cNvPicPr>
          <p:nvPr/>
        </p:nvPicPr>
        <p:blipFill>
          <a:blip r:embed="rId13"/>
          <a:stretch>
            <a:fillRect/>
          </a:stretch>
        </p:blipFill>
        <p:spPr>
          <a:xfrm>
            <a:off x="8923120" y="3391793"/>
            <a:ext cx="3173052" cy="1658641"/>
          </a:xfrm>
          <a:prstGeom prst="rect">
            <a:avLst/>
          </a:prstGeom>
        </p:spPr>
      </p:pic>
      <p:pic>
        <p:nvPicPr>
          <p:cNvPr id="22" name="Picture 21">
            <a:extLst>
              <a:ext uri="{FF2B5EF4-FFF2-40B4-BE49-F238E27FC236}">
                <a16:creationId xmlns:a16="http://schemas.microsoft.com/office/drawing/2014/main" id="{C18990EB-45ED-36CC-8497-D6B6C6422312}"/>
              </a:ext>
            </a:extLst>
          </p:cNvPr>
          <p:cNvPicPr>
            <a:picLocks noChangeAspect="1"/>
          </p:cNvPicPr>
          <p:nvPr/>
        </p:nvPicPr>
        <p:blipFill>
          <a:blip r:embed="rId14"/>
          <a:stretch>
            <a:fillRect/>
          </a:stretch>
        </p:blipFill>
        <p:spPr>
          <a:xfrm>
            <a:off x="6300466" y="3411693"/>
            <a:ext cx="2570536" cy="3217706"/>
          </a:xfrm>
          <a:prstGeom prst="rect">
            <a:avLst/>
          </a:prstGeom>
        </p:spPr>
      </p:pic>
    </p:spTree>
    <p:extLst>
      <p:ext uri="{BB962C8B-B14F-4D97-AF65-F5344CB8AC3E}">
        <p14:creationId xmlns:p14="http://schemas.microsoft.com/office/powerpoint/2010/main" val="843711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441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26348</TotalTime>
  <Words>9796</Words>
  <Application>Microsoft Office PowerPoint</Application>
  <PresentationFormat>Widescreen</PresentationFormat>
  <Paragraphs>1942</Paragraphs>
  <Slides>187</Slides>
  <Notes>135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187</vt:i4>
      </vt:variant>
    </vt:vector>
  </HeadingPairs>
  <TitlesOfParts>
    <vt:vector size="199" baseType="lpstr">
      <vt:lpstr>Arial</vt:lpstr>
      <vt:lpstr>Calibri</vt:lpstr>
      <vt:lpstr>Calibri Light</vt:lpstr>
      <vt:lpstr>Consolas</vt:lpstr>
      <vt:lpstr>Roboto</vt:lpstr>
      <vt:lpstr>Söhne</vt:lpstr>
      <vt:lpstr>Söhne Mono</vt:lpstr>
      <vt:lpstr>Tahoma</vt:lpstr>
      <vt:lpstr>Times New Roman</vt:lpstr>
      <vt:lpstr>UTM Azuki</vt:lpstr>
      <vt:lpstr>Wingdings</vt:lpstr>
      <vt:lpstr>Office Theme</vt:lpstr>
      <vt:lpstr>PowerPoint Presentation</vt:lpstr>
      <vt:lpstr> </vt:lpstr>
      <vt:lpstr> </vt:lpstr>
      <vt:lpstr> </vt:lpstr>
      <vt:lpstr>PowerPoint Presentation</vt:lpstr>
      <vt:lpstr> </vt:lpstr>
      <vt:lpstr>PowerPoint Presentation</vt:lpstr>
      <vt:lpstr> </vt:lpstr>
      <vt:lpstr>PowerPoint Presentation</vt:lpstr>
      <vt:lpstr> </vt:lpstr>
      <vt:lpstr>PowerPoint Presentation</vt:lpstr>
      <vt:lpstr> </vt:lpstr>
      <vt:lpstr> </vt:lpstr>
      <vt:lpstr>PowerPoint Presentation</vt:lpstr>
      <vt:lpstr> </vt:lpstr>
      <vt:lpstr> </vt:lpstr>
      <vt:lpstr> </vt:lpstr>
      <vt:lpstr> </vt:lpstr>
      <vt:lpstr>PowerPoint Presentation</vt:lpstr>
      <vt:lpstr> </vt:lpstr>
      <vt:lpstr>PowerPoint Presentation</vt:lpstr>
      <vt:lpstr> </vt:lpstr>
      <vt:lpstr>PowerPoint Presentation</vt:lpstr>
      <vt:lpstr> </vt:lpstr>
      <vt:lpstr> </vt:lpstr>
      <vt:lpstr> </vt:lpstr>
      <vt:lpstr>PowerPoint Presentation</vt:lpstr>
      <vt:lpstr> </vt:lpstr>
      <vt:lpstr> </vt:lpstr>
      <vt:lpstr> </vt:lpstr>
      <vt:lpstr> </vt:lpstr>
      <vt:lpstr>PowerPoint Presentation</vt:lpstr>
      <vt:lpstr> </vt:lpstr>
      <vt:lpstr> </vt:lpstr>
      <vt:lpstr>PowerPoint Presentation</vt:lpstr>
      <vt:lpstr> </vt:lpstr>
      <vt:lpstr> </vt:lpstr>
      <vt:lpstr>PowerPoint Presentation</vt:lpstr>
      <vt:lpstr> </vt:lpstr>
      <vt:lpstr> </vt:lpstr>
      <vt:lpstr>PowerPoint Presentation</vt:lpstr>
      <vt:lpstr> </vt:lpstr>
      <vt:lpstr> </vt:lpstr>
      <vt:lpstr>PowerPoint Presentation</vt:lpstr>
      <vt:lpstr> </vt:lpstr>
      <vt:lpstr> </vt:lpstr>
      <vt:lpstr>PowerPoint Presentation</vt:lpstr>
      <vt:lpstr> </vt:lpstr>
      <vt:lpstr> </vt:lpstr>
      <vt:lpstr> </vt:lpstr>
      <vt:lpstr> </vt:lpstr>
      <vt:lpstr> </vt:lpstr>
      <vt:lpstr>PowerPoint Presentation</vt:lpstr>
      <vt:lpstr> </vt:lpstr>
      <vt:lpstr> </vt:lpstr>
      <vt:lpstr> </vt:lpstr>
      <vt:lpstr> </vt:lpstr>
      <vt:lpstr>PowerPoint Presentation</vt:lpstr>
      <vt:lpstr> </vt:lpstr>
      <vt:lpstr>PowerPoint Presentation</vt:lpstr>
      <vt:lpstr> </vt:lpstr>
      <vt:lpstr> </vt:lpstr>
      <vt:lpstr>PowerPoint Presentation</vt:lpstr>
      <vt:lpstr> </vt:lpstr>
      <vt:lpstr> </vt:lpstr>
      <vt:lpstr> </vt:lpstr>
      <vt:lpstr> </vt:lpstr>
      <vt:lpstr> </vt:lpstr>
      <vt:lpstr> </vt:lpstr>
      <vt:lpstr>PowerPoint Presentation</vt:lpstr>
      <vt:lpstr> </vt:lpstr>
      <vt:lpstr> </vt:lpstr>
      <vt:lpstr> </vt:lpstr>
      <vt:lpstr> </vt:lpstr>
      <vt:lpstr> </vt:lpstr>
      <vt:lpstr>PowerPoint Presentation</vt:lpstr>
      <vt:lpstr> </vt:lpstr>
      <vt:lpstr> </vt:lpstr>
      <vt:lpstr> </vt:lpstr>
      <vt:lpstr>PowerPoint Presentation</vt:lpstr>
      <vt:lpstr>PowerPoint Presentation</vt:lpstr>
      <vt:lpstr>PowerPoint Presentation</vt:lpstr>
      <vt:lpstr> </vt:lpstr>
      <vt:lpstr> </vt:lpstr>
      <vt:lpstr> </vt:lpstr>
      <vt:lpstr> </vt:lpstr>
      <vt:lpstr> </vt:lpstr>
      <vt:lpstr>PowerPoint Presentation</vt:lpstr>
      <vt:lpstr> </vt:lpstr>
      <vt:lpstr> </vt:lpstr>
      <vt:lpstr> </vt:lpstr>
      <vt:lpstr>PowerPoint Presentation</vt:lpstr>
      <vt:lpstr> </vt:lpstr>
      <vt:lpstr> </vt:lpstr>
      <vt:lpstr>PowerPoint Presentation</vt:lpstr>
      <vt:lpstr> </vt:lpstr>
      <vt:lpstr>PowerPoint Presentation</vt:lpstr>
      <vt:lpstr> </vt:lpstr>
      <vt:lpstr>PowerPoint Presentation</vt:lpstr>
      <vt:lpstr> </vt:lpstr>
      <vt:lpstr> </vt:lpstr>
      <vt:lpstr> </vt:lpstr>
      <vt:lpstr> </vt:lpstr>
      <vt:lpstr> </vt:lpstr>
      <vt:lpstr>PowerPoint Presentation</vt:lpstr>
      <vt:lpstr> </vt:lpstr>
      <vt:lpstr>PowerPoint Presentation</vt:lpstr>
      <vt:lpstr> </vt:lpstr>
      <vt:lpstr>PowerPoint Presentation</vt:lpstr>
      <vt:lpstr> </vt:lpstr>
      <vt:lpstr>PowerPoint Presentation</vt:lpstr>
      <vt:lpstr> </vt:lpstr>
      <vt:lpstr> </vt:lpstr>
      <vt:lpstr>PowerPoint Presentation</vt:lpstr>
      <vt:lpstr> </vt:lpstr>
      <vt:lpstr>PowerPoint Presentation</vt:lpstr>
      <vt:lpstr> </vt:lpstr>
      <vt:lpstr> </vt:lpstr>
      <vt:lpstr> </vt:lpstr>
      <vt:lpstr> </vt:lpstr>
      <vt:lpstr> </vt:lpstr>
      <vt:lpstr>PowerPoint Presentation</vt:lpstr>
      <vt:lpstr> </vt:lpstr>
      <vt:lpstr>PowerPoint Presentation</vt:lpstr>
      <vt:lpstr> </vt:lpstr>
      <vt:lpstr> </vt:lpstr>
      <vt:lpstr> </vt:lpstr>
      <vt:lpstr>PowerPoint Presentation</vt:lpstr>
      <vt:lpstr> </vt:lpstr>
      <vt:lpstr>PowerPoint Presentation</vt:lpstr>
      <vt:lpstr> </vt:lpstr>
      <vt:lpstr>PowerPoint Presentation</vt:lpstr>
      <vt:lpstr> </vt:lpstr>
      <vt:lpstr> </vt:lpstr>
      <vt:lpstr> </vt:lpstr>
      <vt:lpstr> </vt:lpstr>
      <vt:lpstr> </vt:lpstr>
      <vt:lpstr>PowerPoint Presentation</vt:lpstr>
      <vt:lpstr> </vt:lpstr>
      <vt:lpstr> </vt:lpstr>
      <vt:lpstr> </vt:lpstr>
      <vt:lpstr>PowerPoint Presentation</vt:lpstr>
      <vt:lpstr> </vt:lpstr>
      <vt:lpstr>PowerPoint Presentation</vt:lpstr>
      <vt:lpstr> </vt:lpstr>
      <vt:lpstr>PowerPoint Presentation</vt:lpstr>
      <vt:lpstr> </vt:lpstr>
      <vt:lpstr> </vt:lpstr>
      <vt:lpstr>PowerPoint Presentation</vt:lpstr>
      <vt:lpstr> </vt:lpstr>
      <vt:lpstr> </vt:lpstr>
      <vt:lpstr>PowerPoint Presentation</vt:lpstr>
      <vt:lpstr> </vt:lpstr>
      <vt:lpstr> </vt:lpstr>
      <vt:lpstr>PowerPoint Presentation</vt:lpstr>
      <vt:lpstr> </vt:lpstr>
      <vt:lpstr> </vt:lpstr>
      <vt:lpstr> </vt:lpstr>
      <vt:lpstr>PowerPoint Presentation</vt:lpstr>
      <vt:lpstr> </vt:lpstr>
      <vt:lpstr> </vt:lpstr>
      <vt:lpstr> </vt:lpstr>
      <vt:lpstr> </vt:lpstr>
      <vt:lpstr>PowerPoint Presentation</vt:lpstr>
      <vt:lpstr> </vt:lpstr>
      <vt:lpstr> </vt:lpstr>
      <vt:lpstr>PowerPoint Presentation</vt:lpstr>
      <vt:lpstr> </vt:lpstr>
      <vt:lpstr> </vt:lpstr>
      <vt:lpstr> </vt:lpstr>
      <vt:lpstr> </vt:lpstr>
      <vt:lpstr>PowerPoint Presentation</vt:lpstr>
      <vt:lpstr> </vt:lpstr>
      <vt:lpstr> </vt:lpstr>
      <vt:lpstr> </vt:lpstr>
      <vt:lpstr> </vt:lpstr>
      <vt:lpstr> </vt:lpstr>
      <vt:lpstr> </vt:lpstr>
      <vt:lpstr>PowerPoint Presentation</vt:lpstr>
      <vt:lpstr> </vt:lpstr>
      <vt:lpstr> </vt:lpstr>
      <vt:lpstr>PowerPoint Presentation</vt:lpstr>
      <vt:lpstr> </vt:lpstr>
      <vt:lpstr> </vt:lpstr>
      <vt:lpstr>PowerPoint Presentation</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galailaptrinh@gmail.com</dc:creator>
  <cp:lastModifiedBy>Nghĩa Duy</cp:lastModifiedBy>
  <cp:revision>2145</cp:revision>
  <dcterms:created xsi:type="dcterms:W3CDTF">2022-12-10T13:52:11Z</dcterms:created>
  <dcterms:modified xsi:type="dcterms:W3CDTF">2024-05-25T17:36:11Z</dcterms:modified>
</cp:coreProperties>
</file>